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9" r:id="rId1"/>
  </p:sldMasterIdLst>
  <p:notesMasterIdLst>
    <p:notesMasterId r:id="rId77"/>
  </p:notesMasterIdLst>
  <p:sldIdLst>
    <p:sldId id="393" r:id="rId2"/>
    <p:sldId id="390" r:id="rId3"/>
    <p:sldId id="391" r:id="rId4"/>
    <p:sldId id="281" r:id="rId5"/>
    <p:sldId id="280" r:id="rId6"/>
    <p:sldId id="284" r:id="rId7"/>
    <p:sldId id="343" r:id="rId8"/>
    <p:sldId id="305" r:id="rId9"/>
    <p:sldId id="271" r:id="rId10"/>
    <p:sldId id="307" r:id="rId11"/>
    <p:sldId id="301" r:id="rId12"/>
    <p:sldId id="303" r:id="rId13"/>
    <p:sldId id="302" r:id="rId14"/>
    <p:sldId id="304" r:id="rId15"/>
    <p:sldId id="308" r:id="rId16"/>
    <p:sldId id="310" r:id="rId17"/>
    <p:sldId id="313" r:id="rId18"/>
    <p:sldId id="314" r:id="rId19"/>
    <p:sldId id="316" r:id="rId20"/>
    <p:sldId id="315" r:id="rId21"/>
    <p:sldId id="317" r:id="rId22"/>
    <p:sldId id="318" r:id="rId23"/>
    <p:sldId id="319" r:id="rId24"/>
    <p:sldId id="320" r:id="rId25"/>
    <p:sldId id="321" r:id="rId26"/>
    <p:sldId id="322" r:id="rId27"/>
    <p:sldId id="394" r:id="rId28"/>
    <p:sldId id="325" r:id="rId29"/>
    <p:sldId id="326" r:id="rId30"/>
    <p:sldId id="327" r:id="rId31"/>
    <p:sldId id="329" r:id="rId32"/>
    <p:sldId id="331" r:id="rId33"/>
    <p:sldId id="328" r:id="rId34"/>
    <p:sldId id="332" r:id="rId35"/>
    <p:sldId id="333" r:id="rId36"/>
    <p:sldId id="334" r:id="rId37"/>
    <p:sldId id="335" r:id="rId38"/>
    <p:sldId id="336" r:id="rId39"/>
    <p:sldId id="337" r:id="rId40"/>
    <p:sldId id="338" r:id="rId41"/>
    <p:sldId id="339" r:id="rId42"/>
    <p:sldId id="340" r:id="rId43"/>
    <p:sldId id="341" r:id="rId44"/>
    <p:sldId id="344" r:id="rId45"/>
    <p:sldId id="346" r:id="rId46"/>
    <p:sldId id="347" r:id="rId47"/>
    <p:sldId id="351" r:id="rId48"/>
    <p:sldId id="352" r:id="rId49"/>
    <p:sldId id="353" r:id="rId50"/>
    <p:sldId id="354" r:id="rId51"/>
    <p:sldId id="357" r:id="rId52"/>
    <p:sldId id="358" r:id="rId53"/>
    <p:sldId id="370" r:id="rId54"/>
    <p:sldId id="359" r:id="rId55"/>
    <p:sldId id="368" r:id="rId56"/>
    <p:sldId id="361" r:id="rId57"/>
    <p:sldId id="366" r:id="rId58"/>
    <p:sldId id="369" r:id="rId59"/>
    <p:sldId id="363" r:id="rId60"/>
    <p:sldId id="373" r:id="rId61"/>
    <p:sldId id="382" r:id="rId62"/>
    <p:sldId id="374" r:id="rId63"/>
    <p:sldId id="372" r:id="rId64"/>
    <p:sldId id="375" r:id="rId65"/>
    <p:sldId id="383" r:id="rId66"/>
    <p:sldId id="384" r:id="rId67"/>
    <p:sldId id="385" r:id="rId68"/>
    <p:sldId id="386" r:id="rId69"/>
    <p:sldId id="387" r:id="rId70"/>
    <p:sldId id="388" r:id="rId71"/>
    <p:sldId id="389" r:id="rId72"/>
    <p:sldId id="392" r:id="rId73"/>
    <p:sldId id="274" r:id="rId74"/>
    <p:sldId id="418" r:id="rId75"/>
    <p:sldId id="417" r:id="rId76"/>
  </p:sldIdLst>
  <p:sldSz cx="10691813" cy="7559675"/>
  <p:notesSz cx="7559675" cy="10691813"/>
  <p:defaultTextStyle>
    <a:defPPr>
      <a:defRPr lang="en-US"/>
    </a:defPPr>
    <a:lvl1pPr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5pPr>
    <a:lvl6pPr marL="22860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6pPr>
    <a:lvl7pPr marL="27432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7pPr>
    <a:lvl8pPr marL="32004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8pPr>
    <a:lvl9pPr marL="36576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CAC8"/>
    <a:srgbClr val="47C4C0"/>
    <a:srgbClr val="34B8B5"/>
    <a:srgbClr val="64C6C3"/>
    <a:srgbClr val="87B39B"/>
    <a:srgbClr val="AAC5B8"/>
    <a:srgbClr val="3DB1DF"/>
    <a:srgbClr val="E7EBFF"/>
    <a:srgbClr val="6CDBD9"/>
    <a:srgbClr val="C9D0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5847" autoAdjust="0"/>
  </p:normalViewPr>
  <p:slideViewPr>
    <p:cSldViewPr>
      <p:cViewPr>
        <p:scale>
          <a:sx n="103" d="100"/>
          <a:sy n="103" d="100"/>
        </p:scale>
        <p:origin x="384" y="-422"/>
      </p:cViewPr>
      <p:guideLst>
        <p:guide orient="horz" pos="2161"/>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6E94B5-A320-494C-B39D-9C97CFD31D90}" type="doc">
      <dgm:prSet loTypeId="urn:microsoft.com/office/officeart/2005/8/layout/process1" loCatId="process" qsTypeId="urn:microsoft.com/office/officeart/2005/8/quickstyle/simple1" qsCatId="simple" csTypeId="urn:microsoft.com/office/officeart/2005/8/colors/colorful5" csCatId="colorful" phldr="1"/>
      <dgm:spPr/>
    </dgm:pt>
    <dgm:pt modelId="{6E44DF0A-A12E-45FA-941C-0113E23C8950}">
      <dgm:prSet phldrT="[Text]" custT="1"/>
      <dgm:spPr/>
      <dgm:t>
        <a:bodyPr/>
        <a:lstStyle/>
        <a:p>
          <a:pPr algn="ctr"/>
          <a:r>
            <a:rPr lang="pt-PT" sz="1200" dirty="0"/>
            <a:t>Input Image            </a:t>
          </a:r>
        </a:p>
      </dgm:t>
    </dgm:pt>
    <dgm:pt modelId="{5713D743-E9AB-4AD9-B189-43CF2EE557B1}" type="parTrans" cxnId="{71D5F575-B800-404C-A4F3-AEEE4890A95C}">
      <dgm:prSet/>
      <dgm:spPr/>
      <dgm:t>
        <a:bodyPr/>
        <a:lstStyle/>
        <a:p>
          <a:endParaRPr lang="pt-PT"/>
        </a:p>
      </dgm:t>
    </dgm:pt>
    <dgm:pt modelId="{8867329E-9CE6-4DA8-8057-7993AF761E5C}" type="sibTrans" cxnId="{71D5F575-B800-404C-A4F3-AEEE4890A95C}">
      <dgm:prSet/>
      <dgm:spPr/>
      <dgm:t>
        <a:bodyPr/>
        <a:lstStyle/>
        <a:p>
          <a:endParaRPr lang="pt-PT"/>
        </a:p>
      </dgm:t>
    </dgm:pt>
    <dgm:pt modelId="{9BF7632F-0D08-444A-B855-CF33EE16915E}">
      <dgm:prSet phldrT="[Text]" custT="1"/>
      <dgm:spPr/>
      <dgm:t>
        <a:bodyPr/>
        <a:lstStyle/>
        <a:p>
          <a:pPr algn="ctr"/>
          <a:r>
            <a:rPr lang="pt-PT" sz="1200" dirty="0"/>
            <a:t> 1. Pre-processing</a:t>
          </a:r>
        </a:p>
      </dgm:t>
    </dgm:pt>
    <dgm:pt modelId="{26680636-0BA6-4D2E-A570-83C6EC922786}" type="parTrans" cxnId="{B587C065-4F70-4FFC-BD5D-23C43C11F1CC}">
      <dgm:prSet/>
      <dgm:spPr/>
      <dgm:t>
        <a:bodyPr/>
        <a:lstStyle/>
        <a:p>
          <a:endParaRPr lang="pt-PT"/>
        </a:p>
      </dgm:t>
    </dgm:pt>
    <dgm:pt modelId="{308A77F6-9C6D-40F2-9AEB-389DE34E7CE4}" type="sibTrans" cxnId="{B587C065-4F70-4FFC-BD5D-23C43C11F1CC}">
      <dgm:prSet/>
      <dgm:spPr/>
      <dgm:t>
        <a:bodyPr/>
        <a:lstStyle/>
        <a:p>
          <a:endParaRPr lang="pt-PT"/>
        </a:p>
      </dgm:t>
    </dgm:pt>
    <dgm:pt modelId="{D5A04D00-4BCD-43A2-BBE2-7B95658FCAEC}">
      <dgm:prSet custT="1"/>
      <dgm:spPr/>
      <dgm:t>
        <a:bodyPr/>
        <a:lstStyle/>
        <a:p>
          <a:pPr algn="ctr"/>
          <a:r>
            <a:rPr lang="pt-PT" sz="1200" dirty="0"/>
            <a:t>2. Segmentation</a:t>
          </a:r>
        </a:p>
      </dgm:t>
    </dgm:pt>
    <dgm:pt modelId="{10C3931B-9E89-4789-80D4-015929EBA62B}" type="parTrans" cxnId="{39BA002E-DF53-4A32-AD6F-EF07E63ADAFB}">
      <dgm:prSet/>
      <dgm:spPr/>
      <dgm:t>
        <a:bodyPr/>
        <a:lstStyle/>
        <a:p>
          <a:endParaRPr lang="pt-PT"/>
        </a:p>
      </dgm:t>
    </dgm:pt>
    <dgm:pt modelId="{7F69389F-7E80-4301-B14A-D601D555C078}" type="sibTrans" cxnId="{39BA002E-DF53-4A32-AD6F-EF07E63ADAFB}">
      <dgm:prSet/>
      <dgm:spPr/>
      <dgm:t>
        <a:bodyPr/>
        <a:lstStyle/>
        <a:p>
          <a:endParaRPr lang="pt-PT"/>
        </a:p>
      </dgm:t>
    </dgm:pt>
    <dgm:pt modelId="{727945C7-8DAB-4F6A-A1FC-914ED10B3917}">
      <dgm:prSet custT="1"/>
      <dgm:spPr/>
      <dgm:t>
        <a:bodyPr/>
        <a:lstStyle/>
        <a:p>
          <a:pPr algn="ctr"/>
          <a:r>
            <a:rPr lang="pt-PT" sz="1200" dirty="0"/>
            <a:t>3. Feature Extraction</a:t>
          </a:r>
        </a:p>
      </dgm:t>
    </dgm:pt>
    <dgm:pt modelId="{426FE5DE-2F96-4F25-AF53-121E8F0E530D}" type="parTrans" cxnId="{70FC25FA-5B53-4C66-BEF3-358A086EFA24}">
      <dgm:prSet/>
      <dgm:spPr/>
      <dgm:t>
        <a:bodyPr/>
        <a:lstStyle/>
        <a:p>
          <a:endParaRPr lang="pt-PT"/>
        </a:p>
      </dgm:t>
    </dgm:pt>
    <dgm:pt modelId="{A4B450D8-EC91-46E7-B169-0DACE274C1E0}" type="sibTrans" cxnId="{70FC25FA-5B53-4C66-BEF3-358A086EFA24}">
      <dgm:prSet/>
      <dgm:spPr/>
      <dgm:t>
        <a:bodyPr/>
        <a:lstStyle/>
        <a:p>
          <a:endParaRPr lang="pt-PT"/>
        </a:p>
      </dgm:t>
    </dgm:pt>
    <dgm:pt modelId="{DDFA3CF5-7FE3-40AA-89C1-3D24DD43827C}">
      <dgm:prSet custT="1"/>
      <dgm:spPr/>
      <dgm:t>
        <a:bodyPr/>
        <a:lstStyle/>
        <a:p>
          <a:pPr algn="ctr"/>
          <a:r>
            <a:rPr lang="pt-PT" sz="1200" dirty="0"/>
            <a:t>4. Classification</a:t>
          </a:r>
        </a:p>
      </dgm:t>
    </dgm:pt>
    <dgm:pt modelId="{AB26C54B-C9E1-453F-B05F-A27F76C75C88}" type="parTrans" cxnId="{3436EB2C-D061-4A76-BDAB-FF0F8DC925D0}">
      <dgm:prSet/>
      <dgm:spPr/>
      <dgm:t>
        <a:bodyPr/>
        <a:lstStyle/>
        <a:p>
          <a:endParaRPr lang="pt-PT"/>
        </a:p>
      </dgm:t>
    </dgm:pt>
    <dgm:pt modelId="{BE9C230F-5DBB-4C42-895A-CEEF0B2C7903}" type="sibTrans" cxnId="{3436EB2C-D061-4A76-BDAB-FF0F8DC925D0}">
      <dgm:prSet/>
      <dgm:spPr/>
      <dgm:t>
        <a:bodyPr/>
        <a:lstStyle/>
        <a:p>
          <a:endParaRPr lang="pt-PT"/>
        </a:p>
      </dgm:t>
    </dgm:pt>
    <dgm:pt modelId="{9325EEC4-3015-42F3-A2AA-8101975D83EE}">
      <dgm:prSet custT="1"/>
      <dgm:spPr/>
      <dgm:t>
        <a:bodyPr/>
        <a:lstStyle/>
        <a:p>
          <a:pPr algn="ctr"/>
          <a:r>
            <a:rPr lang="en-US" sz="1200" dirty="0"/>
            <a:t>5. Post-processing</a:t>
          </a:r>
          <a:endParaRPr lang="pt-PT" sz="1200" dirty="0"/>
        </a:p>
      </dgm:t>
    </dgm:pt>
    <dgm:pt modelId="{FD78BB96-0DE7-4764-A819-B7BB9B46C233}" type="parTrans" cxnId="{FCFEED98-7ECF-42DF-B848-A267D43F3CD6}">
      <dgm:prSet/>
      <dgm:spPr/>
      <dgm:t>
        <a:bodyPr/>
        <a:lstStyle/>
        <a:p>
          <a:endParaRPr lang="pt-PT"/>
        </a:p>
      </dgm:t>
    </dgm:pt>
    <dgm:pt modelId="{D922E70A-BA01-4DF3-8227-5EC87D36B44C}" type="sibTrans" cxnId="{FCFEED98-7ECF-42DF-B848-A267D43F3CD6}">
      <dgm:prSet/>
      <dgm:spPr/>
      <dgm:t>
        <a:bodyPr/>
        <a:lstStyle/>
        <a:p>
          <a:endParaRPr lang="pt-PT"/>
        </a:p>
      </dgm:t>
    </dgm:pt>
    <dgm:pt modelId="{15DF6217-21E2-40A4-BEA8-8FA7F21010D2}" type="pres">
      <dgm:prSet presAssocID="{5C6E94B5-A320-494C-B39D-9C97CFD31D90}" presName="Name0" presStyleCnt="0">
        <dgm:presLayoutVars>
          <dgm:dir/>
          <dgm:resizeHandles val="exact"/>
        </dgm:presLayoutVars>
      </dgm:prSet>
      <dgm:spPr/>
    </dgm:pt>
    <dgm:pt modelId="{B6BAB705-D1CD-461C-AFEA-8CDEDA4A0AF3}" type="pres">
      <dgm:prSet presAssocID="{6E44DF0A-A12E-45FA-941C-0113E23C8950}" presName="node" presStyleLbl="node1" presStyleIdx="0" presStyleCnt="6" custScaleX="161051" custScaleY="68588" custLinFactNeighborX="6236">
        <dgm:presLayoutVars>
          <dgm:bulletEnabled val="1"/>
        </dgm:presLayoutVars>
      </dgm:prSet>
      <dgm:spPr/>
    </dgm:pt>
    <dgm:pt modelId="{58FABE53-E166-4D8B-AED2-C8531325B73C}" type="pres">
      <dgm:prSet presAssocID="{8867329E-9CE6-4DA8-8057-7993AF761E5C}" presName="sibTrans" presStyleLbl="sibTrans2D1" presStyleIdx="0" presStyleCnt="5" custScaleX="82645" custScaleY="82645"/>
      <dgm:spPr/>
    </dgm:pt>
    <dgm:pt modelId="{86C337A2-E1A8-4B03-A409-2066E8EA325E}" type="pres">
      <dgm:prSet presAssocID="{8867329E-9CE6-4DA8-8057-7993AF761E5C}" presName="connectorText" presStyleLbl="sibTrans2D1" presStyleIdx="0" presStyleCnt="5"/>
      <dgm:spPr/>
    </dgm:pt>
    <dgm:pt modelId="{2BE34D17-32A2-4B77-A7EF-6D777BD7F06C}" type="pres">
      <dgm:prSet presAssocID="{9BF7632F-0D08-444A-B855-CF33EE16915E}" presName="node" presStyleLbl="node1" presStyleIdx="1" presStyleCnt="6" custScaleX="235795" custScaleY="100420">
        <dgm:presLayoutVars>
          <dgm:bulletEnabled val="1"/>
        </dgm:presLayoutVars>
      </dgm:prSet>
      <dgm:spPr/>
    </dgm:pt>
    <dgm:pt modelId="{3431C5C7-B4BC-4F38-A524-9FF74BE254CD}" type="pres">
      <dgm:prSet presAssocID="{308A77F6-9C6D-40F2-9AEB-389DE34E7CE4}" presName="sibTrans" presStyleLbl="sibTrans2D1" presStyleIdx="1" presStyleCnt="5" custScaleX="82645" custScaleY="82645"/>
      <dgm:spPr/>
    </dgm:pt>
    <dgm:pt modelId="{4F066261-2486-4FC6-9B53-2F72E75AC798}" type="pres">
      <dgm:prSet presAssocID="{308A77F6-9C6D-40F2-9AEB-389DE34E7CE4}" presName="connectorText" presStyleLbl="sibTrans2D1" presStyleIdx="1" presStyleCnt="5"/>
      <dgm:spPr/>
    </dgm:pt>
    <dgm:pt modelId="{F669EE53-EB28-4DE0-9F0A-41EBBF2068A6}" type="pres">
      <dgm:prSet presAssocID="{D5A04D00-4BCD-43A2-BBE2-7B95658FCAEC}" presName="node" presStyleLbl="node1" presStyleIdx="2" presStyleCnt="6" custScaleX="235795" custScaleY="100420">
        <dgm:presLayoutVars>
          <dgm:bulletEnabled val="1"/>
        </dgm:presLayoutVars>
      </dgm:prSet>
      <dgm:spPr/>
    </dgm:pt>
    <dgm:pt modelId="{80685285-D2A8-401A-AEB2-A91384C7E690}" type="pres">
      <dgm:prSet presAssocID="{7F69389F-7E80-4301-B14A-D601D555C078}" presName="sibTrans" presStyleLbl="sibTrans2D1" presStyleIdx="2" presStyleCnt="5" custScaleX="82645" custScaleY="82645"/>
      <dgm:spPr/>
    </dgm:pt>
    <dgm:pt modelId="{8050ED66-3A92-4DB4-9D11-DEBE8DC03271}" type="pres">
      <dgm:prSet presAssocID="{7F69389F-7E80-4301-B14A-D601D555C078}" presName="connectorText" presStyleLbl="sibTrans2D1" presStyleIdx="2" presStyleCnt="5"/>
      <dgm:spPr/>
    </dgm:pt>
    <dgm:pt modelId="{59AB2A88-03EC-4B52-AACB-A9DB9187D975}" type="pres">
      <dgm:prSet presAssocID="{727945C7-8DAB-4F6A-A1FC-914ED10B3917}" presName="node" presStyleLbl="node1" presStyleIdx="3" presStyleCnt="6" custScaleX="235795" custScaleY="100420">
        <dgm:presLayoutVars>
          <dgm:bulletEnabled val="1"/>
        </dgm:presLayoutVars>
      </dgm:prSet>
      <dgm:spPr/>
    </dgm:pt>
    <dgm:pt modelId="{5455424D-ECE9-4D38-BA08-E5E78A4C98C3}" type="pres">
      <dgm:prSet presAssocID="{A4B450D8-EC91-46E7-B169-0DACE274C1E0}" presName="sibTrans" presStyleLbl="sibTrans2D1" presStyleIdx="3" presStyleCnt="5" custScaleX="82645" custScaleY="82645"/>
      <dgm:spPr/>
    </dgm:pt>
    <dgm:pt modelId="{D76A9BC3-311A-4281-975C-5BE366D82169}" type="pres">
      <dgm:prSet presAssocID="{A4B450D8-EC91-46E7-B169-0DACE274C1E0}" presName="connectorText" presStyleLbl="sibTrans2D1" presStyleIdx="3" presStyleCnt="5"/>
      <dgm:spPr/>
    </dgm:pt>
    <dgm:pt modelId="{3DC736ED-D61C-4E00-8E91-F564F28C19FC}" type="pres">
      <dgm:prSet presAssocID="{DDFA3CF5-7FE3-40AA-89C1-3D24DD43827C}" presName="node" presStyleLbl="node1" presStyleIdx="4" presStyleCnt="6" custScaleX="235795" custScaleY="100420">
        <dgm:presLayoutVars>
          <dgm:bulletEnabled val="1"/>
        </dgm:presLayoutVars>
      </dgm:prSet>
      <dgm:spPr/>
    </dgm:pt>
    <dgm:pt modelId="{2EC46E36-57FD-4179-A61F-F2E82120600B}" type="pres">
      <dgm:prSet presAssocID="{BE9C230F-5DBB-4C42-895A-CEEF0B2C7903}" presName="sibTrans" presStyleLbl="sibTrans2D1" presStyleIdx="4" presStyleCnt="5" custScaleX="82645" custScaleY="82645"/>
      <dgm:spPr/>
    </dgm:pt>
    <dgm:pt modelId="{D8B79FCF-20E9-4095-97BA-363E3F8E44D1}" type="pres">
      <dgm:prSet presAssocID="{BE9C230F-5DBB-4C42-895A-CEEF0B2C7903}" presName="connectorText" presStyleLbl="sibTrans2D1" presStyleIdx="4" presStyleCnt="5"/>
      <dgm:spPr/>
    </dgm:pt>
    <dgm:pt modelId="{4456277F-FE55-4341-979F-174475F6C37B}" type="pres">
      <dgm:prSet presAssocID="{9325EEC4-3015-42F3-A2AA-8101975D83EE}" presName="node" presStyleLbl="node1" presStyleIdx="5" presStyleCnt="6" custScaleX="235795" custScaleY="100420">
        <dgm:presLayoutVars>
          <dgm:bulletEnabled val="1"/>
        </dgm:presLayoutVars>
      </dgm:prSet>
      <dgm:spPr/>
    </dgm:pt>
  </dgm:ptLst>
  <dgm:cxnLst>
    <dgm:cxn modelId="{28159B0D-C794-4448-AF71-A04E2C5976EB}" type="presOf" srcId="{A4B450D8-EC91-46E7-B169-0DACE274C1E0}" destId="{D76A9BC3-311A-4281-975C-5BE366D82169}" srcOrd="1" destOrd="0" presId="urn:microsoft.com/office/officeart/2005/8/layout/process1"/>
    <dgm:cxn modelId="{72C60216-82F6-4058-9F99-5E34A0181F92}" type="presOf" srcId="{D5A04D00-4BCD-43A2-BBE2-7B95658FCAEC}" destId="{F669EE53-EB28-4DE0-9F0A-41EBBF2068A6}" srcOrd="0" destOrd="0" presId="urn:microsoft.com/office/officeart/2005/8/layout/process1"/>
    <dgm:cxn modelId="{F7DF3021-9E32-4818-AE10-B6821ED7AF22}" type="presOf" srcId="{308A77F6-9C6D-40F2-9AEB-389DE34E7CE4}" destId="{3431C5C7-B4BC-4F38-A524-9FF74BE254CD}" srcOrd="0" destOrd="0" presId="urn:microsoft.com/office/officeart/2005/8/layout/process1"/>
    <dgm:cxn modelId="{3436EB2C-D061-4A76-BDAB-FF0F8DC925D0}" srcId="{5C6E94B5-A320-494C-B39D-9C97CFD31D90}" destId="{DDFA3CF5-7FE3-40AA-89C1-3D24DD43827C}" srcOrd="4" destOrd="0" parTransId="{AB26C54B-C9E1-453F-B05F-A27F76C75C88}" sibTransId="{BE9C230F-5DBB-4C42-895A-CEEF0B2C7903}"/>
    <dgm:cxn modelId="{39BA002E-DF53-4A32-AD6F-EF07E63ADAFB}" srcId="{5C6E94B5-A320-494C-B39D-9C97CFD31D90}" destId="{D5A04D00-4BCD-43A2-BBE2-7B95658FCAEC}" srcOrd="2" destOrd="0" parTransId="{10C3931B-9E89-4789-80D4-015929EBA62B}" sibTransId="{7F69389F-7E80-4301-B14A-D601D555C078}"/>
    <dgm:cxn modelId="{962A4338-7846-440A-82A0-86BAD6F91281}" type="presOf" srcId="{A4B450D8-EC91-46E7-B169-0DACE274C1E0}" destId="{5455424D-ECE9-4D38-BA08-E5E78A4C98C3}" srcOrd="0" destOrd="0" presId="urn:microsoft.com/office/officeart/2005/8/layout/process1"/>
    <dgm:cxn modelId="{46D80639-C219-467B-A72B-A3DBAE75A52A}" type="presOf" srcId="{BE9C230F-5DBB-4C42-895A-CEEF0B2C7903}" destId="{2EC46E36-57FD-4179-A61F-F2E82120600B}" srcOrd="0" destOrd="0" presId="urn:microsoft.com/office/officeart/2005/8/layout/process1"/>
    <dgm:cxn modelId="{584C015F-E014-4DDF-9184-B106A5521596}" type="presOf" srcId="{7F69389F-7E80-4301-B14A-D601D555C078}" destId="{8050ED66-3A92-4DB4-9D11-DEBE8DC03271}" srcOrd="1" destOrd="0" presId="urn:microsoft.com/office/officeart/2005/8/layout/process1"/>
    <dgm:cxn modelId="{B587C065-4F70-4FFC-BD5D-23C43C11F1CC}" srcId="{5C6E94B5-A320-494C-B39D-9C97CFD31D90}" destId="{9BF7632F-0D08-444A-B855-CF33EE16915E}" srcOrd="1" destOrd="0" parTransId="{26680636-0BA6-4D2E-A570-83C6EC922786}" sibTransId="{308A77F6-9C6D-40F2-9AEB-389DE34E7CE4}"/>
    <dgm:cxn modelId="{71D5F575-B800-404C-A4F3-AEEE4890A95C}" srcId="{5C6E94B5-A320-494C-B39D-9C97CFD31D90}" destId="{6E44DF0A-A12E-45FA-941C-0113E23C8950}" srcOrd="0" destOrd="0" parTransId="{5713D743-E9AB-4AD9-B189-43CF2EE557B1}" sibTransId="{8867329E-9CE6-4DA8-8057-7993AF761E5C}"/>
    <dgm:cxn modelId="{AF512889-08CF-4C9E-B39A-AAA9E91DCA1C}" type="presOf" srcId="{BE9C230F-5DBB-4C42-895A-CEEF0B2C7903}" destId="{D8B79FCF-20E9-4095-97BA-363E3F8E44D1}" srcOrd="1" destOrd="0" presId="urn:microsoft.com/office/officeart/2005/8/layout/process1"/>
    <dgm:cxn modelId="{1CF30093-0B9C-45B8-9664-85475548F91F}" type="presOf" srcId="{9BF7632F-0D08-444A-B855-CF33EE16915E}" destId="{2BE34D17-32A2-4B77-A7EF-6D777BD7F06C}" srcOrd="0" destOrd="0" presId="urn:microsoft.com/office/officeart/2005/8/layout/process1"/>
    <dgm:cxn modelId="{C1CFED97-6DAF-48E9-A78B-B9CFABECBB61}" type="presOf" srcId="{5C6E94B5-A320-494C-B39D-9C97CFD31D90}" destId="{15DF6217-21E2-40A4-BEA8-8FA7F21010D2}" srcOrd="0" destOrd="0" presId="urn:microsoft.com/office/officeart/2005/8/layout/process1"/>
    <dgm:cxn modelId="{FCFEED98-7ECF-42DF-B848-A267D43F3CD6}" srcId="{5C6E94B5-A320-494C-B39D-9C97CFD31D90}" destId="{9325EEC4-3015-42F3-A2AA-8101975D83EE}" srcOrd="5" destOrd="0" parTransId="{FD78BB96-0DE7-4764-A819-B7BB9B46C233}" sibTransId="{D922E70A-BA01-4DF3-8227-5EC87D36B44C}"/>
    <dgm:cxn modelId="{50E3B3A1-09D7-4534-9AF8-91604571901C}" type="presOf" srcId="{8867329E-9CE6-4DA8-8057-7993AF761E5C}" destId="{86C337A2-E1A8-4B03-A409-2066E8EA325E}" srcOrd="1" destOrd="0" presId="urn:microsoft.com/office/officeart/2005/8/layout/process1"/>
    <dgm:cxn modelId="{3FB86EAC-DA2C-48D9-A2EC-213A31EC626C}" type="presOf" srcId="{9325EEC4-3015-42F3-A2AA-8101975D83EE}" destId="{4456277F-FE55-4341-979F-174475F6C37B}" srcOrd="0" destOrd="0" presId="urn:microsoft.com/office/officeart/2005/8/layout/process1"/>
    <dgm:cxn modelId="{629B15B0-5BF9-44F1-809A-8A4486E8FBA3}" type="presOf" srcId="{6E44DF0A-A12E-45FA-941C-0113E23C8950}" destId="{B6BAB705-D1CD-461C-AFEA-8CDEDA4A0AF3}" srcOrd="0" destOrd="0" presId="urn:microsoft.com/office/officeart/2005/8/layout/process1"/>
    <dgm:cxn modelId="{D4D422B7-F57E-4B79-90F2-1A1AF2064F6A}" type="presOf" srcId="{308A77F6-9C6D-40F2-9AEB-389DE34E7CE4}" destId="{4F066261-2486-4FC6-9B53-2F72E75AC798}" srcOrd="1" destOrd="0" presId="urn:microsoft.com/office/officeart/2005/8/layout/process1"/>
    <dgm:cxn modelId="{4BBD20CA-A60D-40C1-B294-E693C74F442C}" type="presOf" srcId="{7F69389F-7E80-4301-B14A-D601D555C078}" destId="{80685285-D2A8-401A-AEB2-A91384C7E690}" srcOrd="0" destOrd="0" presId="urn:microsoft.com/office/officeart/2005/8/layout/process1"/>
    <dgm:cxn modelId="{13FDFECF-DD53-465A-86E8-66360ECFE80C}" type="presOf" srcId="{727945C7-8DAB-4F6A-A1FC-914ED10B3917}" destId="{59AB2A88-03EC-4B52-AACB-A9DB9187D975}" srcOrd="0" destOrd="0" presId="urn:microsoft.com/office/officeart/2005/8/layout/process1"/>
    <dgm:cxn modelId="{E8C8A5EF-416F-471D-AF13-ABBF49D6FEDE}" type="presOf" srcId="{8867329E-9CE6-4DA8-8057-7993AF761E5C}" destId="{58FABE53-E166-4D8B-AED2-C8531325B73C}" srcOrd="0" destOrd="0" presId="urn:microsoft.com/office/officeart/2005/8/layout/process1"/>
    <dgm:cxn modelId="{200BF4F9-1B91-4A4A-92E5-2E2B32504612}" type="presOf" srcId="{DDFA3CF5-7FE3-40AA-89C1-3D24DD43827C}" destId="{3DC736ED-D61C-4E00-8E91-F564F28C19FC}" srcOrd="0" destOrd="0" presId="urn:microsoft.com/office/officeart/2005/8/layout/process1"/>
    <dgm:cxn modelId="{70FC25FA-5B53-4C66-BEF3-358A086EFA24}" srcId="{5C6E94B5-A320-494C-B39D-9C97CFD31D90}" destId="{727945C7-8DAB-4F6A-A1FC-914ED10B3917}" srcOrd="3" destOrd="0" parTransId="{426FE5DE-2F96-4F25-AF53-121E8F0E530D}" sibTransId="{A4B450D8-EC91-46E7-B169-0DACE274C1E0}"/>
    <dgm:cxn modelId="{78A14EF2-8566-43F5-92FA-4A28EE3BA875}" type="presParOf" srcId="{15DF6217-21E2-40A4-BEA8-8FA7F21010D2}" destId="{B6BAB705-D1CD-461C-AFEA-8CDEDA4A0AF3}" srcOrd="0" destOrd="0" presId="urn:microsoft.com/office/officeart/2005/8/layout/process1"/>
    <dgm:cxn modelId="{BCAD11CB-886F-4737-A31A-1D354A09A93C}" type="presParOf" srcId="{15DF6217-21E2-40A4-BEA8-8FA7F21010D2}" destId="{58FABE53-E166-4D8B-AED2-C8531325B73C}" srcOrd="1" destOrd="0" presId="urn:microsoft.com/office/officeart/2005/8/layout/process1"/>
    <dgm:cxn modelId="{98D7F211-6FB7-4871-935C-0171F2EBB1E0}" type="presParOf" srcId="{58FABE53-E166-4D8B-AED2-C8531325B73C}" destId="{86C337A2-E1A8-4B03-A409-2066E8EA325E}" srcOrd="0" destOrd="0" presId="urn:microsoft.com/office/officeart/2005/8/layout/process1"/>
    <dgm:cxn modelId="{7BD6B00F-BB42-4BE2-826D-AC69A7EC7067}" type="presParOf" srcId="{15DF6217-21E2-40A4-BEA8-8FA7F21010D2}" destId="{2BE34D17-32A2-4B77-A7EF-6D777BD7F06C}" srcOrd="2" destOrd="0" presId="urn:microsoft.com/office/officeart/2005/8/layout/process1"/>
    <dgm:cxn modelId="{EF2465B6-CFB5-4A47-9C21-7C721ACEB69F}" type="presParOf" srcId="{15DF6217-21E2-40A4-BEA8-8FA7F21010D2}" destId="{3431C5C7-B4BC-4F38-A524-9FF74BE254CD}" srcOrd="3" destOrd="0" presId="urn:microsoft.com/office/officeart/2005/8/layout/process1"/>
    <dgm:cxn modelId="{AF4D0F46-ABA5-4CBF-88F5-36B55F68781C}" type="presParOf" srcId="{3431C5C7-B4BC-4F38-A524-9FF74BE254CD}" destId="{4F066261-2486-4FC6-9B53-2F72E75AC798}" srcOrd="0" destOrd="0" presId="urn:microsoft.com/office/officeart/2005/8/layout/process1"/>
    <dgm:cxn modelId="{77D82120-D3A4-45C5-8A86-B6172DACCD8C}" type="presParOf" srcId="{15DF6217-21E2-40A4-BEA8-8FA7F21010D2}" destId="{F669EE53-EB28-4DE0-9F0A-41EBBF2068A6}" srcOrd="4" destOrd="0" presId="urn:microsoft.com/office/officeart/2005/8/layout/process1"/>
    <dgm:cxn modelId="{00653DA8-C52D-4385-8510-59E28D1431B9}" type="presParOf" srcId="{15DF6217-21E2-40A4-BEA8-8FA7F21010D2}" destId="{80685285-D2A8-401A-AEB2-A91384C7E690}" srcOrd="5" destOrd="0" presId="urn:microsoft.com/office/officeart/2005/8/layout/process1"/>
    <dgm:cxn modelId="{BEFFFBDE-5669-40A3-9083-135089AE629E}" type="presParOf" srcId="{80685285-D2A8-401A-AEB2-A91384C7E690}" destId="{8050ED66-3A92-4DB4-9D11-DEBE8DC03271}" srcOrd="0" destOrd="0" presId="urn:microsoft.com/office/officeart/2005/8/layout/process1"/>
    <dgm:cxn modelId="{FCD202C1-9713-4B20-973C-16E7E5DDB8BE}" type="presParOf" srcId="{15DF6217-21E2-40A4-BEA8-8FA7F21010D2}" destId="{59AB2A88-03EC-4B52-AACB-A9DB9187D975}" srcOrd="6" destOrd="0" presId="urn:microsoft.com/office/officeart/2005/8/layout/process1"/>
    <dgm:cxn modelId="{0BF16CA3-F774-4247-B46A-9934DEF1E4A6}" type="presParOf" srcId="{15DF6217-21E2-40A4-BEA8-8FA7F21010D2}" destId="{5455424D-ECE9-4D38-BA08-E5E78A4C98C3}" srcOrd="7" destOrd="0" presId="urn:microsoft.com/office/officeart/2005/8/layout/process1"/>
    <dgm:cxn modelId="{5CB9AFC3-43FE-46C0-BFC1-50B876FE3611}" type="presParOf" srcId="{5455424D-ECE9-4D38-BA08-E5E78A4C98C3}" destId="{D76A9BC3-311A-4281-975C-5BE366D82169}" srcOrd="0" destOrd="0" presId="urn:microsoft.com/office/officeart/2005/8/layout/process1"/>
    <dgm:cxn modelId="{CBEE22CD-31A6-4657-BD72-333B46F883E6}" type="presParOf" srcId="{15DF6217-21E2-40A4-BEA8-8FA7F21010D2}" destId="{3DC736ED-D61C-4E00-8E91-F564F28C19FC}" srcOrd="8" destOrd="0" presId="urn:microsoft.com/office/officeart/2005/8/layout/process1"/>
    <dgm:cxn modelId="{DF9958E9-E208-4804-8100-53C8E92B9BE3}" type="presParOf" srcId="{15DF6217-21E2-40A4-BEA8-8FA7F21010D2}" destId="{2EC46E36-57FD-4179-A61F-F2E82120600B}" srcOrd="9" destOrd="0" presId="urn:microsoft.com/office/officeart/2005/8/layout/process1"/>
    <dgm:cxn modelId="{53D22777-0917-4373-9694-7410EDE66B2A}" type="presParOf" srcId="{2EC46E36-57FD-4179-A61F-F2E82120600B}" destId="{D8B79FCF-20E9-4095-97BA-363E3F8E44D1}" srcOrd="0" destOrd="0" presId="urn:microsoft.com/office/officeart/2005/8/layout/process1"/>
    <dgm:cxn modelId="{354FD4A4-FA79-4260-8ECB-146DA0CC21C6}" type="presParOf" srcId="{15DF6217-21E2-40A4-BEA8-8FA7F21010D2}" destId="{4456277F-FE55-4341-979F-174475F6C37B}"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D312B14-368D-42CF-91C8-1DC51E6793D3}" type="doc">
      <dgm:prSet loTypeId="urn:microsoft.com/office/officeart/2005/8/layout/process1" loCatId="process" qsTypeId="urn:microsoft.com/office/officeart/2005/8/quickstyle/simple1" qsCatId="simple" csTypeId="urn:microsoft.com/office/officeart/2005/8/colors/accent2_3" csCatId="accent2" phldr="1"/>
      <dgm:spPr/>
      <dgm:t>
        <a:bodyPr/>
        <a:lstStyle/>
        <a:p>
          <a:endParaRPr lang="en-US"/>
        </a:p>
      </dgm:t>
    </dgm:pt>
    <dgm:pt modelId="{BCE62B8C-8E11-46D6-AB8C-05D9C826A2FD}">
      <dgm:prSet phldrT="[Text]"/>
      <dgm:spPr/>
      <dgm:t>
        <a:bodyPr/>
        <a:lstStyle/>
        <a:p>
          <a:r>
            <a:rPr lang="pt-PT" dirty="0"/>
            <a:t>Start</a:t>
          </a:r>
          <a:endParaRPr lang="en-US" dirty="0"/>
        </a:p>
      </dgm:t>
    </dgm:pt>
    <dgm:pt modelId="{B391AD51-00B1-49FD-9D80-098E10F55DC1}" type="parTrans" cxnId="{FFC8C650-5CDF-4D14-AF5E-0FFBBC94C247}">
      <dgm:prSet/>
      <dgm:spPr/>
      <dgm:t>
        <a:bodyPr/>
        <a:lstStyle/>
        <a:p>
          <a:endParaRPr lang="en-US"/>
        </a:p>
      </dgm:t>
    </dgm:pt>
    <dgm:pt modelId="{87B64A2A-30F6-4811-9F1D-AE3BAB7E2C82}" type="sibTrans" cxnId="{FFC8C650-5CDF-4D14-AF5E-0FFBBC94C247}">
      <dgm:prSet/>
      <dgm:spPr/>
      <dgm:t>
        <a:bodyPr/>
        <a:lstStyle/>
        <a:p>
          <a:endParaRPr lang="en-US"/>
        </a:p>
      </dgm:t>
    </dgm:pt>
    <dgm:pt modelId="{05654236-5174-4B2F-8E93-9128F2F57C1A}">
      <dgm:prSet phldrT="[Text]" custT="1"/>
      <dgm:spPr/>
      <dgm:t>
        <a:bodyPr/>
        <a:lstStyle/>
        <a:p>
          <a:r>
            <a:rPr lang="pt-PT" sz="1050" dirty="0"/>
            <a:t>letter</a:t>
          </a:r>
          <a:endParaRPr lang="en-US" sz="1000" dirty="0"/>
        </a:p>
      </dgm:t>
    </dgm:pt>
    <dgm:pt modelId="{34EA1D22-E7F0-45F3-909C-6F3FB5B7B94D}" type="parTrans" cxnId="{F0D6B665-79C8-4CD1-87B6-230CCB343FC6}">
      <dgm:prSet/>
      <dgm:spPr/>
      <dgm:t>
        <a:bodyPr/>
        <a:lstStyle/>
        <a:p>
          <a:endParaRPr lang="en-US"/>
        </a:p>
      </dgm:t>
    </dgm:pt>
    <dgm:pt modelId="{E466F8FD-41E8-4B65-9536-29516819FDAC}" type="sibTrans" cxnId="{F0D6B665-79C8-4CD1-87B6-230CCB343FC6}">
      <dgm:prSet/>
      <dgm:spPr/>
      <dgm:t>
        <a:bodyPr/>
        <a:lstStyle/>
        <a:p>
          <a:endParaRPr lang="en-US"/>
        </a:p>
      </dgm:t>
    </dgm:pt>
    <dgm:pt modelId="{6253DB9E-0A67-4074-92B4-327297432F05}">
      <dgm:prSet phldrT="[Text]"/>
      <dgm:spPr/>
      <dgm:t>
        <a:bodyPr/>
        <a:lstStyle/>
        <a:p>
          <a:r>
            <a:rPr lang="pt-PT" dirty="0"/>
            <a:t>Base Data</a:t>
          </a:r>
          <a:endParaRPr lang="en-US" dirty="0"/>
        </a:p>
      </dgm:t>
    </dgm:pt>
    <dgm:pt modelId="{A4A2BA91-DFC4-46E8-BCD8-462E3F7B7C42}" type="parTrans" cxnId="{56B7F1E4-4BBD-485A-A693-3FDF3ACB4DEF}">
      <dgm:prSet/>
      <dgm:spPr/>
      <dgm:t>
        <a:bodyPr/>
        <a:lstStyle/>
        <a:p>
          <a:endParaRPr lang="en-US"/>
        </a:p>
      </dgm:t>
    </dgm:pt>
    <dgm:pt modelId="{F4ABEBA9-7751-43E4-A628-3D21032DCE6D}" type="sibTrans" cxnId="{56B7F1E4-4BBD-485A-A693-3FDF3ACB4DEF}">
      <dgm:prSet/>
      <dgm:spPr/>
      <dgm:t>
        <a:bodyPr/>
        <a:lstStyle/>
        <a:p>
          <a:endParaRPr lang="en-US"/>
        </a:p>
      </dgm:t>
    </dgm:pt>
    <dgm:pt modelId="{83900AA0-D7BE-49D7-BD79-9BB9B1A706E4}">
      <dgm:prSet phldrT="[Text]"/>
      <dgm:spPr/>
      <dgm:t>
        <a:bodyPr/>
        <a:lstStyle/>
        <a:p>
          <a:r>
            <a:rPr lang="pt-PT" dirty="0"/>
            <a:t>Train GAN</a:t>
          </a:r>
          <a:endParaRPr lang="en-US" dirty="0"/>
        </a:p>
      </dgm:t>
    </dgm:pt>
    <dgm:pt modelId="{362EE5C3-D55C-4EC2-A96B-137A4886F03E}" type="parTrans" cxnId="{1CDC823E-73EA-4312-BB7A-8E619CA286BE}">
      <dgm:prSet/>
      <dgm:spPr/>
      <dgm:t>
        <a:bodyPr/>
        <a:lstStyle/>
        <a:p>
          <a:endParaRPr lang="en-US"/>
        </a:p>
      </dgm:t>
    </dgm:pt>
    <dgm:pt modelId="{6D5C2FC2-21AA-4DAE-B22E-92DD1AA500DA}" type="sibTrans" cxnId="{1CDC823E-73EA-4312-BB7A-8E619CA286BE}">
      <dgm:prSet/>
      <dgm:spPr/>
      <dgm:t>
        <a:bodyPr/>
        <a:lstStyle/>
        <a:p>
          <a:endParaRPr lang="en-US"/>
        </a:p>
      </dgm:t>
    </dgm:pt>
    <dgm:pt modelId="{6598CF4E-6166-4214-9132-5D45839899D8}">
      <dgm:prSet phldrT="[Text]"/>
      <dgm:spPr/>
      <dgm:t>
        <a:bodyPr/>
        <a:lstStyle/>
        <a:p>
          <a:r>
            <a:rPr lang="pt-PT" dirty="0"/>
            <a:t>Save Model</a:t>
          </a:r>
          <a:endParaRPr lang="en-US" dirty="0"/>
        </a:p>
      </dgm:t>
    </dgm:pt>
    <dgm:pt modelId="{09F3E1CA-1588-4423-9913-4ADBCD322165}" type="parTrans" cxnId="{A343433B-9027-476F-B25D-320B9F24521C}">
      <dgm:prSet/>
      <dgm:spPr/>
      <dgm:t>
        <a:bodyPr/>
        <a:lstStyle/>
        <a:p>
          <a:endParaRPr lang="en-US"/>
        </a:p>
      </dgm:t>
    </dgm:pt>
    <dgm:pt modelId="{16E3CFBB-6407-4921-8679-0BAF3749B1A4}" type="sibTrans" cxnId="{A343433B-9027-476F-B25D-320B9F24521C}">
      <dgm:prSet/>
      <dgm:spPr/>
      <dgm:t>
        <a:bodyPr/>
        <a:lstStyle/>
        <a:p>
          <a:endParaRPr lang="en-US"/>
        </a:p>
      </dgm:t>
    </dgm:pt>
    <dgm:pt modelId="{645BA547-C8FC-441D-A260-3C38CC4A3B09}">
      <dgm:prSet/>
      <dgm:spPr/>
      <dgm:t>
        <a:bodyPr/>
        <a:lstStyle/>
        <a:p>
          <a:r>
            <a:rPr lang="pt-PT" dirty="0"/>
            <a:t>END</a:t>
          </a:r>
          <a:endParaRPr lang="en-US" dirty="0"/>
        </a:p>
      </dgm:t>
    </dgm:pt>
    <dgm:pt modelId="{1768BB87-3E1F-4D78-9539-BED996065BF5}" type="parTrans" cxnId="{7B4EFAD5-9B7C-4B8D-921A-310775A37DF5}">
      <dgm:prSet/>
      <dgm:spPr/>
      <dgm:t>
        <a:bodyPr/>
        <a:lstStyle/>
        <a:p>
          <a:endParaRPr lang="en-US"/>
        </a:p>
      </dgm:t>
    </dgm:pt>
    <dgm:pt modelId="{2B62DC4A-959C-42F5-85F6-54A71CD0ECC4}" type="sibTrans" cxnId="{7B4EFAD5-9B7C-4B8D-921A-310775A37DF5}">
      <dgm:prSet/>
      <dgm:spPr/>
      <dgm:t>
        <a:bodyPr/>
        <a:lstStyle/>
        <a:p>
          <a:endParaRPr lang="en-US"/>
        </a:p>
      </dgm:t>
    </dgm:pt>
    <dgm:pt modelId="{36BE3A7E-357A-42B6-B67A-C61FB9B96133}" type="pres">
      <dgm:prSet presAssocID="{6D312B14-368D-42CF-91C8-1DC51E6793D3}" presName="Name0" presStyleCnt="0">
        <dgm:presLayoutVars>
          <dgm:dir/>
          <dgm:resizeHandles val="exact"/>
        </dgm:presLayoutVars>
      </dgm:prSet>
      <dgm:spPr/>
    </dgm:pt>
    <dgm:pt modelId="{577D2C26-E476-4509-B78E-171DD1A8E112}" type="pres">
      <dgm:prSet presAssocID="{BCE62B8C-8E11-46D6-AB8C-05D9C826A2FD}" presName="node" presStyleLbl="node1" presStyleIdx="0" presStyleCnt="6" custScaleY="66067">
        <dgm:presLayoutVars>
          <dgm:bulletEnabled val="1"/>
        </dgm:presLayoutVars>
      </dgm:prSet>
      <dgm:spPr>
        <a:prstGeom prst="flowChartTerminator">
          <a:avLst/>
        </a:prstGeom>
      </dgm:spPr>
    </dgm:pt>
    <dgm:pt modelId="{A8601905-1808-4189-B20C-58EB76D82BFB}" type="pres">
      <dgm:prSet presAssocID="{87B64A2A-30F6-4811-9F1D-AE3BAB7E2C82}" presName="sibTrans" presStyleLbl="sibTrans2D1" presStyleIdx="0" presStyleCnt="5"/>
      <dgm:spPr/>
    </dgm:pt>
    <dgm:pt modelId="{339417B2-8B91-4A9E-A42D-464334051EB2}" type="pres">
      <dgm:prSet presAssocID="{87B64A2A-30F6-4811-9F1D-AE3BAB7E2C82}" presName="connectorText" presStyleLbl="sibTrans2D1" presStyleIdx="0" presStyleCnt="5"/>
      <dgm:spPr/>
    </dgm:pt>
    <dgm:pt modelId="{20F4B538-09F0-49E4-94C9-D028835C4215}" type="pres">
      <dgm:prSet presAssocID="{05654236-5174-4B2F-8E93-9128F2F57C1A}" presName="node" presStyleLbl="node1" presStyleIdx="1" presStyleCnt="6" custScaleX="108679">
        <dgm:presLayoutVars>
          <dgm:bulletEnabled val="1"/>
        </dgm:presLayoutVars>
      </dgm:prSet>
      <dgm:spPr>
        <a:prstGeom prst="flowChartDecision">
          <a:avLst/>
        </a:prstGeom>
      </dgm:spPr>
    </dgm:pt>
    <dgm:pt modelId="{9894E8D6-62AD-4340-A416-B5EDDF367A02}" type="pres">
      <dgm:prSet presAssocID="{E466F8FD-41E8-4B65-9536-29516819FDAC}" presName="sibTrans" presStyleLbl="sibTrans2D1" presStyleIdx="1" presStyleCnt="5"/>
      <dgm:spPr/>
    </dgm:pt>
    <dgm:pt modelId="{C5CBB633-AC74-46C8-8B9A-63B36DDD8523}" type="pres">
      <dgm:prSet presAssocID="{E466F8FD-41E8-4B65-9536-29516819FDAC}" presName="connectorText" presStyleLbl="sibTrans2D1" presStyleIdx="1" presStyleCnt="5"/>
      <dgm:spPr/>
    </dgm:pt>
    <dgm:pt modelId="{A3155E41-85B7-46C9-87A0-3933FFCE8B02}" type="pres">
      <dgm:prSet presAssocID="{6253DB9E-0A67-4074-92B4-327297432F05}" presName="node" presStyleLbl="node1" presStyleIdx="2" presStyleCnt="6" custScaleX="114287">
        <dgm:presLayoutVars>
          <dgm:bulletEnabled val="1"/>
        </dgm:presLayoutVars>
      </dgm:prSet>
      <dgm:spPr>
        <a:prstGeom prst="parallelogram">
          <a:avLst/>
        </a:prstGeom>
      </dgm:spPr>
    </dgm:pt>
    <dgm:pt modelId="{5047EEE5-844F-40A2-9A2F-EFE1D7426E4D}" type="pres">
      <dgm:prSet presAssocID="{F4ABEBA9-7751-43E4-A628-3D21032DCE6D}" presName="sibTrans" presStyleLbl="sibTrans2D1" presStyleIdx="2" presStyleCnt="5"/>
      <dgm:spPr/>
    </dgm:pt>
    <dgm:pt modelId="{FC8EB065-3293-493E-A7A7-01D2F76A2529}" type="pres">
      <dgm:prSet presAssocID="{F4ABEBA9-7751-43E4-A628-3D21032DCE6D}" presName="connectorText" presStyleLbl="sibTrans2D1" presStyleIdx="2" presStyleCnt="5"/>
      <dgm:spPr/>
    </dgm:pt>
    <dgm:pt modelId="{FFBF601C-4CB6-4E7E-901C-507F1EA3AF60}" type="pres">
      <dgm:prSet presAssocID="{83900AA0-D7BE-49D7-BD79-9BB9B1A706E4}" presName="node" presStyleLbl="node1" presStyleIdx="3" presStyleCnt="6">
        <dgm:presLayoutVars>
          <dgm:bulletEnabled val="1"/>
        </dgm:presLayoutVars>
      </dgm:prSet>
      <dgm:spPr>
        <a:prstGeom prst="flowChartProcess">
          <a:avLst/>
        </a:prstGeom>
      </dgm:spPr>
    </dgm:pt>
    <dgm:pt modelId="{03963408-3D8C-4AD3-9310-FE166991DDEA}" type="pres">
      <dgm:prSet presAssocID="{6D5C2FC2-21AA-4DAE-B22E-92DD1AA500DA}" presName="sibTrans" presStyleLbl="sibTrans2D1" presStyleIdx="3" presStyleCnt="5"/>
      <dgm:spPr/>
    </dgm:pt>
    <dgm:pt modelId="{DD757708-DAE9-42A3-A9AE-08873EEEE3A7}" type="pres">
      <dgm:prSet presAssocID="{6D5C2FC2-21AA-4DAE-B22E-92DD1AA500DA}" presName="connectorText" presStyleLbl="sibTrans2D1" presStyleIdx="3" presStyleCnt="5"/>
      <dgm:spPr/>
    </dgm:pt>
    <dgm:pt modelId="{E96D5F6C-5D5D-4A2C-8C6F-272619EF561F}" type="pres">
      <dgm:prSet presAssocID="{6598CF4E-6166-4214-9132-5D45839899D8}" presName="node" presStyleLbl="node1" presStyleIdx="4" presStyleCnt="6">
        <dgm:presLayoutVars>
          <dgm:bulletEnabled val="1"/>
        </dgm:presLayoutVars>
      </dgm:prSet>
      <dgm:spPr>
        <a:prstGeom prst="flowChartProcess">
          <a:avLst/>
        </a:prstGeom>
      </dgm:spPr>
    </dgm:pt>
    <dgm:pt modelId="{C6338BD2-2737-4F69-B191-580609D9AACD}" type="pres">
      <dgm:prSet presAssocID="{16E3CFBB-6407-4921-8679-0BAF3749B1A4}" presName="sibTrans" presStyleLbl="sibTrans2D1" presStyleIdx="4" presStyleCnt="5"/>
      <dgm:spPr/>
    </dgm:pt>
    <dgm:pt modelId="{EF78C47B-AA50-4AEF-9738-A387B1E21F89}" type="pres">
      <dgm:prSet presAssocID="{16E3CFBB-6407-4921-8679-0BAF3749B1A4}" presName="connectorText" presStyleLbl="sibTrans2D1" presStyleIdx="4" presStyleCnt="5"/>
      <dgm:spPr/>
    </dgm:pt>
    <dgm:pt modelId="{6BA5F706-672E-4EC3-89F7-2E48FE3C004A}" type="pres">
      <dgm:prSet presAssocID="{645BA547-C8FC-441D-A260-3C38CC4A3B09}" presName="node" presStyleLbl="node1" presStyleIdx="5" presStyleCnt="6" custScaleY="66067">
        <dgm:presLayoutVars>
          <dgm:bulletEnabled val="1"/>
        </dgm:presLayoutVars>
      </dgm:prSet>
      <dgm:spPr>
        <a:prstGeom prst="flowChartTerminator">
          <a:avLst/>
        </a:prstGeom>
      </dgm:spPr>
    </dgm:pt>
  </dgm:ptLst>
  <dgm:cxnLst>
    <dgm:cxn modelId="{AE988004-1AF9-4798-B950-4CC6BFA8DEFB}" type="presOf" srcId="{F4ABEBA9-7751-43E4-A628-3D21032DCE6D}" destId="{FC8EB065-3293-493E-A7A7-01D2F76A2529}" srcOrd="1" destOrd="0" presId="urn:microsoft.com/office/officeart/2005/8/layout/process1"/>
    <dgm:cxn modelId="{38AF160A-4F7B-49DD-A9C1-27ADB487D03D}" type="presOf" srcId="{645BA547-C8FC-441D-A260-3C38CC4A3B09}" destId="{6BA5F706-672E-4EC3-89F7-2E48FE3C004A}" srcOrd="0" destOrd="0" presId="urn:microsoft.com/office/officeart/2005/8/layout/process1"/>
    <dgm:cxn modelId="{4621DF0F-498E-42FF-9C4F-B133B72A2926}" type="presOf" srcId="{05654236-5174-4B2F-8E93-9128F2F57C1A}" destId="{20F4B538-09F0-49E4-94C9-D028835C4215}" srcOrd="0" destOrd="0" presId="urn:microsoft.com/office/officeart/2005/8/layout/process1"/>
    <dgm:cxn modelId="{F569B72F-BC36-48BE-BD57-24CDEA358F1D}" type="presOf" srcId="{F4ABEBA9-7751-43E4-A628-3D21032DCE6D}" destId="{5047EEE5-844F-40A2-9A2F-EFE1D7426E4D}" srcOrd="0" destOrd="0" presId="urn:microsoft.com/office/officeart/2005/8/layout/process1"/>
    <dgm:cxn modelId="{A343433B-9027-476F-B25D-320B9F24521C}" srcId="{6D312B14-368D-42CF-91C8-1DC51E6793D3}" destId="{6598CF4E-6166-4214-9132-5D45839899D8}" srcOrd="4" destOrd="0" parTransId="{09F3E1CA-1588-4423-9913-4ADBCD322165}" sibTransId="{16E3CFBB-6407-4921-8679-0BAF3749B1A4}"/>
    <dgm:cxn modelId="{1CDC823E-73EA-4312-BB7A-8E619CA286BE}" srcId="{6D312B14-368D-42CF-91C8-1DC51E6793D3}" destId="{83900AA0-D7BE-49D7-BD79-9BB9B1A706E4}" srcOrd="3" destOrd="0" parTransId="{362EE5C3-D55C-4EC2-A96B-137A4886F03E}" sibTransId="{6D5C2FC2-21AA-4DAE-B22E-92DD1AA500DA}"/>
    <dgm:cxn modelId="{1B5F0361-76B3-4AF5-A0AD-CA8E7542DDF2}" type="presOf" srcId="{E466F8FD-41E8-4B65-9536-29516819FDAC}" destId="{9894E8D6-62AD-4340-A416-B5EDDF367A02}" srcOrd="0" destOrd="0" presId="urn:microsoft.com/office/officeart/2005/8/layout/process1"/>
    <dgm:cxn modelId="{A00C7064-7E4D-4CF7-9108-EC3E80D2A859}" type="presOf" srcId="{6D5C2FC2-21AA-4DAE-B22E-92DD1AA500DA}" destId="{03963408-3D8C-4AD3-9310-FE166991DDEA}" srcOrd="0" destOrd="0" presId="urn:microsoft.com/office/officeart/2005/8/layout/process1"/>
    <dgm:cxn modelId="{F0D6B665-79C8-4CD1-87B6-230CCB343FC6}" srcId="{6D312B14-368D-42CF-91C8-1DC51E6793D3}" destId="{05654236-5174-4B2F-8E93-9128F2F57C1A}" srcOrd="1" destOrd="0" parTransId="{34EA1D22-E7F0-45F3-909C-6F3FB5B7B94D}" sibTransId="{E466F8FD-41E8-4B65-9536-29516819FDAC}"/>
    <dgm:cxn modelId="{898D7F49-7E2A-4985-B4D5-99F5C7C9BE4E}" type="presOf" srcId="{6253DB9E-0A67-4074-92B4-327297432F05}" destId="{A3155E41-85B7-46C9-87A0-3933FFCE8B02}" srcOrd="0" destOrd="0" presId="urn:microsoft.com/office/officeart/2005/8/layout/process1"/>
    <dgm:cxn modelId="{FFC8C650-5CDF-4D14-AF5E-0FFBBC94C247}" srcId="{6D312B14-368D-42CF-91C8-1DC51E6793D3}" destId="{BCE62B8C-8E11-46D6-AB8C-05D9C826A2FD}" srcOrd="0" destOrd="0" parTransId="{B391AD51-00B1-49FD-9D80-098E10F55DC1}" sibTransId="{87B64A2A-30F6-4811-9F1D-AE3BAB7E2C82}"/>
    <dgm:cxn modelId="{97E02D73-014E-468B-A8B9-E1E779293FE4}" type="presOf" srcId="{E466F8FD-41E8-4B65-9536-29516819FDAC}" destId="{C5CBB633-AC74-46C8-8B9A-63B36DDD8523}" srcOrd="1" destOrd="0" presId="urn:microsoft.com/office/officeart/2005/8/layout/process1"/>
    <dgm:cxn modelId="{470A0480-9854-4A5D-B5F3-A2D27DB3BA93}" type="presOf" srcId="{6598CF4E-6166-4214-9132-5D45839899D8}" destId="{E96D5F6C-5D5D-4A2C-8C6F-272619EF561F}" srcOrd="0" destOrd="0" presId="urn:microsoft.com/office/officeart/2005/8/layout/process1"/>
    <dgm:cxn modelId="{3A72C8AA-263F-4527-B6FE-F244931D96E3}" type="presOf" srcId="{6D5C2FC2-21AA-4DAE-B22E-92DD1AA500DA}" destId="{DD757708-DAE9-42A3-A9AE-08873EEEE3A7}" srcOrd="1" destOrd="0" presId="urn:microsoft.com/office/officeart/2005/8/layout/process1"/>
    <dgm:cxn modelId="{EC08B2AD-EC08-4A72-9EFB-F9F094906D03}" type="presOf" srcId="{83900AA0-D7BE-49D7-BD79-9BB9B1A706E4}" destId="{FFBF601C-4CB6-4E7E-901C-507F1EA3AF60}" srcOrd="0" destOrd="0" presId="urn:microsoft.com/office/officeart/2005/8/layout/process1"/>
    <dgm:cxn modelId="{16EA03BB-8973-44A9-9C32-4EA9454DF44E}" type="presOf" srcId="{16E3CFBB-6407-4921-8679-0BAF3749B1A4}" destId="{C6338BD2-2737-4F69-B191-580609D9AACD}" srcOrd="0" destOrd="0" presId="urn:microsoft.com/office/officeart/2005/8/layout/process1"/>
    <dgm:cxn modelId="{0FFE3FC3-C64A-49E4-AF30-60BB87F610DE}" type="presOf" srcId="{6D312B14-368D-42CF-91C8-1DC51E6793D3}" destId="{36BE3A7E-357A-42B6-B67A-C61FB9B96133}" srcOrd="0" destOrd="0" presId="urn:microsoft.com/office/officeart/2005/8/layout/process1"/>
    <dgm:cxn modelId="{7B4EFAD5-9B7C-4B8D-921A-310775A37DF5}" srcId="{6D312B14-368D-42CF-91C8-1DC51E6793D3}" destId="{645BA547-C8FC-441D-A260-3C38CC4A3B09}" srcOrd="5" destOrd="0" parTransId="{1768BB87-3E1F-4D78-9539-BED996065BF5}" sibTransId="{2B62DC4A-959C-42F5-85F6-54A71CD0ECC4}"/>
    <dgm:cxn modelId="{C65495DA-5CD9-471D-ACCE-0E4A1D540A01}" type="presOf" srcId="{16E3CFBB-6407-4921-8679-0BAF3749B1A4}" destId="{EF78C47B-AA50-4AEF-9738-A387B1E21F89}" srcOrd="1" destOrd="0" presId="urn:microsoft.com/office/officeart/2005/8/layout/process1"/>
    <dgm:cxn modelId="{D92468E2-E68B-4429-B645-2229CAB7FB08}" type="presOf" srcId="{87B64A2A-30F6-4811-9F1D-AE3BAB7E2C82}" destId="{A8601905-1808-4189-B20C-58EB76D82BFB}" srcOrd="0" destOrd="0" presId="urn:microsoft.com/office/officeart/2005/8/layout/process1"/>
    <dgm:cxn modelId="{56B7F1E4-4BBD-485A-A693-3FDF3ACB4DEF}" srcId="{6D312B14-368D-42CF-91C8-1DC51E6793D3}" destId="{6253DB9E-0A67-4074-92B4-327297432F05}" srcOrd="2" destOrd="0" parTransId="{A4A2BA91-DFC4-46E8-BCD8-462E3F7B7C42}" sibTransId="{F4ABEBA9-7751-43E4-A628-3D21032DCE6D}"/>
    <dgm:cxn modelId="{DE39CEFA-CACC-40E4-86BD-6B96B5072626}" type="presOf" srcId="{BCE62B8C-8E11-46D6-AB8C-05D9C826A2FD}" destId="{577D2C26-E476-4509-B78E-171DD1A8E112}" srcOrd="0" destOrd="0" presId="urn:microsoft.com/office/officeart/2005/8/layout/process1"/>
    <dgm:cxn modelId="{61A6F9FC-11BC-4660-9FA8-CB2CA8268C6B}" type="presOf" srcId="{87B64A2A-30F6-4811-9F1D-AE3BAB7E2C82}" destId="{339417B2-8B91-4A9E-A42D-464334051EB2}" srcOrd="1" destOrd="0" presId="urn:microsoft.com/office/officeart/2005/8/layout/process1"/>
    <dgm:cxn modelId="{C3739D6C-CED5-4163-905A-F96AA105107B}" type="presParOf" srcId="{36BE3A7E-357A-42B6-B67A-C61FB9B96133}" destId="{577D2C26-E476-4509-B78E-171DD1A8E112}" srcOrd="0" destOrd="0" presId="urn:microsoft.com/office/officeart/2005/8/layout/process1"/>
    <dgm:cxn modelId="{801A11CC-E857-4568-9E41-B570EDDC2E44}" type="presParOf" srcId="{36BE3A7E-357A-42B6-B67A-C61FB9B96133}" destId="{A8601905-1808-4189-B20C-58EB76D82BFB}" srcOrd="1" destOrd="0" presId="urn:microsoft.com/office/officeart/2005/8/layout/process1"/>
    <dgm:cxn modelId="{DF06F342-4DB0-4C74-BCAE-615E2B8A5E5B}" type="presParOf" srcId="{A8601905-1808-4189-B20C-58EB76D82BFB}" destId="{339417B2-8B91-4A9E-A42D-464334051EB2}" srcOrd="0" destOrd="0" presId="urn:microsoft.com/office/officeart/2005/8/layout/process1"/>
    <dgm:cxn modelId="{51766FCB-CCF1-48DE-A3D3-7981156D1D37}" type="presParOf" srcId="{36BE3A7E-357A-42B6-B67A-C61FB9B96133}" destId="{20F4B538-09F0-49E4-94C9-D028835C4215}" srcOrd="2" destOrd="0" presId="urn:microsoft.com/office/officeart/2005/8/layout/process1"/>
    <dgm:cxn modelId="{02818670-4146-4156-BD8C-D755B99DDD7D}" type="presParOf" srcId="{36BE3A7E-357A-42B6-B67A-C61FB9B96133}" destId="{9894E8D6-62AD-4340-A416-B5EDDF367A02}" srcOrd="3" destOrd="0" presId="urn:microsoft.com/office/officeart/2005/8/layout/process1"/>
    <dgm:cxn modelId="{9EE8DD2A-F12F-4131-A178-14EDCD02F1BB}" type="presParOf" srcId="{9894E8D6-62AD-4340-A416-B5EDDF367A02}" destId="{C5CBB633-AC74-46C8-8B9A-63B36DDD8523}" srcOrd="0" destOrd="0" presId="urn:microsoft.com/office/officeart/2005/8/layout/process1"/>
    <dgm:cxn modelId="{9DCAFFC2-0E1F-4C40-BC26-C48BAAF954B5}" type="presParOf" srcId="{36BE3A7E-357A-42B6-B67A-C61FB9B96133}" destId="{A3155E41-85B7-46C9-87A0-3933FFCE8B02}" srcOrd="4" destOrd="0" presId="urn:microsoft.com/office/officeart/2005/8/layout/process1"/>
    <dgm:cxn modelId="{B9B93A7C-F68A-46DB-9044-996689FAB4F9}" type="presParOf" srcId="{36BE3A7E-357A-42B6-B67A-C61FB9B96133}" destId="{5047EEE5-844F-40A2-9A2F-EFE1D7426E4D}" srcOrd="5" destOrd="0" presId="urn:microsoft.com/office/officeart/2005/8/layout/process1"/>
    <dgm:cxn modelId="{49486C29-8CF7-419F-8284-914BD090859E}" type="presParOf" srcId="{5047EEE5-844F-40A2-9A2F-EFE1D7426E4D}" destId="{FC8EB065-3293-493E-A7A7-01D2F76A2529}" srcOrd="0" destOrd="0" presId="urn:microsoft.com/office/officeart/2005/8/layout/process1"/>
    <dgm:cxn modelId="{2766B7F3-F812-4F99-8CE8-A25E05D8EDE1}" type="presParOf" srcId="{36BE3A7E-357A-42B6-B67A-C61FB9B96133}" destId="{FFBF601C-4CB6-4E7E-901C-507F1EA3AF60}" srcOrd="6" destOrd="0" presId="urn:microsoft.com/office/officeart/2005/8/layout/process1"/>
    <dgm:cxn modelId="{F17CBB45-8C8E-46F8-83CB-ECF7218BB26A}" type="presParOf" srcId="{36BE3A7E-357A-42B6-B67A-C61FB9B96133}" destId="{03963408-3D8C-4AD3-9310-FE166991DDEA}" srcOrd="7" destOrd="0" presId="urn:microsoft.com/office/officeart/2005/8/layout/process1"/>
    <dgm:cxn modelId="{95BBBFC3-957C-4BBF-9178-806362624554}" type="presParOf" srcId="{03963408-3D8C-4AD3-9310-FE166991DDEA}" destId="{DD757708-DAE9-42A3-A9AE-08873EEEE3A7}" srcOrd="0" destOrd="0" presId="urn:microsoft.com/office/officeart/2005/8/layout/process1"/>
    <dgm:cxn modelId="{22A96408-764D-4CF1-B7A9-B73E213F1796}" type="presParOf" srcId="{36BE3A7E-357A-42B6-B67A-C61FB9B96133}" destId="{E96D5F6C-5D5D-4A2C-8C6F-272619EF561F}" srcOrd="8" destOrd="0" presId="urn:microsoft.com/office/officeart/2005/8/layout/process1"/>
    <dgm:cxn modelId="{4A261885-FC19-44EF-A3AA-AF18FA79972E}" type="presParOf" srcId="{36BE3A7E-357A-42B6-B67A-C61FB9B96133}" destId="{C6338BD2-2737-4F69-B191-580609D9AACD}" srcOrd="9" destOrd="0" presId="urn:microsoft.com/office/officeart/2005/8/layout/process1"/>
    <dgm:cxn modelId="{AC0438D7-E264-4659-B2E7-7A7A134BCEB3}" type="presParOf" srcId="{C6338BD2-2737-4F69-B191-580609D9AACD}" destId="{EF78C47B-AA50-4AEF-9738-A387B1E21F89}" srcOrd="0" destOrd="0" presId="urn:microsoft.com/office/officeart/2005/8/layout/process1"/>
    <dgm:cxn modelId="{07559F30-0FE8-491E-BCE4-769F38BA85FA}" type="presParOf" srcId="{36BE3A7E-357A-42B6-B67A-C61FB9B96133}" destId="{6BA5F706-672E-4EC3-89F7-2E48FE3C004A}"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312B14-368D-42CF-91C8-1DC51E6793D3}" type="doc">
      <dgm:prSet loTypeId="urn:microsoft.com/office/officeart/2005/8/layout/process2" loCatId="process" qsTypeId="urn:microsoft.com/office/officeart/2005/8/quickstyle/simple1" qsCatId="simple" csTypeId="urn:microsoft.com/office/officeart/2005/8/colors/accent2_3" csCatId="accent2" phldr="1"/>
      <dgm:spPr/>
      <dgm:t>
        <a:bodyPr/>
        <a:lstStyle/>
        <a:p>
          <a:endParaRPr lang="en-US"/>
        </a:p>
      </dgm:t>
    </dgm:pt>
    <dgm:pt modelId="{05654236-5174-4B2F-8E93-9128F2F57C1A}">
      <dgm:prSet phldrT="[Text]" custT="1"/>
      <dgm:spPr/>
      <dgm:t>
        <a:bodyPr/>
        <a:lstStyle/>
        <a:p>
          <a:endParaRPr lang="en-US" sz="1000" dirty="0"/>
        </a:p>
      </dgm:t>
    </dgm:pt>
    <dgm:pt modelId="{34EA1D22-E7F0-45F3-909C-6F3FB5B7B94D}" type="parTrans" cxnId="{F0D6B665-79C8-4CD1-87B6-230CCB343FC6}">
      <dgm:prSet/>
      <dgm:spPr/>
      <dgm:t>
        <a:bodyPr/>
        <a:lstStyle/>
        <a:p>
          <a:endParaRPr lang="en-US"/>
        </a:p>
      </dgm:t>
    </dgm:pt>
    <dgm:pt modelId="{E466F8FD-41E8-4B65-9536-29516819FDAC}" type="sibTrans" cxnId="{F0D6B665-79C8-4CD1-87B6-230CCB343FC6}">
      <dgm:prSet/>
      <dgm:spPr/>
      <dgm:t>
        <a:bodyPr/>
        <a:lstStyle/>
        <a:p>
          <a:endParaRPr lang="en-US"/>
        </a:p>
      </dgm:t>
    </dgm:pt>
    <dgm:pt modelId="{6253DB9E-0A67-4074-92B4-327297432F05}">
      <dgm:prSet phldrT="[Text]" custT="1"/>
      <dgm:spPr/>
      <dgm:t>
        <a:bodyPr/>
        <a:lstStyle/>
        <a:p>
          <a:r>
            <a:rPr lang="pt-PT" sz="1200" dirty="0"/>
            <a:t>Score</a:t>
          </a:r>
          <a:r>
            <a:rPr lang="pt-PT" sz="1400" dirty="0"/>
            <a:t> </a:t>
          </a:r>
          <a:r>
            <a:rPr lang="pt-PT" sz="1200" dirty="0"/>
            <a:t>GAN</a:t>
          </a:r>
          <a:endParaRPr lang="en-US" sz="1200" dirty="0"/>
        </a:p>
      </dgm:t>
    </dgm:pt>
    <dgm:pt modelId="{A4A2BA91-DFC4-46E8-BCD8-462E3F7B7C42}" type="parTrans" cxnId="{56B7F1E4-4BBD-485A-A693-3FDF3ACB4DEF}">
      <dgm:prSet/>
      <dgm:spPr/>
      <dgm:t>
        <a:bodyPr/>
        <a:lstStyle/>
        <a:p>
          <a:endParaRPr lang="en-US"/>
        </a:p>
      </dgm:t>
    </dgm:pt>
    <dgm:pt modelId="{F4ABEBA9-7751-43E4-A628-3D21032DCE6D}" type="sibTrans" cxnId="{56B7F1E4-4BBD-485A-A693-3FDF3ACB4DEF}">
      <dgm:prSet/>
      <dgm:spPr/>
      <dgm:t>
        <a:bodyPr/>
        <a:lstStyle/>
        <a:p>
          <a:endParaRPr lang="en-US"/>
        </a:p>
      </dgm:t>
    </dgm:pt>
    <dgm:pt modelId="{6598CF4E-6166-4214-9132-5D45839899D8}">
      <dgm:prSet phldrT="[Text]" custT="1"/>
      <dgm:spPr/>
      <dgm:t>
        <a:bodyPr/>
        <a:lstStyle/>
        <a:p>
          <a:r>
            <a:rPr lang="pt-PT" sz="1200" dirty="0"/>
            <a:t>Images</a:t>
          </a:r>
          <a:endParaRPr lang="en-US" sz="1200" dirty="0"/>
        </a:p>
      </dgm:t>
    </dgm:pt>
    <dgm:pt modelId="{09F3E1CA-1588-4423-9913-4ADBCD322165}" type="parTrans" cxnId="{A343433B-9027-476F-B25D-320B9F24521C}">
      <dgm:prSet/>
      <dgm:spPr/>
      <dgm:t>
        <a:bodyPr/>
        <a:lstStyle/>
        <a:p>
          <a:endParaRPr lang="en-US"/>
        </a:p>
      </dgm:t>
    </dgm:pt>
    <dgm:pt modelId="{16E3CFBB-6407-4921-8679-0BAF3749B1A4}" type="sibTrans" cxnId="{A343433B-9027-476F-B25D-320B9F24521C}">
      <dgm:prSet/>
      <dgm:spPr/>
      <dgm:t>
        <a:bodyPr/>
        <a:lstStyle/>
        <a:p>
          <a:endParaRPr lang="en-US"/>
        </a:p>
      </dgm:t>
    </dgm:pt>
    <dgm:pt modelId="{645BA547-C8FC-441D-A260-3C38CC4A3B09}">
      <dgm:prSet custT="1"/>
      <dgm:spPr/>
      <dgm:t>
        <a:bodyPr/>
        <a:lstStyle/>
        <a:p>
          <a:r>
            <a:rPr lang="pt-PT" sz="1050" dirty="0"/>
            <a:t>END</a:t>
          </a:r>
          <a:endParaRPr lang="en-US" sz="800" dirty="0"/>
        </a:p>
      </dgm:t>
    </dgm:pt>
    <dgm:pt modelId="{1768BB87-3E1F-4D78-9539-BED996065BF5}" type="parTrans" cxnId="{7B4EFAD5-9B7C-4B8D-921A-310775A37DF5}">
      <dgm:prSet/>
      <dgm:spPr/>
      <dgm:t>
        <a:bodyPr/>
        <a:lstStyle/>
        <a:p>
          <a:endParaRPr lang="en-US"/>
        </a:p>
      </dgm:t>
    </dgm:pt>
    <dgm:pt modelId="{2B62DC4A-959C-42F5-85F6-54A71CD0ECC4}" type="sibTrans" cxnId="{7B4EFAD5-9B7C-4B8D-921A-310775A37DF5}">
      <dgm:prSet/>
      <dgm:spPr/>
      <dgm:t>
        <a:bodyPr/>
        <a:lstStyle/>
        <a:p>
          <a:endParaRPr lang="en-US"/>
        </a:p>
      </dgm:t>
    </dgm:pt>
    <dgm:pt modelId="{BCE62B8C-8E11-46D6-AB8C-05D9C826A2FD}">
      <dgm:prSet phldrT="[Text]" custT="1"/>
      <dgm:spPr/>
      <dgm:t>
        <a:bodyPr/>
        <a:lstStyle/>
        <a:p>
          <a:r>
            <a:rPr lang="pt-PT" sz="1050" dirty="0"/>
            <a:t>Start</a:t>
          </a:r>
          <a:endParaRPr lang="en-US" sz="900" dirty="0"/>
        </a:p>
      </dgm:t>
    </dgm:pt>
    <dgm:pt modelId="{87B64A2A-30F6-4811-9F1D-AE3BAB7E2C82}" type="sibTrans" cxnId="{FFC8C650-5CDF-4D14-AF5E-0FFBBC94C247}">
      <dgm:prSet/>
      <dgm:spPr/>
      <dgm:t>
        <a:bodyPr/>
        <a:lstStyle/>
        <a:p>
          <a:endParaRPr lang="en-US"/>
        </a:p>
      </dgm:t>
    </dgm:pt>
    <dgm:pt modelId="{B391AD51-00B1-49FD-9D80-098E10F55DC1}" type="parTrans" cxnId="{FFC8C650-5CDF-4D14-AF5E-0FFBBC94C247}">
      <dgm:prSet/>
      <dgm:spPr/>
      <dgm:t>
        <a:bodyPr/>
        <a:lstStyle/>
        <a:p>
          <a:endParaRPr lang="en-US"/>
        </a:p>
      </dgm:t>
    </dgm:pt>
    <dgm:pt modelId="{6A403A41-A4C1-44C3-A082-DE5DC29A5DA7}">
      <dgm:prSet custT="1"/>
      <dgm:spPr/>
      <dgm:t>
        <a:bodyPr/>
        <a:lstStyle/>
        <a:p>
          <a:r>
            <a:rPr lang="pt-PT" sz="1200" dirty="0"/>
            <a:t>Quantity</a:t>
          </a:r>
          <a:endParaRPr lang="en-US" sz="1200" dirty="0"/>
        </a:p>
      </dgm:t>
    </dgm:pt>
    <dgm:pt modelId="{C631E418-EC2D-42F6-8767-A00425DE2CBB}" type="parTrans" cxnId="{CF6AB56B-C04E-4B37-ABA0-129083A679F0}">
      <dgm:prSet/>
      <dgm:spPr/>
      <dgm:t>
        <a:bodyPr/>
        <a:lstStyle/>
        <a:p>
          <a:endParaRPr lang="en-US"/>
        </a:p>
      </dgm:t>
    </dgm:pt>
    <dgm:pt modelId="{81F558CF-0CD6-4FE6-9979-073A13A34309}" type="sibTrans" cxnId="{CF6AB56B-C04E-4B37-ABA0-129083A679F0}">
      <dgm:prSet/>
      <dgm:spPr/>
      <dgm:t>
        <a:bodyPr/>
        <a:lstStyle/>
        <a:p>
          <a:endParaRPr lang="en-US"/>
        </a:p>
      </dgm:t>
    </dgm:pt>
    <dgm:pt modelId="{ABFC7BE9-9429-4218-8B28-3ACAE774DD68}" type="pres">
      <dgm:prSet presAssocID="{6D312B14-368D-42CF-91C8-1DC51E6793D3}" presName="linearFlow" presStyleCnt="0">
        <dgm:presLayoutVars>
          <dgm:resizeHandles val="exact"/>
        </dgm:presLayoutVars>
      </dgm:prSet>
      <dgm:spPr/>
    </dgm:pt>
    <dgm:pt modelId="{3A6895C9-D701-4C8B-A652-02409EAF8DE3}" type="pres">
      <dgm:prSet presAssocID="{BCE62B8C-8E11-46D6-AB8C-05D9C826A2FD}" presName="node" presStyleLbl="node1" presStyleIdx="0" presStyleCnt="6" custScaleX="116205" custScaleY="58138" custLinFactNeighborY="-22843">
        <dgm:presLayoutVars>
          <dgm:bulletEnabled val="1"/>
        </dgm:presLayoutVars>
      </dgm:prSet>
      <dgm:spPr>
        <a:prstGeom prst="flowChartTerminator">
          <a:avLst/>
        </a:prstGeom>
      </dgm:spPr>
    </dgm:pt>
    <dgm:pt modelId="{A76E663B-F591-4DED-9AE9-C537F55CF907}" type="pres">
      <dgm:prSet presAssocID="{87B64A2A-30F6-4811-9F1D-AE3BAB7E2C82}" presName="sibTrans" presStyleLbl="sibTrans2D1" presStyleIdx="0" presStyleCnt="5" custScaleX="90909" custScaleY="90909"/>
      <dgm:spPr/>
    </dgm:pt>
    <dgm:pt modelId="{BB8F0BEF-88DD-4631-B9DF-25799A1A7DCE}" type="pres">
      <dgm:prSet presAssocID="{87B64A2A-30F6-4811-9F1D-AE3BAB7E2C82}" presName="connectorText" presStyleLbl="sibTrans2D1" presStyleIdx="0" presStyleCnt="5"/>
      <dgm:spPr/>
    </dgm:pt>
    <dgm:pt modelId="{CA15F9AE-BA42-4975-9E89-628B0B8462CA}" type="pres">
      <dgm:prSet presAssocID="{05654236-5174-4B2F-8E93-9128F2F57C1A}" presName="node" presStyleLbl="node1" presStyleIdx="1" presStyleCnt="6" custScaleX="88956" custScaleY="133554">
        <dgm:presLayoutVars>
          <dgm:bulletEnabled val="1"/>
        </dgm:presLayoutVars>
      </dgm:prSet>
      <dgm:spPr>
        <a:prstGeom prst="flowChartDecision">
          <a:avLst/>
        </a:prstGeom>
      </dgm:spPr>
    </dgm:pt>
    <dgm:pt modelId="{E338F1EC-5F57-49EB-988A-5EF26207BD0F}" type="pres">
      <dgm:prSet presAssocID="{E466F8FD-41E8-4B65-9536-29516819FDAC}" presName="sibTrans" presStyleLbl="sibTrans2D1" presStyleIdx="1" presStyleCnt="5" custScaleX="90909" custScaleY="90909"/>
      <dgm:spPr/>
    </dgm:pt>
    <dgm:pt modelId="{B623E6ED-7376-454B-B83A-6C7D377BC262}" type="pres">
      <dgm:prSet presAssocID="{E466F8FD-41E8-4B65-9536-29516819FDAC}" presName="connectorText" presStyleLbl="sibTrans2D1" presStyleIdx="1" presStyleCnt="5"/>
      <dgm:spPr/>
    </dgm:pt>
    <dgm:pt modelId="{B88B2546-ACED-441B-AEDD-69B3B3D6E506}" type="pres">
      <dgm:prSet presAssocID="{6A403A41-A4C1-44C3-A082-DE5DC29A5DA7}" presName="node" presStyleLbl="node1" presStyleIdx="2" presStyleCnt="6" custScaleX="131603">
        <dgm:presLayoutVars>
          <dgm:bulletEnabled val="1"/>
        </dgm:presLayoutVars>
      </dgm:prSet>
      <dgm:spPr>
        <a:prstGeom prst="flowChartManualInput">
          <a:avLst/>
        </a:prstGeom>
      </dgm:spPr>
    </dgm:pt>
    <dgm:pt modelId="{99E7320D-48C6-406D-8C9E-44A45A44B6C3}" type="pres">
      <dgm:prSet presAssocID="{81F558CF-0CD6-4FE6-9979-073A13A34309}" presName="sibTrans" presStyleLbl="sibTrans2D1" presStyleIdx="2" presStyleCnt="5" custScaleX="90909" custScaleY="90909"/>
      <dgm:spPr/>
    </dgm:pt>
    <dgm:pt modelId="{FE9648B2-FF52-4776-8688-4C02D63B4CEA}" type="pres">
      <dgm:prSet presAssocID="{81F558CF-0CD6-4FE6-9979-073A13A34309}" presName="connectorText" presStyleLbl="sibTrans2D1" presStyleIdx="2" presStyleCnt="5"/>
      <dgm:spPr/>
    </dgm:pt>
    <dgm:pt modelId="{23E1B0F9-BB87-4223-90A4-1CF8A362CC9B}" type="pres">
      <dgm:prSet presAssocID="{6253DB9E-0A67-4074-92B4-327297432F05}" presName="node" presStyleLbl="node1" presStyleIdx="3" presStyleCnt="6" custScaleX="131603">
        <dgm:presLayoutVars>
          <dgm:bulletEnabled val="1"/>
        </dgm:presLayoutVars>
      </dgm:prSet>
      <dgm:spPr>
        <a:prstGeom prst="flowChartProcess">
          <a:avLst/>
        </a:prstGeom>
      </dgm:spPr>
    </dgm:pt>
    <dgm:pt modelId="{CC27E4BE-5A12-4F5A-B362-6ED3387F48A4}" type="pres">
      <dgm:prSet presAssocID="{F4ABEBA9-7751-43E4-A628-3D21032DCE6D}" presName="sibTrans" presStyleLbl="sibTrans2D1" presStyleIdx="3" presStyleCnt="5" custScaleX="90909" custScaleY="90909"/>
      <dgm:spPr/>
    </dgm:pt>
    <dgm:pt modelId="{9D20D5DE-87C2-468B-A09B-F136A0B33233}" type="pres">
      <dgm:prSet presAssocID="{F4ABEBA9-7751-43E4-A628-3D21032DCE6D}" presName="connectorText" presStyleLbl="sibTrans2D1" presStyleIdx="3" presStyleCnt="5"/>
      <dgm:spPr/>
    </dgm:pt>
    <dgm:pt modelId="{C9222679-2FE1-4F9A-92C4-0EF8476F0E25}" type="pres">
      <dgm:prSet presAssocID="{6598CF4E-6166-4214-9132-5D45839899D8}" presName="node" presStyleLbl="node1" presStyleIdx="4" presStyleCnt="6" custScaleX="131603">
        <dgm:presLayoutVars>
          <dgm:bulletEnabled val="1"/>
        </dgm:presLayoutVars>
      </dgm:prSet>
      <dgm:spPr>
        <a:prstGeom prst="parallelogram">
          <a:avLst/>
        </a:prstGeom>
      </dgm:spPr>
    </dgm:pt>
    <dgm:pt modelId="{9F318530-A96A-4B77-8C7E-4DB2188BD237}" type="pres">
      <dgm:prSet presAssocID="{16E3CFBB-6407-4921-8679-0BAF3749B1A4}" presName="sibTrans" presStyleLbl="sibTrans2D1" presStyleIdx="4" presStyleCnt="5" custScaleX="90909" custScaleY="90909"/>
      <dgm:spPr/>
    </dgm:pt>
    <dgm:pt modelId="{D42125D5-74F8-4BB8-9BBB-FFB2AE36E38F}" type="pres">
      <dgm:prSet presAssocID="{16E3CFBB-6407-4921-8679-0BAF3749B1A4}" presName="connectorText" presStyleLbl="sibTrans2D1" presStyleIdx="4" presStyleCnt="5"/>
      <dgm:spPr/>
    </dgm:pt>
    <dgm:pt modelId="{D4D40781-B2B4-4699-B433-460F9DED09ED}" type="pres">
      <dgm:prSet presAssocID="{645BA547-C8FC-441D-A260-3C38CC4A3B09}" presName="node" presStyleLbl="node1" presStyleIdx="5" presStyleCnt="6" custScaleX="116205" custScaleY="58138">
        <dgm:presLayoutVars>
          <dgm:bulletEnabled val="1"/>
        </dgm:presLayoutVars>
      </dgm:prSet>
      <dgm:spPr>
        <a:prstGeom prst="flowChartTerminator">
          <a:avLst/>
        </a:prstGeom>
      </dgm:spPr>
    </dgm:pt>
  </dgm:ptLst>
  <dgm:cxnLst>
    <dgm:cxn modelId="{30A80605-0BAC-4883-98B8-8EBB68498E9C}" type="presOf" srcId="{6D312B14-368D-42CF-91C8-1DC51E6793D3}" destId="{ABFC7BE9-9429-4218-8B28-3ACAE774DD68}" srcOrd="0" destOrd="0" presId="urn:microsoft.com/office/officeart/2005/8/layout/process2"/>
    <dgm:cxn modelId="{C8E3F810-A5DE-4E9B-98EC-3C2139138DD7}" type="presOf" srcId="{81F558CF-0CD6-4FE6-9979-073A13A34309}" destId="{99E7320D-48C6-406D-8C9E-44A45A44B6C3}" srcOrd="0" destOrd="0" presId="urn:microsoft.com/office/officeart/2005/8/layout/process2"/>
    <dgm:cxn modelId="{4D4BFE12-F9A0-46AC-B1CB-BB2E97AE8C65}" type="presOf" srcId="{6A403A41-A4C1-44C3-A082-DE5DC29A5DA7}" destId="{B88B2546-ACED-441B-AEDD-69B3B3D6E506}" srcOrd="0" destOrd="0" presId="urn:microsoft.com/office/officeart/2005/8/layout/process2"/>
    <dgm:cxn modelId="{0CAFAA20-6B9A-4000-B9DC-BAD010F373CA}" type="presOf" srcId="{645BA547-C8FC-441D-A260-3C38CC4A3B09}" destId="{D4D40781-B2B4-4699-B433-460F9DED09ED}" srcOrd="0" destOrd="0" presId="urn:microsoft.com/office/officeart/2005/8/layout/process2"/>
    <dgm:cxn modelId="{A343433B-9027-476F-B25D-320B9F24521C}" srcId="{6D312B14-368D-42CF-91C8-1DC51E6793D3}" destId="{6598CF4E-6166-4214-9132-5D45839899D8}" srcOrd="4" destOrd="0" parTransId="{09F3E1CA-1588-4423-9913-4ADBCD322165}" sibTransId="{16E3CFBB-6407-4921-8679-0BAF3749B1A4}"/>
    <dgm:cxn modelId="{9CC1A93F-6E83-45EF-90DE-950EDF97220F}" type="presOf" srcId="{F4ABEBA9-7751-43E4-A628-3D21032DCE6D}" destId="{CC27E4BE-5A12-4F5A-B362-6ED3387F48A4}" srcOrd="0" destOrd="0" presId="urn:microsoft.com/office/officeart/2005/8/layout/process2"/>
    <dgm:cxn modelId="{573CA140-01F3-435D-BB5B-E9E027CE0E70}" type="presOf" srcId="{87B64A2A-30F6-4811-9F1D-AE3BAB7E2C82}" destId="{A76E663B-F591-4DED-9AE9-C537F55CF907}" srcOrd="0" destOrd="0" presId="urn:microsoft.com/office/officeart/2005/8/layout/process2"/>
    <dgm:cxn modelId="{F0D6B665-79C8-4CD1-87B6-230CCB343FC6}" srcId="{6D312B14-368D-42CF-91C8-1DC51E6793D3}" destId="{05654236-5174-4B2F-8E93-9128F2F57C1A}" srcOrd="1" destOrd="0" parTransId="{34EA1D22-E7F0-45F3-909C-6F3FB5B7B94D}" sibTransId="{E466F8FD-41E8-4B65-9536-29516819FDAC}"/>
    <dgm:cxn modelId="{483F0447-660A-48CF-82C8-C2A6183FFBFB}" type="presOf" srcId="{6253DB9E-0A67-4074-92B4-327297432F05}" destId="{23E1B0F9-BB87-4223-90A4-1CF8A362CC9B}" srcOrd="0" destOrd="0" presId="urn:microsoft.com/office/officeart/2005/8/layout/process2"/>
    <dgm:cxn modelId="{6FEB9849-C29C-4D3C-A593-FF9948F7515A}" type="presOf" srcId="{BCE62B8C-8E11-46D6-AB8C-05D9C826A2FD}" destId="{3A6895C9-D701-4C8B-A652-02409EAF8DE3}" srcOrd="0" destOrd="0" presId="urn:microsoft.com/office/officeart/2005/8/layout/process2"/>
    <dgm:cxn modelId="{CF6AB56B-C04E-4B37-ABA0-129083A679F0}" srcId="{6D312B14-368D-42CF-91C8-1DC51E6793D3}" destId="{6A403A41-A4C1-44C3-A082-DE5DC29A5DA7}" srcOrd="2" destOrd="0" parTransId="{C631E418-EC2D-42F6-8767-A00425DE2CBB}" sibTransId="{81F558CF-0CD6-4FE6-9979-073A13A34309}"/>
    <dgm:cxn modelId="{BBDAB94B-F62E-462B-AB19-C865CAB346AD}" type="presOf" srcId="{6598CF4E-6166-4214-9132-5D45839899D8}" destId="{C9222679-2FE1-4F9A-92C4-0EF8476F0E25}" srcOrd="0" destOrd="0" presId="urn:microsoft.com/office/officeart/2005/8/layout/process2"/>
    <dgm:cxn modelId="{FFC8C650-5CDF-4D14-AF5E-0FFBBC94C247}" srcId="{6D312B14-368D-42CF-91C8-1DC51E6793D3}" destId="{BCE62B8C-8E11-46D6-AB8C-05D9C826A2FD}" srcOrd="0" destOrd="0" parTransId="{B391AD51-00B1-49FD-9D80-098E10F55DC1}" sibTransId="{87B64A2A-30F6-4811-9F1D-AE3BAB7E2C82}"/>
    <dgm:cxn modelId="{A4C2B752-1E3C-415A-92E5-85D9E048CCED}" type="presOf" srcId="{F4ABEBA9-7751-43E4-A628-3D21032DCE6D}" destId="{9D20D5DE-87C2-468B-A09B-F136A0B33233}" srcOrd="1" destOrd="0" presId="urn:microsoft.com/office/officeart/2005/8/layout/process2"/>
    <dgm:cxn modelId="{35908D75-325D-4A65-B6C2-3E90F7912CE3}" type="presOf" srcId="{05654236-5174-4B2F-8E93-9128F2F57C1A}" destId="{CA15F9AE-BA42-4975-9E89-628B0B8462CA}" srcOrd="0" destOrd="0" presId="urn:microsoft.com/office/officeart/2005/8/layout/process2"/>
    <dgm:cxn modelId="{4767697E-3982-4E06-A813-4746E3AB52E5}" type="presOf" srcId="{16E3CFBB-6407-4921-8679-0BAF3749B1A4}" destId="{D42125D5-74F8-4BB8-9BBB-FFB2AE36E38F}" srcOrd="1" destOrd="0" presId="urn:microsoft.com/office/officeart/2005/8/layout/process2"/>
    <dgm:cxn modelId="{1FE35887-4ED6-4D3E-8997-0FCE7DE39D82}" type="presOf" srcId="{81F558CF-0CD6-4FE6-9979-073A13A34309}" destId="{FE9648B2-FF52-4776-8688-4C02D63B4CEA}" srcOrd="1" destOrd="0" presId="urn:microsoft.com/office/officeart/2005/8/layout/process2"/>
    <dgm:cxn modelId="{10F8CFAF-223A-401A-9854-912465D2761B}" type="presOf" srcId="{E466F8FD-41E8-4B65-9536-29516819FDAC}" destId="{E338F1EC-5F57-49EB-988A-5EF26207BD0F}" srcOrd="0" destOrd="0" presId="urn:microsoft.com/office/officeart/2005/8/layout/process2"/>
    <dgm:cxn modelId="{961322BC-F21B-4498-8259-C41436172BD6}" type="presOf" srcId="{87B64A2A-30F6-4811-9F1D-AE3BAB7E2C82}" destId="{BB8F0BEF-88DD-4631-B9DF-25799A1A7DCE}" srcOrd="1" destOrd="0" presId="urn:microsoft.com/office/officeart/2005/8/layout/process2"/>
    <dgm:cxn modelId="{C93AE7BF-7243-4EF9-BD7E-5514A876D86A}" type="presOf" srcId="{16E3CFBB-6407-4921-8679-0BAF3749B1A4}" destId="{9F318530-A96A-4B77-8C7E-4DB2188BD237}" srcOrd="0" destOrd="0" presId="urn:microsoft.com/office/officeart/2005/8/layout/process2"/>
    <dgm:cxn modelId="{7B4EFAD5-9B7C-4B8D-921A-310775A37DF5}" srcId="{6D312B14-368D-42CF-91C8-1DC51E6793D3}" destId="{645BA547-C8FC-441D-A260-3C38CC4A3B09}" srcOrd="5" destOrd="0" parTransId="{1768BB87-3E1F-4D78-9539-BED996065BF5}" sibTransId="{2B62DC4A-959C-42F5-85F6-54A71CD0ECC4}"/>
    <dgm:cxn modelId="{56B7F1E4-4BBD-485A-A693-3FDF3ACB4DEF}" srcId="{6D312B14-368D-42CF-91C8-1DC51E6793D3}" destId="{6253DB9E-0A67-4074-92B4-327297432F05}" srcOrd="3" destOrd="0" parTransId="{A4A2BA91-DFC4-46E8-BCD8-462E3F7B7C42}" sibTransId="{F4ABEBA9-7751-43E4-A628-3D21032DCE6D}"/>
    <dgm:cxn modelId="{6CAC66F1-13AE-4F39-816B-25330ED6EF15}" type="presOf" srcId="{E466F8FD-41E8-4B65-9536-29516819FDAC}" destId="{B623E6ED-7376-454B-B83A-6C7D377BC262}" srcOrd="1" destOrd="0" presId="urn:microsoft.com/office/officeart/2005/8/layout/process2"/>
    <dgm:cxn modelId="{D09DC899-1472-4B57-9A80-A7A1527B30CF}" type="presParOf" srcId="{ABFC7BE9-9429-4218-8B28-3ACAE774DD68}" destId="{3A6895C9-D701-4C8B-A652-02409EAF8DE3}" srcOrd="0" destOrd="0" presId="urn:microsoft.com/office/officeart/2005/8/layout/process2"/>
    <dgm:cxn modelId="{F49DF531-6B0D-439C-8451-B31C1B8E2EC3}" type="presParOf" srcId="{ABFC7BE9-9429-4218-8B28-3ACAE774DD68}" destId="{A76E663B-F591-4DED-9AE9-C537F55CF907}" srcOrd="1" destOrd="0" presId="urn:microsoft.com/office/officeart/2005/8/layout/process2"/>
    <dgm:cxn modelId="{B3CB0F09-BC42-4455-A9C5-9EC630FA326B}" type="presParOf" srcId="{A76E663B-F591-4DED-9AE9-C537F55CF907}" destId="{BB8F0BEF-88DD-4631-B9DF-25799A1A7DCE}" srcOrd="0" destOrd="0" presId="urn:microsoft.com/office/officeart/2005/8/layout/process2"/>
    <dgm:cxn modelId="{83C5B003-DF68-458E-8EF5-D895F9C14E55}" type="presParOf" srcId="{ABFC7BE9-9429-4218-8B28-3ACAE774DD68}" destId="{CA15F9AE-BA42-4975-9E89-628B0B8462CA}" srcOrd="2" destOrd="0" presId="urn:microsoft.com/office/officeart/2005/8/layout/process2"/>
    <dgm:cxn modelId="{C0935767-960F-4E65-86C6-0649FC59F2D9}" type="presParOf" srcId="{ABFC7BE9-9429-4218-8B28-3ACAE774DD68}" destId="{E338F1EC-5F57-49EB-988A-5EF26207BD0F}" srcOrd="3" destOrd="0" presId="urn:microsoft.com/office/officeart/2005/8/layout/process2"/>
    <dgm:cxn modelId="{A1B3C67C-FB35-4DDE-959B-313CAFDBCB91}" type="presParOf" srcId="{E338F1EC-5F57-49EB-988A-5EF26207BD0F}" destId="{B623E6ED-7376-454B-B83A-6C7D377BC262}" srcOrd="0" destOrd="0" presId="urn:microsoft.com/office/officeart/2005/8/layout/process2"/>
    <dgm:cxn modelId="{8863D208-230D-4B21-960A-729255AB33D7}" type="presParOf" srcId="{ABFC7BE9-9429-4218-8B28-3ACAE774DD68}" destId="{B88B2546-ACED-441B-AEDD-69B3B3D6E506}" srcOrd="4" destOrd="0" presId="urn:microsoft.com/office/officeart/2005/8/layout/process2"/>
    <dgm:cxn modelId="{5855379F-A1FB-4BC7-B005-A00B87145EF9}" type="presParOf" srcId="{ABFC7BE9-9429-4218-8B28-3ACAE774DD68}" destId="{99E7320D-48C6-406D-8C9E-44A45A44B6C3}" srcOrd="5" destOrd="0" presId="urn:microsoft.com/office/officeart/2005/8/layout/process2"/>
    <dgm:cxn modelId="{9808F989-08E2-4F8C-8E82-EBAC618CC046}" type="presParOf" srcId="{99E7320D-48C6-406D-8C9E-44A45A44B6C3}" destId="{FE9648B2-FF52-4776-8688-4C02D63B4CEA}" srcOrd="0" destOrd="0" presId="urn:microsoft.com/office/officeart/2005/8/layout/process2"/>
    <dgm:cxn modelId="{6742B64C-A9DD-4152-90E0-A5861528E026}" type="presParOf" srcId="{ABFC7BE9-9429-4218-8B28-3ACAE774DD68}" destId="{23E1B0F9-BB87-4223-90A4-1CF8A362CC9B}" srcOrd="6" destOrd="0" presId="urn:microsoft.com/office/officeart/2005/8/layout/process2"/>
    <dgm:cxn modelId="{A7831EF5-928C-41DA-B5F0-C19AF3DF5C98}" type="presParOf" srcId="{ABFC7BE9-9429-4218-8B28-3ACAE774DD68}" destId="{CC27E4BE-5A12-4F5A-B362-6ED3387F48A4}" srcOrd="7" destOrd="0" presId="urn:microsoft.com/office/officeart/2005/8/layout/process2"/>
    <dgm:cxn modelId="{0B5FE640-BFAE-462F-A586-7857C7B5560D}" type="presParOf" srcId="{CC27E4BE-5A12-4F5A-B362-6ED3387F48A4}" destId="{9D20D5DE-87C2-468B-A09B-F136A0B33233}" srcOrd="0" destOrd="0" presId="urn:microsoft.com/office/officeart/2005/8/layout/process2"/>
    <dgm:cxn modelId="{C47508A1-E665-4EF1-A6E3-9602E2F09809}" type="presParOf" srcId="{ABFC7BE9-9429-4218-8B28-3ACAE774DD68}" destId="{C9222679-2FE1-4F9A-92C4-0EF8476F0E25}" srcOrd="8" destOrd="0" presId="urn:microsoft.com/office/officeart/2005/8/layout/process2"/>
    <dgm:cxn modelId="{9E7DCA27-6FDB-48ED-A28C-6A914CB84B10}" type="presParOf" srcId="{ABFC7BE9-9429-4218-8B28-3ACAE774DD68}" destId="{9F318530-A96A-4B77-8C7E-4DB2188BD237}" srcOrd="9" destOrd="0" presId="urn:microsoft.com/office/officeart/2005/8/layout/process2"/>
    <dgm:cxn modelId="{F131E459-27D6-447D-BB08-A2C0ACA88291}" type="presParOf" srcId="{9F318530-A96A-4B77-8C7E-4DB2188BD237}" destId="{D42125D5-74F8-4BB8-9BBB-FFB2AE36E38F}" srcOrd="0" destOrd="0" presId="urn:microsoft.com/office/officeart/2005/8/layout/process2"/>
    <dgm:cxn modelId="{88E485C5-E4FE-4270-9EC6-7E744089D153}" type="presParOf" srcId="{ABFC7BE9-9429-4218-8B28-3ACAE774DD68}" destId="{D4D40781-B2B4-4699-B433-460F9DED09ED}" srcOrd="10"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D312B14-368D-42CF-91C8-1DC51E6793D3}" type="doc">
      <dgm:prSet loTypeId="urn:microsoft.com/office/officeart/2005/8/layout/process1" loCatId="process" qsTypeId="urn:microsoft.com/office/officeart/2005/8/quickstyle/simple1" qsCatId="simple" csTypeId="urn:microsoft.com/office/officeart/2005/8/colors/accent2_3" csCatId="accent2" phldr="1"/>
      <dgm:spPr/>
      <dgm:t>
        <a:bodyPr/>
        <a:lstStyle/>
        <a:p>
          <a:endParaRPr lang="en-US"/>
        </a:p>
      </dgm:t>
    </dgm:pt>
    <dgm:pt modelId="{BCE62B8C-8E11-46D6-AB8C-05D9C826A2FD}">
      <dgm:prSet phldrT="[Text]" custT="1"/>
      <dgm:spPr/>
      <dgm:t>
        <a:bodyPr/>
        <a:lstStyle/>
        <a:p>
          <a:r>
            <a:rPr lang="pt-PT" sz="1100" dirty="0"/>
            <a:t>Start</a:t>
          </a:r>
          <a:endParaRPr lang="en-US" sz="700" dirty="0"/>
        </a:p>
      </dgm:t>
    </dgm:pt>
    <dgm:pt modelId="{B391AD51-00B1-49FD-9D80-098E10F55DC1}" type="parTrans" cxnId="{FFC8C650-5CDF-4D14-AF5E-0FFBBC94C247}">
      <dgm:prSet/>
      <dgm:spPr/>
      <dgm:t>
        <a:bodyPr/>
        <a:lstStyle/>
        <a:p>
          <a:endParaRPr lang="en-US"/>
        </a:p>
      </dgm:t>
    </dgm:pt>
    <dgm:pt modelId="{87B64A2A-30F6-4811-9F1D-AE3BAB7E2C82}" type="sibTrans" cxnId="{FFC8C650-5CDF-4D14-AF5E-0FFBBC94C247}">
      <dgm:prSet/>
      <dgm:spPr/>
      <dgm:t>
        <a:bodyPr/>
        <a:lstStyle/>
        <a:p>
          <a:endParaRPr lang="en-US"/>
        </a:p>
      </dgm:t>
    </dgm:pt>
    <dgm:pt modelId="{05654236-5174-4B2F-8E93-9128F2F57C1A}">
      <dgm:prSet phldrT="[Text]" custT="1"/>
      <dgm:spPr/>
      <dgm:t>
        <a:bodyPr/>
        <a:lstStyle/>
        <a:p>
          <a:r>
            <a:rPr lang="pt-PT" sz="1050" dirty="0"/>
            <a:t>letter</a:t>
          </a:r>
          <a:endParaRPr lang="en-US" sz="1000" dirty="0"/>
        </a:p>
      </dgm:t>
    </dgm:pt>
    <dgm:pt modelId="{34EA1D22-E7F0-45F3-909C-6F3FB5B7B94D}" type="parTrans" cxnId="{F0D6B665-79C8-4CD1-87B6-230CCB343FC6}">
      <dgm:prSet/>
      <dgm:spPr/>
      <dgm:t>
        <a:bodyPr/>
        <a:lstStyle/>
        <a:p>
          <a:endParaRPr lang="en-US"/>
        </a:p>
      </dgm:t>
    </dgm:pt>
    <dgm:pt modelId="{E466F8FD-41E8-4B65-9536-29516819FDAC}" type="sibTrans" cxnId="{F0D6B665-79C8-4CD1-87B6-230CCB343FC6}">
      <dgm:prSet/>
      <dgm:spPr/>
      <dgm:t>
        <a:bodyPr/>
        <a:lstStyle/>
        <a:p>
          <a:endParaRPr lang="en-US"/>
        </a:p>
      </dgm:t>
    </dgm:pt>
    <dgm:pt modelId="{83900AA0-D7BE-49D7-BD79-9BB9B1A706E4}">
      <dgm:prSet phldrT="[Text]"/>
      <dgm:spPr/>
      <dgm:t>
        <a:bodyPr/>
        <a:lstStyle/>
        <a:p>
          <a:r>
            <a:rPr lang="pt-PT" dirty="0"/>
            <a:t>Type</a:t>
          </a:r>
          <a:endParaRPr lang="en-US" dirty="0"/>
        </a:p>
      </dgm:t>
    </dgm:pt>
    <dgm:pt modelId="{362EE5C3-D55C-4EC2-A96B-137A4886F03E}" type="parTrans" cxnId="{1CDC823E-73EA-4312-BB7A-8E619CA286BE}">
      <dgm:prSet/>
      <dgm:spPr/>
      <dgm:t>
        <a:bodyPr/>
        <a:lstStyle/>
        <a:p>
          <a:endParaRPr lang="en-US"/>
        </a:p>
      </dgm:t>
    </dgm:pt>
    <dgm:pt modelId="{6D5C2FC2-21AA-4DAE-B22E-92DD1AA500DA}" type="sibTrans" cxnId="{1CDC823E-73EA-4312-BB7A-8E619CA286BE}">
      <dgm:prSet/>
      <dgm:spPr/>
      <dgm:t>
        <a:bodyPr/>
        <a:lstStyle/>
        <a:p>
          <a:endParaRPr lang="en-US"/>
        </a:p>
      </dgm:t>
    </dgm:pt>
    <dgm:pt modelId="{6598CF4E-6166-4214-9132-5D45839899D8}">
      <dgm:prSet phldrT="[Text]"/>
      <dgm:spPr/>
      <dgm:t>
        <a:bodyPr/>
        <a:lstStyle/>
        <a:p>
          <a:r>
            <a:rPr lang="pt-PT" dirty="0"/>
            <a:t>Cha</a:t>
          </a:r>
          <a:endParaRPr lang="en-US" dirty="0"/>
        </a:p>
      </dgm:t>
    </dgm:pt>
    <dgm:pt modelId="{09F3E1CA-1588-4423-9913-4ADBCD322165}" type="parTrans" cxnId="{A343433B-9027-476F-B25D-320B9F24521C}">
      <dgm:prSet/>
      <dgm:spPr/>
      <dgm:t>
        <a:bodyPr/>
        <a:lstStyle/>
        <a:p>
          <a:endParaRPr lang="en-US"/>
        </a:p>
      </dgm:t>
    </dgm:pt>
    <dgm:pt modelId="{16E3CFBB-6407-4921-8679-0BAF3749B1A4}" type="sibTrans" cxnId="{A343433B-9027-476F-B25D-320B9F24521C}">
      <dgm:prSet/>
      <dgm:spPr/>
      <dgm:t>
        <a:bodyPr/>
        <a:lstStyle/>
        <a:p>
          <a:endParaRPr lang="en-US"/>
        </a:p>
      </dgm:t>
    </dgm:pt>
    <dgm:pt modelId="{645BA547-C8FC-441D-A260-3C38CC4A3B09}">
      <dgm:prSet custT="1"/>
      <dgm:spPr/>
      <dgm:t>
        <a:bodyPr/>
        <a:lstStyle/>
        <a:p>
          <a:r>
            <a:rPr lang="pt-PT" sz="1100" dirty="0"/>
            <a:t>END</a:t>
          </a:r>
          <a:endParaRPr lang="en-US" sz="700" dirty="0"/>
        </a:p>
      </dgm:t>
    </dgm:pt>
    <dgm:pt modelId="{1768BB87-3E1F-4D78-9539-BED996065BF5}" type="parTrans" cxnId="{7B4EFAD5-9B7C-4B8D-921A-310775A37DF5}">
      <dgm:prSet/>
      <dgm:spPr/>
      <dgm:t>
        <a:bodyPr/>
        <a:lstStyle/>
        <a:p>
          <a:endParaRPr lang="en-US"/>
        </a:p>
      </dgm:t>
    </dgm:pt>
    <dgm:pt modelId="{2B62DC4A-959C-42F5-85F6-54A71CD0ECC4}" type="sibTrans" cxnId="{7B4EFAD5-9B7C-4B8D-921A-310775A37DF5}">
      <dgm:prSet/>
      <dgm:spPr/>
      <dgm:t>
        <a:bodyPr/>
        <a:lstStyle/>
        <a:p>
          <a:endParaRPr lang="en-US"/>
        </a:p>
      </dgm:t>
    </dgm:pt>
    <dgm:pt modelId="{29AFB8BE-BBB8-44D1-B3FC-E18EFD8D7FD2}">
      <dgm:prSet/>
      <dgm:spPr/>
      <dgm:t>
        <a:bodyPr/>
        <a:lstStyle/>
        <a:p>
          <a:r>
            <a:rPr lang="pt-PT" dirty="0"/>
            <a:t>FP</a:t>
          </a:r>
          <a:endParaRPr lang="en-US" dirty="0"/>
        </a:p>
      </dgm:t>
    </dgm:pt>
    <dgm:pt modelId="{C58FDF74-317B-4D5F-8AF9-D13E8B1DB431}" type="parTrans" cxnId="{01D51F75-BFC6-4AAB-BCA5-1CC3512CD4A2}">
      <dgm:prSet/>
      <dgm:spPr/>
      <dgm:t>
        <a:bodyPr/>
        <a:lstStyle/>
        <a:p>
          <a:endParaRPr lang="en-US"/>
        </a:p>
      </dgm:t>
    </dgm:pt>
    <dgm:pt modelId="{0759DB41-A95F-4EC2-A177-B95EDC4E2D06}" type="sibTrans" cxnId="{01D51F75-BFC6-4AAB-BCA5-1CC3512CD4A2}">
      <dgm:prSet/>
      <dgm:spPr/>
      <dgm:t>
        <a:bodyPr/>
        <a:lstStyle/>
        <a:p>
          <a:endParaRPr lang="en-US"/>
        </a:p>
      </dgm:t>
    </dgm:pt>
    <dgm:pt modelId="{36BE3A7E-357A-42B6-B67A-C61FB9B96133}" type="pres">
      <dgm:prSet presAssocID="{6D312B14-368D-42CF-91C8-1DC51E6793D3}" presName="Name0" presStyleCnt="0">
        <dgm:presLayoutVars>
          <dgm:dir/>
          <dgm:resizeHandles val="exact"/>
        </dgm:presLayoutVars>
      </dgm:prSet>
      <dgm:spPr/>
    </dgm:pt>
    <dgm:pt modelId="{577D2C26-E476-4509-B78E-171DD1A8E112}" type="pres">
      <dgm:prSet presAssocID="{BCE62B8C-8E11-46D6-AB8C-05D9C826A2FD}" presName="node" presStyleLbl="node1" presStyleIdx="0" presStyleCnt="6" custScaleX="110000" custScaleY="49378">
        <dgm:presLayoutVars>
          <dgm:bulletEnabled val="1"/>
        </dgm:presLayoutVars>
      </dgm:prSet>
      <dgm:spPr>
        <a:prstGeom prst="flowChartTerminator">
          <a:avLst/>
        </a:prstGeom>
      </dgm:spPr>
    </dgm:pt>
    <dgm:pt modelId="{A8601905-1808-4189-B20C-58EB76D82BFB}" type="pres">
      <dgm:prSet presAssocID="{87B64A2A-30F6-4811-9F1D-AE3BAB7E2C82}" presName="sibTrans" presStyleLbl="sibTrans2D1" presStyleIdx="0" presStyleCnt="5"/>
      <dgm:spPr/>
    </dgm:pt>
    <dgm:pt modelId="{339417B2-8B91-4A9E-A42D-464334051EB2}" type="pres">
      <dgm:prSet presAssocID="{87B64A2A-30F6-4811-9F1D-AE3BAB7E2C82}" presName="connectorText" presStyleLbl="sibTrans2D1" presStyleIdx="0" presStyleCnt="5"/>
      <dgm:spPr/>
    </dgm:pt>
    <dgm:pt modelId="{20F4B538-09F0-49E4-94C9-D028835C4215}" type="pres">
      <dgm:prSet presAssocID="{05654236-5174-4B2F-8E93-9128F2F57C1A}" presName="node" presStyleLbl="node1" presStyleIdx="1" presStyleCnt="6" custScaleX="163097" custScaleY="102716">
        <dgm:presLayoutVars>
          <dgm:bulletEnabled val="1"/>
        </dgm:presLayoutVars>
      </dgm:prSet>
      <dgm:spPr>
        <a:prstGeom prst="flowChartDecision">
          <a:avLst/>
        </a:prstGeom>
      </dgm:spPr>
    </dgm:pt>
    <dgm:pt modelId="{9894E8D6-62AD-4340-A416-B5EDDF367A02}" type="pres">
      <dgm:prSet presAssocID="{E466F8FD-41E8-4B65-9536-29516819FDAC}" presName="sibTrans" presStyleLbl="sibTrans2D1" presStyleIdx="1" presStyleCnt="5"/>
      <dgm:spPr/>
    </dgm:pt>
    <dgm:pt modelId="{C5CBB633-AC74-46C8-8B9A-63B36DDD8523}" type="pres">
      <dgm:prSet presAssocID="{E466F8FD-41E8-4B65-9536-29516819FDAC}" presName="connectorText" presStyleLbl="sibTrans2D1" presStyleIdx="1" presStyleCnt="5"/>
      <dgm:spPr/>
    </dgm:pt>
    <dgm:pt modelId="{FFBF601C-4CB6-4E7E-901C-507F1EA3AF60}" type="pres">
      <dgm:prSet presAssocID="{83900AA0-D7BE-49D7-BD79-9BB9B1A706E4}" presName="node" presStyleLbl="node1" presStyleIdx="2" presStyleCnt="6" custScaleX="168511" custScaleY="111396">
        <dgm:presLayoutVars>
          <dgm:bulletEnabled val="1"/>
        </dgm:presLayoutVars>
      </dgm:prSet>
      <dgm:spPr>
        <a:prstGeom prst="flowChartProcess">
          <a:avLst/>
        </a:prstGeom>
      </dgm:spPr>
    </dgm:pt>
    <dgm:pt modelId="{03963408-3D8C-4AD3-9310-FE166991DDEA}" type="pres">
      <dgm:prSet presAssocID="{6D5C2FC2-21AA-4DAE-B22E-92DD1AA500DA}" presName="sibTrans" presStyleLbl="sibTrans2D1" presStyleIdx="2" presStyleCnt="5"/>
      <dgm:spPr/>
    </dgm:pt>
    <dgm:pt modelId="{DD757708-DAE9-42A3-A9AE-08873EEEE3A7}" type="pres">
      <dgm:prSet presAssocID="{6D5C2FC2-21AA-4DAE-B22E-92DD1AA500DA}" presName="connectorText" presStyleLbl="sibTrans2D1" presStyleIdx="2" presStyleCnt="5"/>
      <dgm:spPr/>
    </dgm:pt>
    <dgm:pt modelId="{E96D5F6C-5D5D-4A2C-8C6F-272619EF561F}" type="pres">
      <dgm:prSet presAssocID="{6598CF4E-6166-4214-9132-5D45839899D8}" presName="node" presStyleLbl="node1" presStyleIdx="3" presStyleCnt="6" custScaleX="168511" custScaleY="111396">
        <dgm:presLayoutVars>
          <dgm:bulletEnabled val="1"/>
        </dgm:presLayoutVars>
      </dgm:prSet>
      <dgm:spPr>
        <a:prstGeom prst="flowChartProcess">
          <a:avLst/>
        </a:prstGeom>
      </dgm:spPr>
    </dgm:pt>
    <dgm:pt modelId="{C6338BD2-2737-4F69-B191-580609D9AACD}" type="pres">
      <dgm:prSet presAssocID="{16E3CFBB-6407-4921-8679-0BAF3749B1A4}" presName="sibTrans" presStyleLbl="sibTrans2D1" presStyleIdx="3" presStyleCnt="5"/>
      <dgm:spPr/>
    </dgm:pt>
    <dgm:pt modelId="{EF78C47B-AA50-4AEF-9738-A387B1E21F89}" type="pres">
      <dgm:prSet presAssocID="{16E3CFBB-6407-4921-8679-0BAF3749B1A4}" presName="connectorText" presStyleLbl="sibTrans2D1" presStyleIdx="3" presStyleCnt="5"/>
      <dgm:spPr/>
    </dgm:pt>
    <dgm:pt modelId="{C284631B-B667-471F-AE7D-F0DD2F8EF920}" type="pres">
      <dgm:prSet presAssocID="{29AFB8BE-BBB8-44D1-B3FC-E18EFD8D7FD2}" presName="node" presStyleLbl="node1" presStyleIdx="4" presStyleCnt="6" custScaleX="168511" custScaleY="111396">
        <dgm:presLayoutVars>
          <dgm:bulletEnabled val="1"/>
        </dgm:presLayoutVars>
      </dgm:prSet>
      <dgm:spPr/>
    </dgm:pt>
    <dgm:pt modelId="{ADCD8183-5D18-48B1-8F87-B80E606BEAF8}" type="pres">
      <dgm:prSet presAssocID="{0759DB41-A95F-4EC2-A177-B95EDC4E2D06}" presName="sibTrans" presStyleLbl="sibTrans2D1" presStyleIdx="4" presStyleCnt="5"/>
      <dgm:spPr/>
    </dgm:pt>
    <dgm:pt modelId="{63310B09-6CF5-4F71-B565-C148F6212AB0}" type="pres">
      <dgm:prSet presAssocID="{0759DB41-A95F-4EC2-A177-B95EDC4E2D06}" presName="connectorText" presStyleLbl="sibTrans2D1" presStyleIdx="4" presStyleCnt="5"/>
      <dgm:spPr/>
    </dgm:pt>
    <dgm:pt modelId="{6BA5F706-672E-4EC3-89F7-2E48FE3C004A}" type="pres">
      <dgm:prSet presAssocID="{645BA547-C8FC-441D-A260-3C38CC4A3B09}" presName="node" presStyleLbl="node1" presStyleIdx="5" presStyleCnt="6" custScaleX="110000" custScaleY="49378">
        <dgm:presLayoutVars>
          <dgm:bulletEnabled val="1"/>
        </dgm:presLayoutVars>
      </dgm:prSet>
      <dgm:spPr>
        <a:prstGeom prst="flowChartTerminator">
          <a:avLst/>
        </a:prstGeom>
      </dgm:spPr>
    </dgm:pt>
  </dgm:ptLst>
  <dgm:cxnLst>
    <dgm:cxn modelId="{1DBCEE06-25C5-47AB-A113-69227A77DCDD}" type="presOf" srcId="{29AFB8BE-BBB8-44D1-B3FC-E18EFD8D7FD2}" destId="{C284631B-B667-471F-AE7D-F0DD2F8EF920}" srcOrd="0" destOrd="0" presId="urn:microsoft.com/office/officeart/2005/8/layout/process1"/>
    <dgm:cxn modelId="{38AF160A-4F7B-49DD-A9C1-27ADB487D03D}" type="presOf" srcId="{645BA547-C8FC-441D-A260-3C38CC4A3B09}" destId="{6BA5F706-672E-4EC3-89F7-2E48FE3C004A}" srcOrd="0" destOrd="0" presId="urn:microsoft.com/office/officeart/2005/8/layout/process1"/>
    <dgm:cxn modelId="{4621DF0F-498E-42FF-9C4F-B133B72A2926}" type="presOf" srcId="{05654236-5174-4B2F-8E93-9128F2F57C1A}" destId="{20F4B538-09F0-49E4-94C9-D028835C4215}" srcOrd="0" destOrd="0" presId="urn:microsoft.com/office/officeart/2005/8/layout/process1"/>
    <dgm:cxn modelId="{A343433B-9027-476F-B25D-320B9F24521C}" srcId="{6D312B14-368D-42CF-91C8-1DC51E6793D3}" destId="{6598CF4E-6166-4214-9132-5D45839899D8}" srcOrd="3" destOrd="0" parTransId="{09F3E1CA-1588-4423-9913-4ADBCD322165}" sibTransId="{16E3CFBB-6407-4921-8679-0BAF3749B1A4}"/>
    <dgm:cxn modelId="{1CDC823E-73EA-4312-BB7A-8E619CA286BE}" srcId="{6D312B14-368D-42CF-91C8-1DC51E6793D3}" destId="{83900AA0-D7BE-49D7-BD79-9BB9B1A706E4}" srcOrd="2" destOrd="0" parTransId="{362EE5C3-D55C-4EC2-A96B-137A4886F03E}" sibTransId="{6D5C2FC2-21AA-4DAE-B22E-92DD1AA500DA}"/>
    <dgm:cxn modelId="{0848FB3E-98F5-46D3-9B0B-E29FB99F2A4B}" type="presOf" srcId="{0759DB41-A95F-4EC2-A177-B95EDC4E2D06}" destId="{ADCD8183-5D18-48B1-8F87-B80E606BEAF8}" srcOrd="0" destOrd="0" presId="urn:microsoft.com/office/officeart/2005/8/layout/process1"/>
    <dgm:cxn modelId="{1B5F0361-76B3-4AF5-A0AD-CA8E7542DDF2}" type="presOf" srcId="{E466F8FD-41E8-4B65-9536-29516819FDAC}" destId="{9894E8D6-62AD-4340-A416-B5EDDF367A02}" srcOrd="0" destOrd="0" presId="urn:microsoft.com/office/officeart/2005/8/layout/process1"/>
    <dgm:cxn modelId="{A00C7064-7E4D-4CF7-9108-EC3E80D2A859}" type="presOf" srcId="{6D5C2FC2-21AA-4DAE-B22E-92DD1AA500DA}" destId="{03963408-3D8C-4AD3-9310-FE166991DDEA}" srcOrd="0" destOrd="0" presId="urn:microsoft.com/office/officeart/2005/8/layout/process1"/>
    <dgm:cxn modelId="{F0D6B665-79C8-4CD1-87B6-230CCB343FC6}" srcId="{6D312B14-368D-42CF-91C8-1DC51E6793D3}" destId="{05654236-5174-4B2F-8E93-9128F2F57C1A}" srcOrd="1" destOrd="0" parTransId="{34EA1D22-E7F0-45F3-909C-6F3FB5B7B94D}" sibTransId="{E466F8FD-41E8-4B65-9536-29516819FDAC}"/>
    <dgm:cxn modelId="{FFC8C650-5CDF-4D14-AF5E-0FFBBC94C247}" srcId="{6D312B14-368D-42CF-91C8-1DC51E6793D3}" destId="{BCE62B8C-8E11-46D6-AB8C-05D9C826A2FD}" srcOrd="0" destOrd="0" parTransId="{B391AD51-00B1-49FD-9D80-098E10F55DC1}" sibTransId="{87B64A2A-30F6-4811-9F1D-AE3BAB7E2C82}"/>
    <dgm:cxn modelId="{97E02D73-014E-468B-A8B9-E1E779293FE4}" type="presOf" srcId="{E466F8FD-41E8-4B65-9536-29516819FDAC}" destId="{C5CBB633-AC74-46C8-8B9A-63B36DDD8523}" srcOrd="1" destOrd="0" presId="urn:microsoft.com/office/officeart/2005/8/layout/process1"/>
    <dgm:cxn modelId="{01D51F75-BFC6-4AAB-BCA5-1CC3512CD4A2}" srcId="{6D312B14-368D-42CF-91C8-1DC51E6793D3}" destId="{29AFB8BE-BBB8-44D1-B3FC-E18EFD8D7FD2}" srcOrd="4" destOrd="0" parTransId="{C58FDF74-317B-4D5F-8AF9-D13E8B1DB431}" sibTransId="{0759DB41-A95F-4EC2-A177-B95EDC4E2D06}"/>
    <dgm:cxn modelId="{470A0480-9854-4A5D-B5F3-A2D27DB3BA93}" type="presOf" srcId="{6598CF4E-6166-4214-9132-5D45839899D8}" destId="{E96D5F6C-5D5D-4A2C-8C6F-272619EF561F}" srcOrd="0" destOrd="0" presId="urn:microsoft.com/office/officeart/2005/8/layout/process1"/>
    <dgm:cxn modelId="{052D779C-8F5D-45B1-AFFA-5E7613CE713E}" type="presOf" srcId="{0759DB41-A95F-4EC2-A177-B95EDC4E2D06}" destId="{63310B09-6CF5-4F71-B565-C148F6212AB0}" srcOrd="1" destOrd="0" presId="urn:microsoft.com/office/officeart/2005/8/layout/process1"/>
    <dgm:cxn modelId="{3A72C8AA-263F-4527-B6FE-F244931D96E3}" type="presOf" srcId="{6D5C2FC2-21AA-4DAE-B22E-92DD1AA500DA}" destId="{DD757708-DAE9-42A3-A9AE-08873EEEE3A7}" srcOrd="1" destOrd="0" presId="urn:microsoft.com/office/officeart/2005/8/layout/process1"/>
    <dgm:cxn modelId="{EC08B2AD-EC08-4A72-9EFB-F9F094906D03}" type="presOf" srcId="{83900AA0-D7BE-49D7-BD79-9BB9B1A706E4}" destId="{FFBF601C-4CB6-4E7E-901C-507F1EA3AF60}" srcOrd="0" destOrd="0" presId="urn:microsoft.com/office/officeart/2005/8/layout/process1"/>
    <dgm:cxn modelId="{16EA03BB-8973-44A9-9C32-4EA9454DF44E}" type="presOf" srcId="{16E3CFBB-6407-4921-8679-0BAF3749B1A4}" destId="{C6338BD2-2737-4F69-B191-580609D9AACD}" srcOrd="0" destOrd="0" presId="urn:microsoft.com/office/officeart/2005/8/layout/process1"/>
    <dgm:cxn modelId="{0FFE3FC3-C64A-49E4-AF30-60BB87F610DE}" type="presOf" srcId="{6D312B14-368D-42CF-91C8-1DC51E6793D3}" destId="{36BE3A7E-357A-42B6-B67A-C61FB9B96133}" srcOrd="0" destOrd="0" presId="urn:microsoft.com/office/officeart/2005/8/layout/process1"/>
    <dgm:cxn modelId="{7B4EFAD5-9B7C-4B8D-921A-310775A37DF5}" srcId="{6D312B14-368D-42CF-91C8-1DC51E6793D3}" destId="{645BA547-C8FC-441D-A260-3C38CC4A3B09}" srcOrd="5" destOrd="0" parTransId="{1768BB87-3E1F-4D78-9539-BED996065BF5}" sibTransId="{2B62DC4A-959C-42F5-85F6-54A71CD0ECC4}"/>
    <dgm:cxn modelId="{C65495DA-5CD9-471D-ACCE-0E4A1D540A01}" type="presOf" srcId="{16E3CFBB-6407-4921-8679-0BAF3749B1A4}" destId="{EF78C47B-AA50-4AEF-9738-A387B1E21F89}" srcOrd="1" destOrd="0" presId="urn:microsoft.com/office/officeart/2005/8/layout/process1"/>
    <dgm:cxn modelId="{D92468E2-E68B-4429-B645-2229CAB7FB08}" type="presOf" srcId="{87B64A2A-30F6-4811-9F1D-AE3BAB7E2C82}" destId="{A8601905-1808-4189-B20C-58EB76D82BFB}" srcOrd="0" destOrd="0" presId="urn:microsoft.com/office/officeart/2005/8/layout/process1"/>
    <dgm:cxn modelId="{DE39CEFA-CACC-40E4-86BD-6B96B5072626}" type="presOf" srcId="{BCE62B8C-8E11-46D6-AB8C-05D9C826A2FD}" destId="{577D2C26-E476-4509-B78E-171DD1A8E112}" srcOrd="0" destOrd="0" presId="urn:microsoft.com/office/officeart/2005/8/layout/process1"/>
    <dgm:cxn modelId="{61A6F9FC-11BC-4660-9FA8-CB2CA8268C6B}" type="presOf" srcId="{87B64A2A-30F6-4811-9F1D-AE3BAB7E2C82}" destId="{339417B2-8B91-4A9E-A42D-464334051EB2}" srcOrd="1" destOrd="0" presId="urn:microsoft.com/office/officeart/2005/8/layout/process1"/>
    <dgm:cxn modelId="{C3739D6C-CED5-4163-905A-F96AA105107B}" type="presParOf" srcId="{36BE3A7E-357A-42B6-B67A-C61FB9B96133}" destId="{577D2C26-E476-4509-B78E-171DD1A8E112}" srcOrd="0" destOrd="0" presId="urn:microsoft.com/office/officeart/2005/8/layout/process1"/>
    <dgm:cxn modelId="{801A11CC-E857-4568-9E41-B570EDDC2E44}" type="presParOf" srcId="{36BE3A7E-357A-42B6-B67A-C61FB9B96133}" destId="{A8601905-1808-4189-B20C-58EB76D82BFB}" srcOrd="1" destOrd="0" presId="urn:microsoft.com/office/officeart/2005/8/layout/process1"/>
    <dgm:cxn modelId="{DF06F342-4DB0-4C74-BCAE-615E2B8A5E5B}" type="presParOf" srcId="{A8601905-1808-4189-B20C-58EB76D82BFB}" destId="{339417B2-8B91-4A9E-A42D-464334051EB2}" srcOrd="0" destOrd="0" presId="urn:microsoft.com/office/officeart/2005/8/layout/process1"/>
    <dgm:cxn modelId="{51766FCB-CCF1-48DE-A3D3-7981156D1D37}" type="presParOf" srcId="{36BE3A7E-357A-42B6-B67A-C61FB9B96133}" destId="{20F4B538-09F0-49E4-94C9-D028835C4215}" srcOrd="2" destOrd="0" presId="urn:microsoft.com/office/officeart/2005/8/layout/process1"/>
    <dgm:cxn modelId="{02818670-4146-4156-BD8C-D755B99DDD7D}" type="presParOf" srcId="{36BE3A7E-357A-42B6-B67A-C61FB9B96133}" destId="{9894E8D6-62AD-4340-A416-B5EDDF367A02}" srcOrd="3" destOrd="0" presId="urn:microsoft.com/office/officeart/2005/8/layout/process1"/>
    <dgm:cxn modelId="{9EE8DD2A-F12F-4131-A178-14EDCD02F1BB}" type="presParOf" srcId="{9894E8D6-62AD-4340-A416-B5EDDF367A02}" destId="{C5CBB633-AC74-46C8-8B9A-63B36DDD8523}" srcOrd="0" destOrd="0" presId="urn:microsoft.com/office/officeart/2005/8/layout/process1"/>
    <dgm:cxn modelId="{2766B7F3-F812-4F99-8CE8-A25E05D8EDE1}" type="presParOf" srcId="{36BE3A7E-357A-42B6-B67A-C61FB9B96133}" destId="{FFBF601C-4CB6-4E7E-901C-507F1EA3AF60}" srcOrd="4" destOrd="0" presId="urn:microsoft.com/office/officeart/2005/8/layout/process1"/>
    <dgm:cxn modelId="{F17CBB45-8C8E-46F8-83CB-ECF7218BB26A}" type="presParOf" srcId="{36BE3A7E-357A-42B6-B67A-C61FB9B96133}" destId="{03963408-3D8C-4AD3-9310-FE166991DDEA}" srcOrd="5" destOrd="0" presId="urn:microsoft.com/office/officeart/2005/8/layout/process1"/>
    <dgm:cxn modelId="{95BBBFC3-957C-4BBF-9178-806362624554}" type="presParOf" srcId="{03963408-3D8C-4AD3-9310-FE166991DDEA}" destId="{DD757708-DAE9-42A3-A9AE-08873EEEE3A7}" srcOrd="0" destOrd="0" presId="urn:microsoft.com/office/officeart/2005/8/layout/process1"/>
    <dgm:cxn modelId="{22A96408-764D-4CF1-B7A9-B73E213F1796}" type="presParOf" srcId="{36BE3A7E-357A-42B6-B67A-C61FB9B96133}" destId="{E96D5F6C-5D5D-4A2C-8C6F-272619EF561F}" srcOrd="6" destOrd="0" presId="urn:microsoft.com/office/officeart/2005/8/layout/process1"/>
    <dgm:cxn modelId="{4A261885-FC19-44EF-A3AA-AF18FA79972E}" type="presParOf" srcId="{36BE3A7E-357A-42B6-B67A-C61FB9B96133}" destId="{C6338BD2-2737-4F69-B191-580609D9AACD}" srcOrd="7" destOrd="0" presId="urn:microsoft.com/office/officeart/2005/8/layout/process1"/>
    <dgm:cxn modelId="{AC0438D7-E264-4659-B2E7-7A7A134BCEB3}" type="presParOf" srcId="{C6338BD2-2737-4F69-B191-580609D9AACD}" destId="{EF78C47B-AA50-4AEF-9738-A387B1E21F89}" srcOrd="0" destOrd="0" presId="urn:microsoft.com/office/officeart/2005/8/layout/process1"/>
    <dgm:cxn modelId="{2B89921F-B2EB-4BEC-99AC-52A4544B855E}" type="presParOf" srcId="{36BE3A7E-357A-42B6-B67A-C61FB9B96133}" destId="{C284631B-B667-471F-AE7D-F0DD2F8EF920}" srcOrd="8" destOrd="0" presId="urn:microsoft.com/office/officeart/2005/8/layout/process1"/>
    <dgm:cxn modelId="{8E49AE4F-79E7-44AD-B9F2-006F11355C1F}" type="presParOf" srcId="{36BE3A7E-357A-42B6-B67A-C61FB9B96133}" destId="{ADCD8183-5D18-48B1-8F87-B80E606BEAF8}" srcOrd="9" destOrd="0" presId="urn:microsoft.com/office/officeart/2005/8/layout/process1"/>
    <dgm:cxn modelId="{992A3F54-C268-4655-B38C-9DCECD4752A2}" type="presParOf" srcId="{ADCD8183-5D18-48B1-8F87-B80E606BEAF8}" destId="{63310B09-6CF5-4F71-B565-C148F6212AB0}" srcOrd="0" destOrd="0" presId="urn:microsoft.com/office/officeart/2005/8/layout/process1"/>
    <dgm:cxn modelId="{07559F30-0FE8-491E-BCE4-769F38BA85FA}" type="presParOf" srcId="{36BE3A7E-357A-42B6-B67A-C61FB9B96133}" destId="{6BA5F706-672E-4EC3-89F7-2E48FE3C004A}" srcOrd="10" destOrd="0" presId="urn:microsoft.com/office/officeart/2005/8/layout/process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AB705-D1CD-461C-AFEA-8CDEDA4A0AF3}">
      <dsp:nvSpPr>
        <dsp:cNvPr id="0" name=""/>
        <dsp:cNvSpPr/>
      </dsp:nvSpPr>
      <dsp:spPr>
        <a:xfrm>
          <a:off x="33997" y="88495"/>
          <a:ext cx="1066475" cy="272779"/>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Input Image            </a:t>
          </a:r>
        </a:p>
      </dsp:txBody>
      <dsp:txXfrm>
        <a:off x="41986" y="96484"/>
        <a:ext cx="1050497" cy="256801"/>
      </dsp:txXfrm>
    </dsp:sp>
    <dsp:sp modelId="{58FABE53-E166-4D8B-AED2-C8531325B73C}">
      <dsp:nvSpPr>
        <dsp:cNvPr id="0" name=""/>
        <dsp:cNvSpPr/>
      </dsp:nvSpPr>
      <dsp:spPr>
        <a:xfrm>
          <a:off x="1172959" y="157023"/>
          <a:ext cx="107267" cy="135723"/>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pt-PT" sz="600" kern="1200"/>
        </a:p>
      </dsp:txBody>
      <dsp:txXfrm>
        <a:off x="1172959" y="184168"/>
        <a:ext cx="75087" cy="81433"/>
      </dsp:txXfrm>
    </dsp:sp>
    <dsp:sp modelId="{2BE34D17-32A2-4B77-A7EF-6D777BD7F06C}">
      <dsp:nvSpPr>
        <dsp:cNvPr id="0" name=""/>
        <dsp:cNvSpPr/>
      </dsp:nvSpPr>
      <dsp:spPr>
        <a:xfrm>
          <a:off x="1345365" y="25196"/>
          <a:ext cx="1561429" cy="399377"/>
        </a:xfrm>
        <a:prstGeom prst="roundRect">
          <a:avLst>
            <a:gd name="adj" fmla="val 10000"/>
          </a:avLst>
        </a:prstGeom>
        <a:solidFill>
          <a:schemeClr val="accent5">
            <a:hueOff val="-668709"/>
            <a:satOff val="-6611"/>
            <a:lumOff val="-93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 1. Pre-processing</a:t>
          </a:r>
        </a:p>
      </dsp:txBody>
      <dsp:txXfrm>
        <a:off x="1357062" y="36893"/>
        <a:ext cx="1538035" cy="375983"/>
      </dsp:txXfrm>
    </dsp:sp>
    <dsp:sp modelId="{3431C5C7-B4BC-4F38-A524-9FF74BE254CD}">
      <dsp:nvSpPr>
        <dsp:cNvPr id="0" name=""/>
        <dsp:cNvSpPr/>
      </dsp:nvSpPr>
      <dsp:spPr>
        <a:xfrm>
          <a:off x="2985196" y="157023"/>
          <a:ext cx="116021" cy="135723"/>
        </a:xfrm>
        <a:prstGeom prst="rightArrow">
          <a:avLst>
            <a:gd name="adj1" fmla="val 60000"/>
            <a:gd name="adj2" fmla="val 50000"/>
          </a:avLst>
        </a:prstGeom>
        <a:solidFill>
          <a:schemeClr val="accent5">
            <a:hueOff val="-835886"/>
            <a:satOff val="-8264"/>
            <a:lumOff val="-11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pt-PT" sz="600" kern="1200"/>
        </a:p>
      </dsp:txBody>
      <dsp:txXfrm>
        <a:off x="2985196" y="184168"/>
        <a:ext cx="81215" cy="81433"/>
      </dsp:txXfrm>
    </dsp:sp>
    <dsp:sp modelId="{F669EE53-EB28-4DE0-9F0A-41EBBF2068A6}">
      <dsp:nvSpPr>
        <dsp:cNvPr id="0" name=""/>
        <dsp:cNvSpPr/>
      </dsp:nvSpPr>
      <dsp:spPr>
        <a:xfrm>
          <a:off x="3171673" y="25196"/>
          <a:ext cx="1561429" cy="399377"/>
        </a:xfrm>
        <a:prstGeom prst="roundRect">
          <a:avLst>
            <a:gd name="adj" fmla="val 10000"/>
          </a:avLst>
        </a:prstGeom>
        <a:solidFill>
          <a:schemeClr val="accent5">
            <a:hueOff val="-1337418"/>
            <a:satOff val="-13222"/>
            <a:lumOff val="-186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2. Segmentation</a:t>
          </a:r>
        </a:p>
      </dsp:txBody>
      <dsp:txXfrm>
        <a:off x="3183370" y="36893"/>
        <a:ext cx="1538035" cy="375983"/>
      </dsp:txXfrm>
    </dsp:sp>
    <dsp:sp modelId="{80685285-D2A8-401A-AEB2-A91384C7E690}">
      <dsp:nvSpPr>
        <dsp:cNvPr id="0" name=""/>
        <dsp:cNvSpPr/>
      </dsp:nvSpPr>
      <dsp:spPr>
        <a:xfrm>
          <a:off x="4811504" y="157023"/>
          <a:ext cx="116021" cy="135723"/>
        </a:xfrm>
        <a:prstGeom prst="rightArrow">
          <a:avLst>
            <a:gd name="adj1" fmla="val 60000"/>
            <a:gd name="adj2" fmla="val 50000"/>
          </a:avLst>
        </a:prstGeom>
        <a:solidFill>
          <a:schemeClr val="accent5">
            <a:hueOff val="-1671773"/>
            <a:satOff val="-16528"/>
            <a:lumOff val="-2333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pt-PT" sz="600" kern="1200"/>
        </a:p>
      </dsp:txBody>
      <dsp:txXfrm>
        <a:off x="4811504" y="184168"/>
        <a:ext cx="81215" cy="81433"/>
      </dsp:txXfrm>
    </dsp:sp>
    <dsp:sp modelId="{59AB2A88-03EC-4B52-AACB-A9DB9187D975}">
      <dsp:nvSpPr>
        <dsp:cNvPr id="0" name=""/>
        <dsp:cNvSpPr/>
      </dsp:nvSpPr>
      <dsp:spPr>
        <a:xfrm>
          <a:off x="4997982" y="25196"/>
          <a:ext cx="1561429" cy="399377"/>
        </a:xfrm>
        <a:prstGeom prst="roundRect">
          <a:avLst>
            <a:gd name="adj" fmla="val 10000"/>
          </a:avLst>
        </a:prstGeom>
        <a:solidFill>
          <a:schemeClr val="accent5">
            <a:hueOff val="-2006127"/>
            <a:satOff val="-19833"/>
            <a:lumOff val="-2800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3. Feature Extraction</a:t>
          </a:r>
        </a:p>
      </dsp:txBody>
      <dsp:txXfrm>
        <a:off x="5009679" y="36893"/>
        <a:ext cx="1538035" cy="375983"/>
      </dsp:txXfrm>
    </dsp:sp>
    <dsp:sp modelId="{5455424D-ECE9-4D38-BA08-E5E78A4C98C3}">
      <dsp:nvSpPr>
        <dsp:cNvPr id="0" name=""/>
        <dsp:cNvSpPr/>
      </dsp:nvSpPr>
      <dsp:spPr>
        <a:xfrm>
          <a:off x="6637812" y="157023"/>
          <a:ext cx="116021" cy="135723"/>
        </a:xfrm>
        <a:prstGeom prst="rightArrow">
          <a:avLst>
            <a:gd name="adj1" fmla="val 60000"/>
            <a:gd name="adj2" fmla="val 50000"/>
          </a:avLst>
        </a:prstGeom>
        <a:solidFill>
          <a:schemeClr val="accent5">
            <a:hueOff val="-2507659"/>
            <a:satOff val="-24791"/>
            <a:lumOff val="-3500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pt-PT" sz="600" kern="1200"/>
        </a:p>
      </dsp:txBody>
      <dsp:txXfrm>
        <a:off x="6637812" y="184168"/>
        <a:ext cx="81215" cy="81433"/>
      </dsp:txXfrm>
    </dsp:sp>
    <dsp:sp modelId="{3DC736ED-D61C-4E00-8E91-F564F28C19FC}">
      <dsp:nvSpPr>
        <dsp:cNvPr id="0" name=""/>
        <dsp:cNvSpPr/>
      </dsp:nvSpPr>
      <dsp:spPr>
        <a:xfrm>
          <a:off x="6824290" y="25196"/>
          <a:ext cx="1561429" cy="399377"/>
        </a:xfrm>
        <a:prstGeom prst="roundRect">
          <a:avLst>
            <a:gd name="adj" fmla="val 10000"/>
          </a:avLst>
        </a:prstGeom>
        <a:solidFill>
          <a:schemeClr val="accent5">
            <a:hueOff val="-2674836"/>
            <a:satOff val="-26444"/>
            <a:lumOff val="-3733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4. Classification</a:t>
          </a:r>
        </a:p>
      </dsp:txBody>
      <dsp:txXfrm>
        <a:off x="6835987" y="36893"/>
        <a:ext cx="1538035" cy="375983"/>
      </dsp:txXfrm>
    </dsp:sp>
    <dsp:sp modelId="{2EC46E36-57FD-4179-A61F-F2E82120600B}">
      <dsp:nvSpPr>
        <dsp:cNvPr id="0" name=""/>
        <dsp:cNvSpPr/>
      </dsp:nvSpPr>
      <dsp:spPr>
        <a:xfrm>
          <a:off x="8464120" y="157023"/>
          <a:ext cx="116021" cy="135723"/>
        </a:xfrm>
        <a:prstGeom prst="rightArrow">
          <a:avLst>
            <a:gd name="adj1" fmla="val 60000"/>
            <a:gd name="adj2" fmla="val 50000"/>
          </a:avLst>
        </a:prstGeom>
        <a:solidFill>
          <a:schemeClr val="accent5">
            <a:hueOff val="-3343545"/>
            <a:satOff val="-33055"/>
            <a:lumOff val="-4666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pt-PT" sz="600" kern="1200"/>
        </a:p>
      </dsp:txBody>
      <dsp:txXfrm>
        <a:off x="8464120" y="184168"/>
        <a:ext cx="81215" cy="81433"/>
      </dsp:txXfrm>
    </dsp:sp>
    <dsp:sp modelId="{4456277F-FE55-4341-979F-174475F6C37B}">
      <dsp:nvSpPr>
        <dsp:cNvPr id="0" name=""/>
        <dsp:cNvSpPr/>
      </dsp:nvSpPr>
      <dsp:spPr>
        <a:xfrm>
          <a:off x="8650598" y="25196"/>
          <a:ext cx="1561429" cy="399377"/>
        </a:xfrm>
        <a:prstGeom prst="roundRect">
          <a:avLst>
            <a:gd name="adj" fmla="val 10000"/>
          </a:avLst>
        </a:prstGeom>
        <a:solidFill>
          <a:schemeClr val="accent5">
            <a:hueOff val="-3343545"/>
            <a:satOff val="-33055"/>
            <a:lumOff val="-466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dirty="0"/>
            <a:t>5. Post-processing</a:t>
          </a:r>
          <a:endParaRPr lang="pt-PT" sz="1200" kern="1200" dirty="0"/>
        </a:p>
      </dsp:txBody>
      <dsp:txXfrm>
        <a:off x="8662295" y="36893"/>
        <a:ext cx="1538035" cy="37598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D2C26-E476-4509-B78E-171DD1A8E112}">
      <dsp:nvSpPr>
        <dsp:cNvPr id="0" name=""/>
        <dsp:cNvSpPr/>
      </dsp:nvSpPr>
      <dsp:spPr>
        <a:xfrm>
          <a:off x="4210" y="109794"/>
          <a:ext cx="728858" cy="368423"/>
        </a:xfrm>
        <a:prstGeom prst="flowChartTerminator">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t-PT" sz="1000" kern="1200" dirty="0"/>
            <a:t>Start</a:t>
          </a:r>
          <a:endParaRPr lang="en-US" sz="1000" kern="1200" dirty="0"/>
        </a:p>
      </dsp:txBody>
      <dsp:txXfrm>
        <a:off x="38561" y="163744"/>
        <a:ext cx="660156" cy="260523"/>
      </dsp:txXfrm>
    </dsp:sp>
    <dsp:sp modelId="{A8601905-1808-4189-B20C-58EB76D82BFB}">
      <dsp:nvSpPr>
        <dsp:cNvPr id="0" name=""/>
        <dsp:cNvSpPr/>
      </dsp:nvSpPr>
      <dsp:spPr>
        <a:xfrm>
          <a:off x="805955" y="203627"/>
          <a:ext cx="154518" cy="18075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805955" y="239778"/>
        <a:ext cx="108163" cy="108454"/>
      </dsp:txXfrm>
    </dsp:sp>
    <dsp:sp modelId="{20F4B538-09F0-49E4-94C9-D028835C4215}">
      <dsp:nvSpPr>
        <dsp:cNvPr id="0" name=""/>
        <dsp:cNvSpPr/>
      </dsp:nvSpPr>
      <dsp:spPr>
        <a:xfrm>
          <a:off x="1024612" y="15180"/>
          <a:ext cx="792116" cy="557651"/>
        </a:xfrm>
        <a:prstGeom prst="flowChartDecision">
          <a:avLst/>
        </a:prstGeom>
        <a:solidFill>
          <a:schemeClr val="accent2">
            <a:shade val="80000"/>
            <a:hueOff val="-7479"/>
            <a:satOff val="-4921"/>
            <a:lumOff val="61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pt-PT" sz="1050" kern="1200" dirty="0"/>
            <a:t>letter</a:t>
          </a:r>
          <a:endParaRPr lang="en-US" sz="1000" kern="1200" dirty="0"/>
        </a:p>
      </dsp:txBody>
      <dsp:txXfrm>
        <a:off x="1222641" y="154593"/>
        <a:ext cx="396058" cy="278825"/>
      </dsp:txXfrm>
    </dsp:sp>
    <dsp:sp modelId="{9894E8D6-62AD-4340-A416-B5EDDF367A02}">
      <dsp:nvSpPr>
        <dsp:cNvPr id="0" name=""/>
        <dsp:cNvSpPr/>
      </dsp:nvSpPr>
      <dsp:spPr>
        <a:xfrm>
          <a:off x="1889614" y="203627"/>
          <a:ext cx="154518" cy="180756"/>
        </a:xfrm>
        <a:prstGeom prst="rightArrow">
          <a:avLst>
            <a:gd name="adj1" fmla="val 60000"/>
            <a:gd name="adj2" fmla="val 50000"/>
          </a:avLst>
        </a:prstGeom>
        <a:solidFill>
          <a:schemeClr val="accent2">
            <a:shade val="90000"/>
            <a:hueOff val="-9346"/>
            <a:satOff val="-6051"/>
            <a:lumOff val="70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1889614" y="239778"/>
        <a:ext cx="108163" cy="108454"/>
      </dsp:txXfrm>
    </dsp:sp>
    <dsp:sp modelId="{A3155E41-85B7-46C9-87A0-3933FFCE8B02}">
      <dsp:nvSpPr>
        <dsp:cNvPr id="0" name=""/>
        <dsp:cNvSpPr/>
      </dsp:nvSpPr>
      <dsp:spPr>
        <a:xfrm>
          <a:off x="2108272" y="15180"/>
          <a:ext cx="832990" cy="557651"/>
        </a:xfrm>
        <a:prstGeom prst="parallelogram">
          <a:avLst/>
        </a:prstGeom>
        <a:solidFill>
          <a:schemeClr val="accent2">
            <a:shade val="80000"/>
            <a:hueOff val="-14957"/>
            <a:satOff val="-9842"/>
            <a:lumOff val="12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t-PT" sz="1000" kern="1200" dirty="0"/>
            <a:t>Base Data</a:t>
          </a:r>
          <a:endParaRPr lang="en-US" sz="1000" kern="1200" dirty="0"/>
        </a:p>
      </dsp:txBody>
      <dsp:txXfrm>
        <a:off x="2235776" y="100539"/>
        <a:ext cx="577982" cy="386933"/>
      </dsp:txXfrm>
    </dsp:sp>
    <dsp:sp modelId="{5047EEE5-844F-40A2-9A2F-EFE1D7426E4D}">
      <dsp:nvSpPr>
        <dsp:cNvPr id="0" name=""/>
        <dsp:cNvSpPr/>
      </dsp:nvSpPr>
      <dsp:spPr>
        <a:xfrm>
          <a:off x="3014148" y="203627"/>
          <a:ext cx="154518" cy="180756"/>
        </a:xfrm>
        <a:prstGeom prst="rightArrow">
          <a:avLst>
            <a:gd name="adj1" fmla="val 60000"/>
            <a:gd name="adj2" fmla="val 50000"/>
          </a:avLst>
        </a:prstGeom>
        <a:solidFill>
          <a:schemeClr val="accent2">
            <a:shade val="90000"/>
            <a:hueOff val="-18691"/>
            <a:satOff val="-12101"/>
            <a:lumOff val="141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3014148" y="239778"/>
        <a:ext cx="108163" cy="108454"/>
      </dsp:txXfrm>
    </dsp:sp>
    <dsp:sp modelId="{FFBF601C-4CB6-4E7E-901C-507F1EA3AF60}">
      <dsp:nvSpPr>
        <dsp:cNvPr id="0" name=""/>
        <dsp:cNvSpPr/>
      </dsp:nvSpPr>
      <dsp:spPr>
        <a:xfrm>
          <a:off x="3232806" y="15180"/>
          <a:ext cx="728858" cy="557651"/>
        </a:xfrm>
        <a:prstGeom prst="flowChartProcess">
          <a:avLst/>
        </a:prstGeom>
        <a:solidFill>
          <a:schemeClr val="accent2">
            <a:shade val="80000"/>
            <a:hueOff val="-22436"/>
            <a:satOff val="-14764"/>
            <a:lumOff val="183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t-PT" sz="1000" kern="1200" dirty="0"/>
            <a:t>Train GAN</a:t>
          </a:r>
          <a:endParaRPr lang="en-US" sz="1000" kern="1200" dirty="0"/>
        </a:p>
      </dsp:txBody>
      <dsp:txXfrm>
        <a:off x="3232806" y="15180"/>
        <a:ext cx="728858" cy="557651"/>
      </dsp:txXfrm>
    </dsp:sp>
    <dsp:sp modelId="{03963408-3D8C-4AD3-9310-FE166991DDEA}">
      <dsp:nvSpPr>
        <dsp:cNvPr id="0" name=""/>
        <dsp:cNvSpPr/>
      </dsp:nvSpPr>
      <dsp:spPr>
        <a:xfrm>
          <a:off x="4034551" y="203627"/>
          <a:ext cx="154518" cy="180756"/>
        </a:xfrm>
        <a:prstGeom prst="rightArrow">
          <a:avLst>
            <a:gd name="adj1" fmla="val 60000"/>
            <a:gd name="adj2" fmla="val 50000"/>
          </a:avLst>
        </a:prstGeom>
        <a:solidFill>
          <a:schemeClr val="accent2">
            <a:shade val="90000"/>
            <a:hueOff val="-28037"/>
            <a:satOff val="-18152"/>
            <a:lumOff val="212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4034551" y="239778"/>
        <a:ext cx="108163" cy="108454"/>
      </dsp:txXfrm>
    </dsp:sp>
    <dsp:sp modelId="{E96D5F6C-5D5D-4A2C-8C6F-272619EF561F}">
      <dsp:nvSpPr>
        <dsp:cNvPr id="0" name=""/>
        <dsp:cNvSpPr/>
      </dsp:nvSpPr>
      <dsp:spPr>
        <a:xfrm>
          <a:off x="4253208" y="15180"/>
          <a:ext cx="728858" cy="557651"/>
        </a:xfrm>
        <a:prstGeom prst="flowChartProcess">
          <a:avLst/>
        </a:prstGeom>
        <a:solidFill>
          <a:schemeClr val="accent2">
            <a:shade val="80000"/>
            <a:hueOff val="-29914"/>
            <a:satOff val="-19685"/>
            <a:lumOff val="24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t-PT" sz="1000" kern="1200" dirty="0"/>
            <a:t>Save Model</a:t>
          </a:r>
          <a:endParaRPr lang="en-US" sz="1000" kern="1200" dirty="0"/>
        </a:p>
      </dsp:txBody>
      <dsp:txXfrm>
        <a:off x="4253208" y="15180"/>
        <a:ext cx="728858" cy="557651"/>
      </dsp:txXfrm>
    </dsp:sp>
    <dsp:sp modelId="{C6338BD2-2737-4F69-B191-580609D9AACD}">
      <dsp:nvSpPr>
        <dsp:cNvPr id="0" name=""/>
        <dsp:cNvSpPr/>
      </dsp:nvSpPr>
      <dsp:spPr>
        <a:xfrm>
          <a:off x="5054953" y="203627"/>
          <a:ext cx="154518" cy="180756"/>
        </a:xfrm>
        <a:prstGeom prst="rightArrow">
          <a:avLst>
            <a:gd name="adj1" fmla="val 60000"/>
            <a:gd name="adj2" fmla="val 50000"/>
          </a:avLst>
        </a:prstGeom>
        <a:solidFill>
          <a:schemeClr val="accent2">
            <a:shade val="90000"/>
            <a:hueOff val="-37383"/>
            <a:satOff val="-24203"/>
            <a:lumOff val="283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US" sz="800" kern="1200"/>
        </a:p>
      </dsp:txBody>
      <dsp:txXfrm>
        <a:off x="5054953" y="239778"/>
        <a:ext cx="108163" cy="108454"/>
      </dsp:txXfrm>
    </dsp:sp>
    <dsp:sp modelId="{6BA5F706-672E-4EC3-89F7-2E48FE3C004A}">
      <dsp:nvSpPr>
        <dsp:cNvPr id="0" name=""/>
        <dsp:cNvSpPr/>
      </dsp:nvSpPr>
      <dsp:spPr>
        <a:xfrm>
          <a:off x="5273610" y="109794"/>
          <a:ext cx="728858" cy="368423"/>
        </a:xfrm>
        <a:prstGeom prst="flowChartTerminator">
          <a:avLst/>
        </a:prstGeom>
        <a:solidFill>
          <a:schemeClr val="accent2">
            <a:shade val="80000"/>
            <a:hueOff val="-37393"/>
            <a:satOff val="-24606"/>
            <a:lumOff val="306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pt-PT" sz="1000" kern="1200" dirty="0"/>
            <a:t>END</a:t>
          </a:r>
          <a:endParaRPr lang="en-US" sz="1000" kern="1200" dirty="0"/>
        </a:p>
      </dsp:txBody>
      <dsp:txXfrm>
        <a:off x="5307961" y="163744"/>
        <a:ext cx="660156" cy="260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895C9-D701-4C8B-A652-02409EAF8DE3}">
      <dsp:nvSpPr>
        <dsp:cNvPr id="0" name=""/>
        <dsp:cNvSpPr/>
      </dsp:nvSpPr>
      <dsp:spPr>
        <a:xfrm>
          <a:off x="1139129" y="0"/>
          <a:ext cx="1034321" cy="249386"/>
        </a:xfrm>
        <a:prstGeom prst="flowChartTerminator">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pt-PT" sz="1050" kern="1200" dirty="0"/>
            <a:t>Start</a:t>
          </a:r>
          <a:endParaRPr lang="en-US" sz="900" kern="1200" dirty="0"/>
        </a:p>
      </dsp:txBody>
      <dsp:txXfrm>
        <a:off x="1187876" y="36519"/>
        <a:ext cx="936827" cy="176348"/>
      </dsp:txXfrm>
    </dsp:sp>
    <dsp:sp modelId="{A76E663B-F591-4DED-9AE9-C537F55CF907}">
      <dsp:nvSpPr>
        <dsp:cNvPr id="0" name=""/>
        <dsp:cNvSpPr/>
      </dsp:nvSpPr>
      <dsp:spPr>
        <a:xfrm rot="5400000">
          <a:off x="1582476" y="269905"/>
          <a:ext cx="147627" cy="175481"/>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603645" y="283832"/>
        <a:ext cx="105289" cy="103339"/>
      </dsp:txXfrm>
    </dsp:sp>
    <dsp:sp modelId="{CA15F9AE-BA42-4975-9E89-628B0B8462CA}">
      <dsp:nvSpPr>
        <dsp:cNvPr id="0" name=""/>
        <dsp:cNvSpPr/>
      </dsp:nvSpPr>
      <dsp:spPr>
        <a:xfrm>
          <a:off x="1260398" y="465906"/>
          <a:ext cx="791782" cy="572887"/>
        </a:xfrm>
        <a:prstGeom prst="flowChartDecision">
          <a:avLst/>
        </a:prstGeom>
        <a:solidFill>
          <a:schemeClr val="accent2">
            <a:shade val="80000"/>
            <a:hueOff val="-7479"/>
            <a:satOff val="-4921"/>
            <a:lumOff val="61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endParaRPr lang="en-US" sz="1000" kern="1200" dirty="0"/>
        </a:p>
      </dsp:txBody>
      <dsp:txXfrm>
        <a:off x="1458344" y="609128"/>
        <a:ext cx="395891" cy="286443"/>
      </dsp:txXfrm>
    </dsp:sp>
    <dsp:sp modelId="{E338F1EC-5F57-49EB-988A-5EF26207BD0F}">
      <dsp:nvSpPr>
        <dsp:cNvPr id="0" name=""/>
        <dsp:cNvSpPr/>
      </dsp:nvSpPr>
      <dsp:spPr>
        <a:xfrm rot="5400000">
          <a:off x="1583172" y="1058292"/>
          <a:ext cx="146234" cy="175481"/>
        </a:xfrm>
        <a:prstGeom prst="rightArrow">
          <a:avLst>
            <a:gd name="adj1" fmla="val 60000"/>
            <a:gd name="adj2" fmla="val 50000"/>
          </a:avLst>
        </a:prstGeom>
        <a:solidFill>
          <a:schemeClr val="accent2">
            <a:shade val="90000"/>
            <a:hueOff val="-9346"/>
            <a:satOff val="-6051"/>
            <a:lumOff val="70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603645" y="1072915"/>
        <a:ext cx="105289" cy="102364"/>
      </dsp:txXfrm>
    </dsp:sp>
    <dsp:sp modelId="{B88B2546-ACED-441B-AEDD-69B3B3D6E506}">
      <dsp:nvSpPr>
        <dsp:cNvPr id="0" name=""/>
        <dsp:cNvSpPr/>
      </dsp:nvSpPr>
      <dsp:spPr>
        <a:xfrm>
          <a:off x="1070601" y="1253272"/>
          <a:ext cx="1171376" cy="428955"/>
        </a:xfrm>
        <a:prstGeom prst="flowChartManualInput">
          <a:avLst/>
        </a:prstGeom>
        <a:solidFill>
          <a:schemeClr val="accent2">
            <a:shade val="80000"/>
            <a:hueOff val="-14957"/>
            <a:satOff val="-9842"/>
            <a:lumOff val="12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Quantity</a:t>
          </a:r>
          <a:endParaRPr lang="en-US" sz="1200" kern="1200" dirty="0"/>
        </a:p>
      </dsp:txBody>
      <dsp:txXfrm>
        <a:off x="1070601" y="1339063"/>
        <a:ext cx="1171376" cy="343164"/>
      </dsp:txXfrm>
    </dsp:sp>
    <dsp:sp modelId="{99E7320D-48C6-406D-8C9E-44A45A44B6C3}">
      <dsp:nvSpPr>
        <dsp:cNvPr id="0" name=""/>
        <dsp:cNvSpPr/>
      </dsp:nvSpPr>
      <dsp:spPr>
        <a:xfrm rot="5400000">
          <a:off x="1583172" y="1701726"/>
          <a:ext cx="146234" cy="175481"/>
        </a:xfrm>
        <a:prstGeom prst="rightArrow">
          <a:avLst>
            <a:gd name="adj1" fmla="val 60000"/>
            <a:gd name="adj2" fmla="val 50000"/>
          </a:avLst>
        </a:prstGeom>
        <a:solidFill>
          <a:schemeClr val="accent2">
            <a:shade val="90000"/>
            <a:hueOff val="-18691"/>
            <a:satOff val="-12101"/>
            <a:lumOff val="141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603645" y="1716349"/>
        <a:ext cx="105289" cy="102364"/>
      </dsp:txXfrm>
    </dsp:sp>
    <dsp:sp modelId="{23E1B0F9-BB87-4223-90A4-1CF8A362CC9B}">
      <dsp:nvSpPr>
        <dsp:cNvPr id="0" name=""/>
        <dsp:cNvSpPr/>
      </dsp:nvSpPr>
      <dsp:spPr>
        <a:xfrm>
          <a:off x="1070601" y="1896705"/>
          <a:ext cx="1171376" cy="428955"/>
        </a:xfrm>
        <a:prstGeom prst="flowChartProcess">
          <a:avLst/>
        </a:prstGeom>
        <a:solidFill>
          <a:schemeClr val="accent2">
            <a:shade val="80000"/>
            <a:hueOff val="-22436"/>
            <a:satOff val="-14764"/>
            <a:lumOff val="183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Score</a:t>
          </a:r>
          <a:r>
            <a:rPr lang="pt-PT" sz="1400" kern="1200" dirty="0"/>
            <a:t> </a:t>
          </a:r>
          <a:r>
            <a:rPr lang="pt-PT" sz="1200" kern="1200" dirty="0"/>
            <a:t>GAN</a:t>
          </a:r>
          <a:endParaRPr lang="en-US" sz="1200" kern="1200" dirty="0"/>
        </a:p>
      </dsp:txBody>
      <dsp:txXfrm>
        <a:off x="1070601" y="1896705"/>
        <a:ext cx="1171376" cy="428955"/>
      </dsp:txXfrm>
    </dsp:sp>
    <dsp:sp modelId="{CC27E4BE-5A12-4F5A-B362-6ED3387F48A4}">
      <dsp:nvSpPr>
        <dsp:cNvPr id="0" name=""/>
        <dsp:cNvSpPr/>
      </dsp:nvSpPr>
      <dsp:spPr>
        <a:xfrm rot="5400000">
          <a:off x="1583172" y="2345159"/>
          <a:ext cx="146234" cy="175481"/>
        </a:xfrm>
        <a:prstGeom prst="rightArrow">
          <a:avLst>
            <a:gd name="adj1" fmla="val 60000"/>
            <a:gd name="adj2" fmla="val 50000"/>
          </a:avLst>
        </a:prstGeom>
        <a:solidFill>
          <a:schemeClr val="accent2">
            <a:shade val="90000"/>
            <a:hueOff val="-28037"/>
            <a:satOff val="-18152"/>
            <a:lumOff val="212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603645" y="2359782"/>
        <a:ext cx="105289" cy="102364"/>
      </dsp:txXfrm>
    </dsp:sp>
    <dsp:sp modelId="{C9222679-2FE1-4F9A-92C4-0EF8476F0E25}">
      <dsp:nvSpPr>
        <dsp:cNvPr id="0" name=""/>
        <dsp:cNvSpPr/>
      </dsp:nvSpPr>
      <dsp:spPr>
        <a:xfrm>
          <a:off x="1070601" y="2540139"/>
          <a:ext cx="1171376" cy="428955"/>
        </a:xfrm>
        <a:prstGeom prst="parallelogram">
          <a:avLst/>
        </a:prstGeom>
        <a:solidFill>
          <a:schemeClr val="accent2">
            <a:shade val="80000"/>
            <a:hueOff val="-29914"/>
            <a:satOff val="-19685"/>
            <a:lumOff val="24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pt-PT" sz="1200" kern="1200" dirty="0"/>
            <a:t>Images</a:t>
          </a:r>
          <a:endParaRPr lang="en-US" sz="1200" kern="1200" dirty="0"/>
        </a:p>
      </dsp:txBody>
      <dsp:txXfrm>
        <a:off x="1212898" y="2592248"/>
        <a:ext cx="886782" cy="324737"/>
      </dsp:txXfrm>
    </dsp:sp>
    <dsp:sp modelId="{9F318530-A96A-4B77-8C7E-4DB2188BD237}">
      <dsp:nvSpPr>
        <dsp:cNvPr id="0" name=""/>
        <dsp:cNvSpPr/>
      </dsp:nvSpPr>
      <dsp:spPr>
        <a:xfrm rot="5400000">
          <a:off x="1583172" y="2988593"/>
          <a:ext cx="146234" cy="175481"/>
        </a:xfrm>
        <a:prstGeom prst="rightArrow">
          <a:avLst>
            <a:gd name="adj1" fmla="val 60000"/>
            <a:gd name="adj2" fmla="val 50000"/>
          </a:avLst>
        </a:prstGeom>
        <a:solidFill>
          <a:schemeClr val="accent2">
            <a:shade val="90000"/>
            <a:hueOff val="-37383"/>
            <a:satOff val="-24203"/>
            <a:lumOff val="283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rot="-5400000">
        <a:off x="1603645" y="3003216"/>
        <a:ext cx="105289" cy="102364"/>
      </dsp:txXfrm>
    </dsp:sp>
    <dsp:sp modelId="{D4D40781-B2B4-4699-B433-460F9DED09ED}">
      <dsp:nvSpPr>
        <dsp:cNvPr id="0" name=""/>
        <dsp:cNvSpPr/>
      </dsp:nvSpPr>
      <dsp:spPr>
        <a:xfrm>
          <a:off x="1139129" y="3183573"/>
          <a:ext cx="1034321" cy="249386"/>
        </a:xfrm>
        <a:prstGeom prst="flowChartTerminator">
          <a:avLst/>
        </a:prstGeom>
        <a:solidFill>
          <a:schemeClr val="accent2">
            <a:shade val="80000"/>
            <a:hueOff val="-37393"/>
            <a:satOff val="-24606"/>
            <a:lumOff val="306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pt-PT" sz="1050" kern="1200" dirty="0"/>
            <a:t>END</a:t>
          </a:r>
          <a:endParaRPr lang="en-US" sz="800" kern="1200" dirty="0"/>
        </a:p>
      </dsp:txBody>
      <dsp:txXfrm>
        <a:off x="1187876" y="3220092"/>
        <a:ext cx="936827" cy="176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7D2C26-E476-4509-B78E-171DD1A8E112}">
      <dsp:nvSpPr>
        <dsp:cNvPr id="0" name=""/>
        <dsp:cNvSpPr/>
      </dsp:nvSpPr>
      <dsp:spPr>
        <a:xfrm>
          <a:off x="5066" y="353026"/>
          <a:ext cx="620384" cy="226462"/>
        </a:xfrm>
        <a:prstGeom prst="flowChartTerminator">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PT" sz="1100" kern="1200" dirty="0"/>
            <a:t>Start</a:t>
          </a:r>
          <a:endParaRPr lang="en-US" sz="700" kern="1200" dirty="0"/>
        </a:p>
      </dsp:txBody>
      <dsp:txXfrm>
        <a:off x="34304" y="386188"/>
        <a:ext cx="561908" cy="160138"/>
      </dsp:txXfrm>
    </dsp:sp>
    <dsp:sp modelId="{A8601905-1808-4189-B20C-58EB76D82BFB}">
      <dsp:nvSpPr>
        <dsp:cNvPr id="0" name=""/>
        <dsp:cNvSpPr/>
      </dsp:nvSpPr>
      <dsp:spPr>
        <a:xfrm>
          <a:off x="681849" y="396323"/>
          <a:ext cx="119564" cy="139868"/>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681849" y="424297"/>
        <a:ext cx="83695" cy="83920"/>
      </dsp:txXfrm>
    </dsp:sp>
    <dsp:sp modelId="{20F4B538-09F0-49E4-94C9-D028835C4215}">
      <dsp:nvSpPr>
        <dsp:cNvPr id="0" name=""/>
        <dsp:cNvSpPr/>
      </dsp:nvSpPr>
      <dsp:spPr>
        <a:xfrm>
          <a:off x="851044" y="230714"/>
          <a:ext cx="919843" cy="471086"/>
        </a:xfrm>
        <a:prstGeom prst="flowChartDecision">
          <a:avLst/>
        </a:prstGeom>
        <a:solidFill>
          <a:schemeClr val="accent2">
            <a:shade val="80000"/>
            <a:hueOff val="-7479"/>
            <a:satOff val="-4921"/>
            <a:lumOff val="61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66725">
            <a:lnSpc>
              <a:spcPct val="90000"/>
            </a:lnSpc>
            <a:spcBef>
              <a:spcPct val="0"/>
            </a:spcBef>
            <a:spcAft>
              <a:spcPct val="35000"/>
            </a:spcAft>
            <a:buNone/>
          </a:pPr>
          <a:r>
            <a:rPr lang="pt-PT" sz="1050" kern="1200" dirty="0"/>
            <a:t>letter</a:t>
          </a:r>
          <a:endParaRPr lang="en-US" sz="1000" kern="1200" dirty="0"/>
        </a:p>
      </dsp:txBody>
      <dsp:txXfrm>
        <a:off x="1081005" y="348486"/>
        <a:ext cx="459921" cy="235543"/>
      </dsp:txXfrm>
    </dsp:sp>
    <dsp:sp modelId="{9894E8D6-62AD-4340-A416-B5EDDF367A02}">
      <dsp:nvSpPr>
        <dsp:cNvPr id="0" name=""/>
        <dsp:cNvSpPr/>
      </dsp:nvSpPr>
      <dsp:spPr>
        <a:xfrm>
          <a:off x="1827287" y="396323"/>
          <a:ext cx="119564" cy="139868"/>
        </a:xfrm>
        <a:prstGeom prst="rightArrow">
          <a:avLst>
            <a:gd name="adj1" fmla="val 60000"/>
            <a:gd name="adj2" fmla="val 50000"/>
          </a:avLst>
        </a:prstGeom>
        <a:solidFill>
          <a:schemeClr val="accent2">
            <a:shade val="90000"/>
            <a:hueOff val="-9346"/>
            <a:satOff val="-6051"/>
            <a:lumOff val="708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1827287" y="424297"/>
        <a:ext cx="83695" cy="83920"/>
      </dsp:txXfrm>
    </dsp:sp>
    <dsp:sp modelId="{FFBF601C-4CB6-4E7E-901C-507F1EA3AF60}">
      <dsp:nvSpPr>
        <dsp:cNvPr id="0" name=""/>
        <dsp:cNvSpPr/>
      </dsp:nvSpPr>
      <dsp:spPr>
        <a:xfrm>
          <a:off x="1996482" y="210809"/>
          <a:ext cx="950377" cy="510896"/>
        </a:xfrm>
        <a:prstGeom prst="flowChartProcess">
          <a:avLst/>
        </a:prstGeom>
        <a:solidFill>
          <a:schemeClr val="accent2">
            <a:shade val="80000"/>
            <a:hueOff val="-14957"/>
            <a:satOff val="-9842"/>
            <a:lumOff val="122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PT" sz="1900" kern="1200" dirty="0"/>
            <a:t>Type</a:t>
          </a:r>
          <a:endParaRPr lang="en-US" sz="1900" kern="1200" dirty="0"/>
        </a:p>
      </dsp:txBody>
      <dsp:txXfrm>
        <a:off x="1996482" y="210809"/>
        <a:ext cx="950377" cy="510896"/>
      </dsp:txXfrm>
    </dsp:sp>
    <dsp:sp modelId="{03963408-3D8C-4AD3-9310-FE166991DDEA}">
      <dsp:nvSpPr>
        <dsp:cNvPr id="0" name=""/>
        <dsp:cNvSpPr/>
      </dsp:nvSpPr>
      <dsp:spPr>
        <a:xfrm>
          <a:off x="3003259" y="396323"/>
          <a:ext cx="119564" cy="139868"/>
        </a:xfrm>
        <a:prstGeom prst="rightArrow">
          <a:avLst>
            <a:gd name="adj1" fmla="val 60000"/>
            <a:gd name="adj2" fmla="val 50000"/>
          </a:avLst>
        </a:prstGeom>
        <a:solidFill>
          <a:schemeClr val="accent2">
            <a:shade val="90000"/>
            <a:hueOff val="-18691"/>
            <a:satOff val="-12101"/>
            <a:lumOff val="1416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003259" y="424297"/>
        <a:ext cx="83695" cy="83920"/>
      </dsp:txXfrm>
    </dsp:sp>
    <dsp:sp modelId="{E96D5F6C-5D5D-4A2C-8C6F-272619EF561F}">
      <dsp:nvSpPr>
        <dsp:cNvPr id="0" name=""/>
        <dsp:cNvSpPr/>
      </dsp:nvSpPr>
      <dsp:spPr>
        <a:xfrm>
          <a:off x="3172455" y="210809"/>
          <a:ext cx="950377" cy="510896"/>
        </a:xfrm>
        <a:prstGeom prst="flowChartProcess">
          <a:avLst/>
        </a:prstGeom>
        <a:solidFill>
          <a:schemeClr val="accent2">
            <a:shade val="80000"/>
            <a:hueOff val="-22436"/>
            <a:satOff val="-14764"/>
            <a:lumOff val="1836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PT" sz="1900" kern="1200" dirty="0"/>
            <a:t>Cha</a:t>
          </a:r>
          <a:endParaRPr lang="en-US" sz="1900" kern="1200" dirty="0"/>
        </a:p>
      </dsp:txBody>
      <dsp:txXfrm>
        <a:off x="3172455" y="210809"/>
        <a:ext cx="950377" cy="510896"/>
      </dsp:txXfrm>
    </dsp:sp>
    <dsp:sp modelId="{C6338BD2-2737-4F69-B191-580609D9AACD}">
      <dsp:nvSpPr>
        <dsp:cNvPr id="0" name=""/>
        <dsp:cNvSpPr/>
      </dsp:nvSpPr>
      <dsp:spPr>
        <a:xfrm>
          <a:off x="4179231" y="396323"/>
          <a:ext cx="119564" cy="139868"/>
        </a:xfrm>
        <a:prstGeom prst="rightArrow">
          <a:avLst>
            <a:gd name="adj1" fmla="val 60000"/>
            <a:gd name="adj2" fmla="val 50000"/>
          </a:avLst>
        </a:prstGeom>
        <a:solidFill>
          <a:schemeClr val="accent2">
            <a:shade val="90000"/>
            <a:hueOff val="-28037"/>
            <a:satOff val="-18152"/>
            <a:lumOff val="2123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4179231" y="424297"/>
        <a:ext cx="83695" cy="83920"/>
      </dsp:txXfrm>
    </dsp:sp>
    <dsp:sp modelId="{C284631B-B667-471F-AE7D-F0DD2F8EF920}">
      <dsp:nvSpPr>
        <dsp:cNvPr id="0" name=""/>
        <dsp:cNvSpPr/>
      </dsp:nvSpPr>
      <dsp:spPr>
        <a:xfrm>
          <a:off x="4348427" y="210809"/>
          <a:ext cx="950377" cy="510896"/>
        </a:xfrm>
        <a:prstGeom prst="roundRect">
          <a:avLst>
            <a:gd name="adj" fmla="val 10000"/>
          </a:avLst>
        </a:prstGeom>
        <a:solidFill>
          <a:schemeClr val="accent2">
            <a:shade val="80000"/>
            <a:hueOff val="-29914"/>
            <a:satOff val="-19685"/>
            <a:lumOff val="244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PT" sz="1900" kern="1200" dirty="0"/>
            <a:t>FP</a:t>
          </a:r>
          <a:endParaRPr lang="en-US" sz="1900" kern="1200" dirty="0"/>
        </a:p>
      </dsp:txBody>
      <dsp:txXfrm>
        <a:off x="4363391" y="225773"/>
        <a:ext cx="920449" cy="480968"/>
      </dsp:txXfrm>
    </dsp:sp>
    <dsp:sp modelId="{ADCD8183-5D18-48B1-8F87-B80E606BEAF8}">
      <dsp:nvSpPr>
        <dsp:cNvPr id="0" name=""/>
        <dsp:cNvSpPr/>
      </dsp:nvSpPr>
      <dsp:spPr>
        <a:xfrm>
          <a:off x="5355203" y="396323"/>
          <a:ext cx="119564" cy="139868"/>
        </a:xfrm>
        <a:prstGeom prst="rightArrow">
          <a:avLst>
            <a:gd name="adj1" fmla="val 60000"/>
            <a:gd name="adj2" fmla="val 50000"/>
          </a:avLst>
        </a:prstGeom>
        <a:solidFill>
          <a:schemeClr val="accent2">
            <a:shade val="90000"/>
            <a:hueOff val="-37383"/>
            <a:satOff val="-24203"/>
            <a:lumOff val="2831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5355203" y="424297"/>
        <a:ext cx="83695" cy="83920"/>
      </dsp:txXfrm>
    </dsp:sp>
    <dsp:sp modelId="{6BA5F706-672E-4EC3-89F7-2E48FE3C004A}">
      <dsp:nvSpPr>
        <dsp:cNvPr id="0" name=""/>
        <dsp:cNvSpPr/>
      </dsp:nvSpPr>
      <dsp:spPr>
        <a:xfrm>
          <a:off x="5524399" y="352650"/>
          <a:ext cx="620384" cy="227214"/>
        </a:xfrm>
        <a:prstGeom prst="flowChartTerminator">
          <a:avLst/>
        </a:prstGeom>
        <a:solidFill>
          <a:schemeClr val="accent2">
            <a:shade val="80000"/>
            <a:hueOff val="-37393"/>
            <a:satOff val="-24606"/>
            <a:lumOff val="3061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PT" sz="1100" kern="1200" dirty="0"/>
            <a:t>END</a:t>
          </a:r>
          <a:endParaRPr lang="en-US" sz="700" kern="1200" dirty="0"/>
        </a:p>
      </dsp:txBody>
      <dsp:txXfrm>
        <a:off x="5553637" y="385922"/>
        <a:ext cx="561908" cy="16067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D1F34B74-201F-4084-8CA5-E04C8279ADBC}"/>
              </a:ext>
            </a:extLst>
          </p:cNvPr>
          <p:cNvSpPr>
            <a:spLocks noGrp="1" noChangeArrowheads="1"/>
          </p:cNvSpPr>
          <p:nvPr>
            <p:ph type="hdr" sz="quarter"/>
          </p:nvPr>
        </p:nvSpPr>
        <p:spPr bwMode="auto">
          <a:xfrm>
            <a:off x="0" y="0"/>
            <a:ext cx="3276600" cy="5349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solidFill>
                  <a:schemeClr val="tx1"/>
                </a:solidFill>
                <a:latin typeface="Times New Roman" pitchFamily="18" charset="0"/>
                <a:cs typeface="Arial" charset="0"/>
              </a:defRPr>
            </a:lvl1pPr>
          </a:lstStyle>
          <a:p>
            <a:pPr>
              <a:defRPr/>
            </a:pPr>
            <a:endParaRPr lang="fr-FR"/>
          </a:p>
        </p:txBody>
      </p:sp>
      <p:sp>
        <p:nvSpPr>
          <p:cNvPr id="80899" name="Rectangle 3">
            <a:extLst>
              <a:ext uri="{FF2B5EF4-FFF2-40B4-BE49-F238E27FC236}">
                <a16:creationId xmlns:a16="http://schemas.microsoft.com/office/drawing/2014/main" id="{F9DEDB34-DBC0-49B0-85A4-A6CBDD1E5BC4}"/>
              </a:ext>
            </a:extLst>
          </p:cNvPr>
          <p:cNvSpPr>
            <a:spLocks noGrp="1" noChangeArrowheads="1"/>
          </p:cNvSpPr>
          <p:nvPr>
            <p:ph type="dt" idx="1"/>
          </p:nvPr>
        </p:nvSpPr>
        <p:spPr bwMode="auto">
          <a:xfrm>
            <a:off x="4281488" y="0"/>
            <a:ext cx="3276600" cy="5349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solidFill>
                  <a:schemeClr val="tx1"/>
                </a:solidFill>
                <a:latin typeface="Times New Roman" pitchFamily="18" charset="0"/>
                <a:cs typeface="Arial" charset="0"/>
              </a:defRPr>
            </a:lvl1pPr>
          </a:lstStyle>
          <a:p>
            <a:pPr>
              <a:defRPr/>
            </a:pPr>
            <a:endParaRPr lang="fr-FR"/>
          </a:p>
        </p:txBody>
      </p:sp>
      <p:sp>
        <p:nvSpPr>
          <p:cNvPr id="3076" name="Rectangle 4">
            <a:extLst>
              <a:ext uri="{FF2B5EF4-FFF2-40B4-BE49-F238E27FC236}">
                <a16:creationId xmlns:a16="http://schemas.microsoft.com/office/drawing/2014/main" id="{68B0BFF5-59CB-490A-8CDD-DAB3A1425D4D}"/>
              </a:ext>
            </a:extLst>
          </p:cNvPr>
          <p:cNvSpPr>
            <a:spLocks noGrp="1" noRot="1" noChangeAspect="1" noChangeArrowheads="1" noTextEdit="1"/>
          </p:cNvSpPr>
          <p:nvPr>
            <p:ph type="sldImg" idx="2"/>
          </p:nvPr>
        </p:nvSpPr>
        <p:spPr bwMode="auto">
          <a:xfrm>
            <a:off x="944563" y="801688"/>
            <a:ext cx="5670550" cy="40100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0901" name="Rectangle 5">
            <a:extLst>
              <a:ext uri="{FF2B5EF4-FFF2-40B4-BE49-F238E27FC236}">
                <a16:creationId xmlns:a16="http://schemas.microsoft.com/office/drawing/2014/main" id="{2A3F51AB-E1B7-4C3F-B3E3-799964A465CC}"/>
              </a:ext>
            </a:extLst>
          </p:cNvPr>
          <p:cNvSpPr>
            <a:spLocks noGrp="1" noChangeArrowheads="1"/>
          </p:cNvSpPr>
          <p:nvPr>
            <p:ph type="body" sz="quarter" idx="3"/>
          </p:nvPr>
        </p:nvSpPr>
        <p:spPr bwMode="auto">
          <a:xfrm>
            <a:off x="755650" y="5078413"/>
            <a:ext cx="6048375" cy="4811712"/>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fr-FR" noProof="0"/>
              <a:t>Click to edit Master text styles</a:t>
            </a:r>
          </a:p>
          <a:p>
            <a:pPr lvl="1"/>
            <a:r>
              <a:rPr lang="fr-FR" noProof="0"/>
              <a:t>Second level</a:t>
            </a:r>
          </a:p>
          <a:p>
            <a:pPr lvl="2"/>
            <a:r>
              <a:rPr lang="fr-FR" noProof="0"/>
              <a:t>Third level</a:t>
            </a:r>
          </a:p>
          <a:p>
            <a:pPr lvl="3"/>
            <a:r>
              <a:rPr lang="fr-FR" noProof="0"/>
              <a:t>Fourth level</a:t>
            </a:r>
          </a:p>
          <a:p>
            <a:pPr lvl="4"/>
            <a:r>
              <a:rPr lang="fr-FR" noProof="0"/>
              <a:t>Fifth level</a:t>
            </a:r>
          </a:p>
        </p:txBody>
      </p:sp>
      <p:sp>
        <p:nvSpPr>
          <p:cNvPr id="80902" name="Rectangle 6">
            <a:extLst>
              <a:ext uri="{FF2B5EF4-FFF2-40B4-BE49-F238E27FC236}">
                <a16:creationId xmlns:a16="http://schemas.microsoft.com/office/drawing/2014/main" id="{D32C991B-C97B-4101-9792-92C8C8084B12}"/>
              </a:ext>
            </a:extLst>
          </p:cNvPr>
          <p:cNvSpPr>
            <a:spLocks noGrp="1" noChangeArrowheads="1"/>
          </p:cNvSpPr>
          <p:nvPr>
            <p:ph type="ftr" sz="quarter" idx="4"/>
          </p:nvPr>
        </p:nvSpPr>
        <p:spPr bwMode="auto">
          <a:xfrm>
            <a:off x="0" y="10155238"/>
            <a:ext cx="3276600" cy="534987"/>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solidFill>
                  <a:schemeClr val="tx1"/>
                </a:solidFill>
                <a:latin typeface="Times New Roman" pitchFamily="18" charset="0"/>
                <a:cs typeface="Arial" charset="0"/>
              </a:defRPr>
            </a:lvl1pPr>
          </a:lstStyle>
          <a:p>
            <a:pPr>
              <a:defRPr/>
            </a:pPr>
            <a:endParaRPr lang="fr-FR"/>
          </a:p>
        </p:txBody>
      </p:sp>
      <p:sp>
        <p:nvSpPr>
          <p:cNvPr id="80903" name="Rectangle 7">
            <a:extLst>
              <a:ext uri="{FF2B5EF4-FFF2-40B4-BE49-F238E27FC236}">
                <a16:creationId xmlns:a16="http://schemas.microsoft.com/office/drawing/2014/main" id="{4305B18C-CFF6-4525-8B76-8AC24A3F5EC3}"/>
              </a:ext>
            </a:extLst>
          </p:cNvPr>
          <p:cNvSpPr>
            <a:spLocks noGrp="1" noChangeArrowheads="1"/>
          </p:cNvSpPr>
          <p:nvPr>
            <p:ph type="sldNum" sz="quarter" idx="5"/>
          </p:nvPr>
        </p:nvSpPr>
        <p:spPr bwMode="auto">
          <a:xfrm>
            <a:off x="4281488" y="10155238"/>
            <a:ext cx="3276600" cy="534987"/>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solidFill>
                  <a:schemeClr val="tx1"/>
                </a:solidFill>
                <a:latin typeface="Times New Roman" panose="02020603050405020304" pitchFamily="18" charset="0"/>
              </a:defRPr>
            </a:lvl1pPr>
          </a:lstStyle>
          <a:p>
            <a:pPr>
              <a:defRPr/>
            </a:pPr>
            <a:fld id="{77BC9599-6640-4006-BA31-3AB8BDBB7A6D}" type="slidenum">
              <a:rPr lang="fr-FR" altLang="en-US"/>
              <a:pPr>
                <a:defRPr/>
              </a:pPr>
              <a:t>‹#›</a:t>
            </a:fld>
            <a:endParaRPr lang="fr-FR"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875E9261-7EC8-4BBD-9564-39BEEDF69200}"/>
              </a:ext>
            </a:extLst>
          </p:cNvPr>
          <p:cNvSpPr>
            <a:spLocks noGrp="1" noRot="1" noChangeAspect="1" noChangeArrowheads="1" noTextEdit="1"/>
          </p:cNvSpPr>
          <p:nvPr>
            <p:ph type="sldImg"/>
          </p:nvPr>
        </p:nvSpPr>
        <p:spPr>
          <a:ln/>
        </p:spPr>
      </p:sp>
      <p:sp>
        <p:nvSpPr>
          <p:cNvPr id="5123" name="Notes Placeholder 2">
            <a:extLst>
              <a:ext uri="{FF2B5EF4-FFF2-40B4-BE49-F238E27FC236}">
                <a16:creationId xmlns:a16="http://schemas.microsoft.com/office/drawing/2014/main" id="{7469E352-0AB9-482D-8BBF-F520132607C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indent="0">
              <a:buNone/>
            </a:pPr>
            <a:endParaRPr lang="pt-PT" altLang="pt-PT" dirty="0"/>
          </a:p>
        </p:txBody>
      </p:sp>
      <p:sp>
        <p:nvSpPr>
          <p:cNvPr id="5124" name="Slide Number Placeholder 3">
            <a:extLst>
              <a:ext uri="{FF2B5EF4-FFF2-40B4-BE49-F238E27FC236}">
                <a16:creationId xmlns:a16="http://schemas.microsoft.com/office/drawing/2014/main" id="{745F2ED1-9784-4779-A59C-50B8AD7C78E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370716DC-306D-4A12-9346-ED677163E88E}" type="slidenum">
              <a:rPr lang="fr-FR" altLang="en-US" sz="1200" smtClean="0">
                <a:solidFill>
                  <a:schemeClr val="tx1"/>
                </a:solidFill>
                <a:latin typeface="Times New Roman" panose="02020603050405020304" pitchFamily="18" charset="0"/>
              </a:rPr>
              <a:pPr/>
              <a:t>2</a:t>
            </a:fld>
            <a:endParaRPr lang="fr-FR" altLang="en-US" sz="1200">
              <a:solidFill>
                <a:schemeClr val="tx1"/>
              </a:solidFill>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11</a:t>
            </a:fld>
            <a:endParaRPr lang="fr-FR" altLang="en-US"/>
          </a:p>
        </p:txBody>
      </p:sp>
    </p:spTree>
    <p:extLst>
      <p:ext uri="{BB962C8B-B14F-4D97-AF65-F5344CB8AC3E}">
        <p14:creationId xmlns:p14="http://schemas.microsoft.com/office/powerpoint/2010/main" val="14586001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12</a:t>
            </a:fld>
            <a:endParaRPr lang="fr-FR" altLang="en-US"/>
          </a:p>
        </p:txBody>
      </p:sp>
    </p:spTree>
    <p:extLst>
      <p:ext uri="{BB962C8B-B14F-4D97-AF65-F5344CB8AC3E}">
        <p14:creationId xmlns:p14="http://schemas.microsoft.com/office/powerpoint/2010/main" val="424469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13</a:t>
            </a:fld>
            <a:endParaRPr lang="fr-FR" altLang="en-US"/>
          </a:p>
        </p:txBody>
      </p:sp>
    </p:spTree>
    <p:extLst>
      <p:ext uri="{BB962C8B-B14F-4D97-AF65-F5344CB8AC3E}">
        <p14:creationId xmlns:p14="http://schemas.microsoft.com/office/powerpoint/2010/main" val="2921706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14</a:t>
            </a:fld>
            <a:endParaRPr lang="fr-FR" altLang="en-US"/>
          </a:p>
        </p:txBody>
      </p:sp>
    </p:spTree>
    <p:extLst>
      <p:ext uri="{BB962C8B-B14F-4D97-AF65-F5344CB8AC3E}">
        <p14:creationId xmlns:p14="http://schemas.microsoft.com/office/powerpoint/2010/main" val="3523453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15</a:t>
            </a:fld>
            <a:endParaRPr lang="fr-FR" altLang="en-US"/>
          </a:p>
        </p:txBody>
      </p:sp>
    </p:spTree>
    <p:extLst>
      <p:ext uri="{BB962C8B-B14F-4D97-AF65-F5344CB8AC3E}">
        <p14:creationId xmlns:p14="http://schemas.microsoft.com/office/powerpoint/2010/main" val="4054024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16</a:t>
            </a:fld>
            <a:endParaRPr lang="fr-FR" altLang="en-US"/>
          </a:p>
        </p:txBody>
      </p:sp>
    </p:spTree>
    <p:extLst>
      <p:ext uri="{BB962C8B-B14F-4D97-AF65-F5344CB8AC3E}">
        <p14:creationId xmlns:p14="http://schemas.microsoft.com/office/powerpoint/2010/main" val="244609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17</a:t>
            </a:fld>
            <a:endParaRPr lang="fr-FR" altLang="en-US"/>
          </a:p>
        </p:txBody>
      </p:sp>
    </p:spTree>
    <p:extLst>
      <p:ext uri="{BB962C8B-B14F-4D97-AF65-F5344CB8AC3E}">
        <p14:creationId xmlns:p14="http://schemas.microsoft.com/office/powerpoint/2010/main" val="2763963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18</a:t>
            </a:fld>
            <a:endParaRPr lang="fr-FR" altLang="en-US"/>
          </a:p>
        </p:txBody>
      </p:sp>
    </p:spTree>
    <p:extLst>
      <p:ext uri="{BB962C8B-B14F-4D97-AF65-F5344CB8AC3E}">
        <p14:creationId xmlns:p14="http://schemas.microsoft.com/office/powerpoint/2010/main" val="2116327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19</a:t>
            </a:fld>
            <a:endParaRPr lang="fr-FR" altLang="en-US"/>
          </a:p>
        </p:txBody>
      </p:sp>
    </p:spTree>
    <p:extLst>
      <p:ext uri="{BB962C8B-B14F-4D97-AF65-F5344CB8AC3E}">
        <p14:creationId xmlns:p14="http://schemas.microsoft.com/office/powerpoint/2010/main" val="3538888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20</a:t>
            </a:fld>
            <a:endParaRPr lang="fr-FR" altLang="en-US"/>
          </a:p>
        </p:txBody>
      </p:sp>
    </p:spTree>
    <p:extLst>
      <p:ext uri="{BB962C8B-B14F-4D97-AF65-F5344CB8AC3E}">
        <p14:creationId xmlns:p14="http://schemas.microsoft.com/office/powerpoint/2010/main" val="3322061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D9FE4C05-7DC9-4C67-B176-ED1B461C520E}"/>
              </a:ext>
            </a:extLst>
          </p:cNvPr>
          <p:cNvSpPr>
            <a:spLocks noGrp="1" noRot="1" noChangeAspect="1" noChangeArrowheads="1" noTextEdit="1"/>
          </p:cNvSpPr>
          <p:nvPr>
            <p:ph type="sldImg"/>
          </p:nvPr>
        </p:nvSpPr>
        <p:spPr>
          <a:ln/>
        </p:spPr>
      </p:sp>
      <p:sp>
        <p:nvSpPr>
          <p:cNvPr id="7171" name="Notes Placeholder 2">
            <a:extLst>
              <a:ext uri="{FF2B5EF4-FFF2-40B4-BE49-F238E27FC236}">
                <a16:creationId xmlns:a16="http://schemas.microsoft.com/office/drawing/2014/main" id="{1E8C8CB8-B6E6-47AF-8736-755A3383FE6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pt-PT" altLang="pt-PT" b="1" dirty="0"/>
          </a:p>
        </p:txBody>
      </p:sp>
      <p:sp>
        <p:nvSpPr>
          <p:cNvPr id="7172" name="Slide Number Placeholder 3">
            <a:extLst>
              <a:ext uri="{FF2B5EF4-FFF2-40B4-BE49-F238E27FC236}">
                <a16:creationId xmlns:a16="http://schemas.microsoft.com/office/drawing/2014/main" id="{B4882988-E096-4003-9400-0EC64A1BA34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0CB6A891-A703-4576-A4BB-033C16D7C26D}" type="slidenum">
              <a:rPr lang="fr-FR" altLang="en-US" sz="1200" smtClean="0">
                <a:solidFill>
                  <a:schemeClr val="tx1"/>
                </a:solidFill>
                <a:latin typeface="Times New Roman" panose="02020603050405020304" pitchFamily="18" charset="0"/>
              </a:rPr>
              <a:pPr/>
              <a:t>3</a:t>
            </a:fld>
            <a:endParaRPr lang="fr-FR" altLang="en-US" sz="1200">
              <a:solidFill>
                <a:schemeClr val="tx1"/>
              </a:solidFill>
              <a:latin typeface="Times New Roman" panose="02020603050405020304" pitchFamily="18"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21</a:t>
            </a:fld>
            <a:endParaRPr lang="fr-FR" altLang="en-US"/>
          </a:p>
        </p:txBody>
      </p:sp>
    </p:spTree>
    <p:extLst>
      <p:ext uri="{BB962C8B-B14F-4D97-AF65-F5344CB8AC3E}">
        <p14:creationId xmlns:p14="http://schemas.microsoft.com/office/powerpoint/2010/main" val="3307786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22</a:t>
            </a:fld>
            <a:endParaRPr lang="fr-FR" altLang="en-US"/>
          </a:p>
        </p:txBody>
      </p:sp>
    </p:spTree>
    <p:extLst>
      <p:ext uri="{BB962C8B-B14F-4D97-AF65-F5344CB8AC3E}">
        <p14:creationId xmlns:p14="http://schemas.microsoft.com/office/powerpoint/2010/main" val="5848243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23</a:t>
            </a:fld>
            <a:endParaRPr lang="fr-FR" altLang="en-US"/>
          </a:p>
        </p:txBody>
      </p:sp>
    </p:spTree>
    <p:extLst>
      <p:ext uri="{BB962C8B-B14F-4D97-AF65-F5344CB8AC3E}">
        <p14:creationId xmlns:p14="http://schemas.microsoft.com/office/powerpoint/2010/main" val="3351901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24</a:t>
            </a:fld>
            <a:endParaRPr lang="fr-FR" altLang="en-US"/>
          </a:p>
        </p:txBody>
      </p:sp>
    </p:spTree>
    <p:extLst>
      <p:ext uri="{BB962C8B-B14F-4D97-AF65-F5344CB8AC3E}">
        <p14:creationId xmlns:p14="http://schemas.microsoft.com/office/powerpoint/2010/main" val="2600676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25</a:t>
            </a:fld>
            <a:endParaRPr lang="fr-FR" altLang="en-US"/>
          </a:p>
        </p:txBody>
      </p:sp>
    </p:spTree>
    <p:extLst>
      <p:ext uri="{BB962C8B-B14F-4D97-AF65-F5344CB8AC3E}">
        <p14:creationId xmlns:p14="http://schemas.microsoft.com/office/powerpoint/2010/main" val="25924480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26</a:t>
            </a:fld>
            <a:endParaRPr lang="fr-FR" altLang="en-US"/>
          </a:p>
        </p:txBody>
      </p:sp>
    </p:spTree>
    <p:extLst>
      <p:ext uri="{BB962C8B-B14F-4D97-AF65-F5344CB8AC3E}">
        <p14:creationId xmlns:p14="http://schemas.microsoft.com/office/powerpoint/2010/main" val="13150557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27</a:t>
            </a:fld>
            <a:endParaRPr lang="fr-FR" altLang="en-US"/>
          </a:p>
        </p:txBody>
      </p:sp>
    </p:spTree>
    <p:extLst>
      <p:ext uri="{BB962C8B-B14F-4D97-AF65-F5344CB8AC3E}">
        <p14:creationId xmlns:p14="http://schemas.microsoft.com/office/powerpoint/2010/main" val="3215133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28</a:t>
            </a:fld>
            <a:endParaRPr lang="fr-FR" altLang="en-US"/>
          </a:p>
        </p:txBody>
      </p:sp>
    </p:spTree>
    <p:extLst>
      <p:ext uri="{BB962C8B-B14F-4D97-AF65-F5344CB8AC3E}">
        <p14:creationId xmlns:p14="http://schemas.microsoft.com/office/powerpoint/2010/main" val="2797384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29</a:t>
            </a:fld>
            <a:endParaRPr lang="fr-FR" altLang="en-US"/>
          </a:p>
        </p:txBody>
      </p:sp>
    </p:spTree>
    <p:extLst>
      <p:ext uri="{BB962C8B-B14F-4D97-AF65-F5344CB8AC3E}">
        <p14:creationId xmlns:p14="http://schemas.microsoft.com/office/powerpoint/2010/main" val="2818468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30</a:t>
            </a:fld>
            <a:endParaRPr lang="fr-FR" altLang="en-US"/>
          </a:p>
        </p:txBody>
      </p:sp>
    </p:spTree>
    <p:extLst>
      <p:ext uri="{BB962C8B-B14F-4D97-AF65-F5344CB8AC3E}">
        <p14:creationId xmlns:p14="http://schemas.microsoft.com/office/powerpoint/2010/main" val="347037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DEF3AF4-1CE4-4845-862C-253094F79B79}"/>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D4C89209-1B4E-4A65-B032-A2F736ADD1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PT" altLang="pt-PT" dirty="0"/>
          </a:p>
        </p:txBody>
      </p:sp>
      <p:sp>
        <p:nvSpPr>
          <p:cNvPr id="9220" name="Slide Number Placeholder 3">
            <a:extLst>
              <a:ext uri="{FF2B5EF4-FFF2-40B4-BE49-F238E27FC236}">
                <a16:creationId xmlns:a16="http://schemas.microsoft.com/office/drawing/2014/main" id="{FF7C8802-2637-45F2-895D-0B0E16ADE4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9C121101-4230-4248-B99C-A0A9AE859A64}" type="slidenum">
              <a:rPr lang="fr-FR" altLang="en-US" sz="1200" smtClean="0">
                <a:solidFill>
                  <a:schemeClr val="tx1"/>
                </a:solidFill>
                <a:latin typeface="Times New Roman" panose="02020603050405020304" pitchFamily="18" charset="0"/>
              </a:rPr>
              <a:pPr/>
              <a:t>4</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783589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31</a:t>
            </a:fld>
            <a:endParaRPr lang="fr-FR" altLang="en-US"/>
          </a:p>
        </p:txBody>
      </p:sp>
    </p:spTree>
    <p:extLst>
      <p:ext uri="{BB962C8B-B14F-4D97-AF65-F5344CB8AC3E}">
        <p14:creationId xmlns:p14="http://schemas.microsoft.com/office/powerpoint/2010/main" val="31340414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32</a:t>
            </a:fld>
            <a:endParaRPr lang="fr-FR" altLang="en-US"/>
          </a:p>
        </p:txBody>
      </p:sp>
    </p:spTree>
    <p:extLst>
      <p:ext uri="{BB962C8B-B14F-4D97-AF65-F5344CB8AC3E}">
        <p14:creationId xmlns:p14="http://schemas.microsoft.com/office/powerpoint/2010/main" val="41912564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33</a:t>
            </a:fld>
            <a:endParaRPr lang="fr-FR" altLang="en-US"/>
          </a:p>
        </p:txBody>
      </p:sp>
    </p:spTree>
    <p:extLst>
      <p:ext uri="{BB962C8B-B14F-4D97-AF65-F5344CB8AC3E}">
        <p14:creationId xmlns:p14="http://schemas.microsoft.com/office/powerpoint/2010/main" val="13871173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34</a:t>
            </a:fld>
            <a:endParaRPr lang="fr-FR" altLang="en-US"/>
          </a:p>
        </p:txBody>
      </p:sp>
    </p:spTree>
    <p:extLst>
      <p:ext uri="{BB962C8B-B14F-4D97-AF65-F5344CB8AC3E}">
        <p14:creationId xmlns:p14="http://schemas.microsoft.com/office/powerpoint/2010/main" val="1772805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35</a:t>
            </a:fld>
            <a:endParaRPr lang="fr-FR" altLang="en-US"/>
          </a:p>
        </p:txBody>
      </p:sp>
    </p:spTree>
    <p:extLst>
      <p:ext uri="{BB962C8B-B14F-4D97-AF65-F5344CB8AC3E}">
        <p14:creationId xmlns:p14="http://schemas.microsoft.com/office/powerpoint/2010/main" val="37506571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PT" dirty="0"/>
              <a:t>Add examples</a:t>
            </a:r>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36</a:t>
            </a:fld>
            <a:endParaRPr lang="fr-FR" altLang="en-US"/>
          </a:p>
        </p:txBody>
      </p:sp>
    </p:spTree>
    <p:extLst>
      <p:ext uri="{BB962C8B-B14F-4D97-AF65-F5344CB8AC3E}">
        <p14:creationId xmlns:p14="http://schemas.microsoft.com/office/powerpoint/2010/main" val="1914767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37</a:t>
            </a:fld>
            <a:endParaRPr lang="fr-FR" altLang="en-US"/>
          </a:p>
        </p:txBody>
      </p:sp>
    </p:spTree>
    <p:extLst>
      <p:ext uri="{BB962C8B-B14F-4D97-AF65-F5344CB8AC3E}">
        <p14:creationId xmlns:p14="http://schemas.microsoft.com/office/powerpoint/2010/main" val="5358549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38</a:t>
            </a:fld>
            <a:endParaRPr lang="fr-FR" altLang="en-US"/>
          </a:p>
        </p:txBody>
      </p:sp>
    </p:spTree>
    <p:extLst>
      <p:ext uri="{BB962C8B-B14F-4D97-AF65-F5344CB8AC3E}">
        <p14:creationId xmlns:p14="http://schemas.microsoft.com/office/powerpoint/2010/main" val="174025745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39</a:t>
            </a:fld>
            <a:endParaRPr lang="fr-FR" altLang="en-US"/>
          </a:p>
        </p:txBody>
      </p:sp>
    </p:spTree>
    <p:extLst>
      <p:ext uri="{BB962C8B-B14F-4D97-AF65-F5344CB8AC3E}">
        <p14:creationId xmlns:p14="http://schemas.microsoft.com/office/powerpoint/2010/main" val="14969868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40</a:t>
            </a:fld>
            <a:endParaRPr lang="fr-FR" altLang="en-US"/>
          </a:p>
        </p:txBody>
      </p:sp>
    </p:spTree>
    <p:extLst>
      <p:ext uri="{BB962C8B-B14F-4D97-AF65-F5344CB8AC3E}">
        <p14:creationId xmlns:p14="http://schemas.microsoft.com/office/powerpoint/2010/main" val="228585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DEF3AF4-1CE4-4845-862C-253094F79B79}"/>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D4C89209-1B4E-4A65-B032-A2F736ADD1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PT" altLang="pt-PT" dirty="0"/>
          </a:p>
        </p:txBody>
      </p:sp>
      <p:sp>
        <p:nvSpPr>
          <p:cNvPr id="9220" name="Slide Number Placeholder 3">
            <a:extLst>
              <a:ext uri="{FF2B5EF4-FFF2-40B4-BE49-F238E27FC236}">
                <a16:creationId xmlns:a16="http://schemas.microsoft.com/office/drawing/2014/main" id="{FF7C8802-2637-45F2-895D-0B0E16ADE4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9C121101-4230-4248-B99C-A0A9AE859A64}" type="slidenum">
              <a:rPr lang="fr-FR" altLang="en-US" sz="1200" smtClean="0">
                <a:solidFill>
                  <a:schemeClr val="tx1"/>
                </a:solidFill>
                <a:latin typeface="Times New Roman" panose="02020603050405020304" pitchFamily="18" charset="0"/>
              </a:rPr>
              <a:pPr/>
              <a:t>5</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15552779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41</a:t>
            </a:fld>
            <a:endParaRPr lang="fr-FR" altLang="en-US"/>
          </a:p>
        </p:txBody>
      </p:sp>
    </p:spTree>
    <p:extLst>
      <p:ext uri="{BB962C8B-B14F-4D97-AF65-F5344CB8AC3E}">
        <p14:creationId xmlns:p14="http://schemas.microsoft.com/office/powerpoint/2010/main" val="35725523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42</a:t>
            </a:fld>
            <a:endParaRPr lang="fr-FR" altLang="en-US"/>
          </a:p>
        </p:txBody>
      </p:sp>
    </p:spTree>
    <p:extLst>
      <p:ext uri="{BB962C8B-B14F-4D97-AF65-F5344CB8AC3E}">
        <p14:creationId xmlns:p14="http://schemas.microsoft.com/office/powerpoint/2010/main" val="886570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43</a:t>
            </a:fld>
            <a:endParaRPr lang="fr-FR" altLang="en-US"/>
          </a:p>
        </p:txBody>
      </p:sp>
    </p:spTree>
    <p:extLst>
      <p:ext uri="{BB962C8B-B14F-4D97-AF65-F5344CB8AC3E}">
        <p14:creationId xmlns:p14="http://schemas.microsoft.com/office/powerpoint/2010/main" val="36302787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44</a:t>
            </a:fld>
            <a:endParaRPr lang="fr-FR" altLang="en-US"/>
          </a:p>
        </p:txBody>
      </p:sp>
    </p:spTree>
    <p:extLst>
      <p:ext uri="{BB962C8B-B14F-4D97-AF65-F5344CB8AC3E}">
        <p14:creationId xmlns:p14="http://schemas.microsoft.com/office/powerpoint/2010/main" val="1036181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45</a:t>
            </a:fld>
            <a:endParaRPr lang="fr-FR" altLang="en-US"/>
          </a:p>
        </p:txBody>
      </p:sp>
    </p:spTree>
    <p:extLst>
      <p:ext uri="{BB962C8B-B14F-4D97-AF65-F5344CB8AC3E}">
        <p14:creationId xmlns:p14="http://schemas.microsoft.com/office/powerpoint/2010/main" val="29060306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46</a:t>
            </a:fld>
            <a:endParaRPr lang="fr-FR" altLang="en-US"/>
          </a:p>
        </p:txBody>
      </p:sp>
    </p:spTree>
    <p:extLst>
      <p:ext uri="{BB962C8B-B14F-4D97-AF65-F5344CB8AC3E}">
        <p14:creationId xmlns:p14="http://schemas.microsoft.com/office/powerpoint/2010/main" val="16024649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47</a:t>
            </a:fld>
            <a:endParaRPr lang="fr-FR" altLang="en-US"/>
          </a:p>
        </p:txBody>
      </p:sp>
    </p:spTree>
    <p:extLst>
      <p:ext uri="{BB962C8B-B14F-4D97-AF65-F5344CB8AC3E}">
        <p14:creationId xmlns:p14="http://schemas.microsoft.com/office/powerpoint/2010/main" val="1620016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48</a:t>
            </a:fld>
            <a:endParaRPr lang="fr-FR" altLang="en-US"/>
          </a:p>
        </p:txBody>
      </p:sp>
    </p:spTree>
    <p:extLst>
      <p:ext uri="{BB962C8B-B14F-4D97-AF65-F5344CB8AC3E}">
        <p14:creationId xmlns:p14="http://schemas.microsoft.com/office/powerpoint/2010/main" val="3239477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49</a:t>
            </a:fld>
            <a:endParaRPr lang="fr-FR" altLang="en-US"/>
          </a:p>
        </p:txBody>
      </p:sp>
    </p:spTree>
    <p:extLst>
      <p:ext uri="{BB962C8B-B14F-4D97-AF65-F5344CB8AC3E}">
        <p14:creationId xmlns:p14="http://schemas.microsoft.com/office/powerpoint/2010/main" val="8421900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50</a:t>
            </a:fld>
            <a:endParaRPr lang="fr-FR" altLang="en-US"/>
          </a:p>
        </p:txBody>
      </p:sp>
    </p:spTree>
    <p:extLst>
      <p:ext uri="{BB962C8B-B14F-4D97-AF65-F5344CB8AC3E}">
        <p14:creationId xmlns:p14="http://schemas.microsoft.com/office/powerpoint/2010/main" val="2801338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5DEF3AF4-1CE4-4845-862C-253094F79B79}"/>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D4C89209-1B4E-4A65-B032-A2F736ADD1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PT" altLang="pt-PT"/>
          </a:p>
        </p:txBody>
      </p:sp>
      <p:sp>
        <p:nvSpPr>
          <p:cNvPr id="9220" name="Slide Number Placeholder 3">
            <a:extLst>
              <a:ext uri="{FF2B5EF4-FFF2-40B4-BE49-F238E27FC236}">
                <a16:creationId xmlns:a16="http://schemas.microsoft.com/office/drawing/2014/main" id="{FF7C8802-2637-45F2-895D-0B0E16ADE4D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9C121101-4230-4248-B99C-A0A9AE859A64}" type="slidenum">
              <a:rPr lang="fr-FR" altLang="en-US" sz="1200" smtClean="0">
                <a:solidFill>
                  <a:schemeClr val="tx1"/>
                </a:solidFill>
                <a:latin typeface="Times New Roman" panose="02020603050405020304" pitchFamily="18" charset="0"/>
              </a:rPr>
              <a:pPr/>
              <a:t>6</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91601295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51</a:t>
            </a:fld>
            <a:endParaRPr lang="fr-FR" altLang="en-US"/>
          </a:p>
        </p:txBody>
      </p:sp>
    </p:spTree>
    <p:extLst>
      <p:ext uri="{BB962C8B-B14F-4D97-AF65-F5344CB8AC3E}">
        <p14:creationId xmlns:p14="http://schemas.microsoft.com/office/powerpoint/2010/main" val="40213061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52</a:t>
            </a:fld>
            <a:endParaRPr lang="fr-FR" altLang="en-US"/>
          </a:p>
        </p:txBody>
      </p:sp>
    </p:spTree>
    <p:extLst>
      <p:ext uri="{BB962C8B-B14F-4D97-AF65-F5344CB8AC3E}">
        <p14:creationId xmlns:p14="http://schemas.microsoft.com/office/powerpoint/2010/main" val="146797610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53</a:t>
            </a:fld>
            <a:endParaRPr lang="fr-FR" altLang="en-US"/>
          </a:p>
        </p:txBody>
      </p:sp>
    </p:spTree>
    <p:extLst>
      <p:ext uri="{BB962C8B-B14F-4D97-AF65-F5344CB8AC3E}">
        <p14:creationId xmlns:p14="http://schemas.microsoft.com/office/powerpoint/2010/main" val="6025183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54</a:t>
            </a:fld>
            <a:endParaRPr lang="fr-FR" altLang="en-US"/>
          </a:p>
        </p:txBody>
      </p:sp>
    </p:spTree>
    <p:extLst>
      <p:ext uri="{BB962C8B-B14F-4D97-AF65-F5344CB8AC3E}">
        <p14:creationId xmlns:p14="http://schemas.microsoft.com/office/powerpoint/2010/main" val="279855336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55</a:t>
            </a:fld>
            <a:endParaRPr lang="fr-FR" altLang="en-US"/>
          </a:p>
        </p:txBody>
      </p:sp>
    </p:spTree>
    <p:extLst>
      <p:ext uri="{BB962C8B-B14F-4D97-AF65-F5344CB8AC3E}">
        <p14:creationId xmlns:p14="http://schemas.microsoft.com/office/powerpoint/2010/main" val="884520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56</a:t>
            </a:fld>
            <a:endParaRPr lang="fr-FR" altLang="en-US"/>
          </a:p>
        </p:txBody>
      </p:sp>
    </p:spTree>
    <p:extLst>
      <p:ext uri="{BB962C8B-B14F-4D97-AF65-F5344CB8AC3E}">
        <p14:creationId xmlns:p14="http://schemas.microsoft.com/office/powerpoint/2010/main" val="1918214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57</a:t>
            </a:fld>
            <a:endParaRPr lang="fr-FR" altLang="en-US"/>
          </a:p>
        </p:txBody>
      </p:sp>
    </p:spTree>
    <p:extLst>
      <p:ext uri="{BB962C8B-B14F-4D97-AF65-F5344CB8AC3E}">
        <p14:creationId xmlns:p14="http://schemas.microsoft.com/office/powerpoint/2010/main" val="2689830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58</a:t>
            </a:fld>
            <a:endParaRPr lang="fr-FR" altLang="en-US"/>
          </a:p>
        </p:txBody>
      </p:sp>
    </p:spTree>
    <p:extLst>
      <p:ext uri="{BB962C8B-B14F-4D97-AF65-F5344CB8AC3E}">
        <p14:creationId xmlns:p14="http://schemas.microsoft.com/office/powerpoint/2010/main" val="9244798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59</a:t>
            </a:fld>
            <a:endParaRPr lang="fr-FR" altLang="en-US"/>
          </a:p>
        </p:txBody>
      </p:sp>
    </p:spTree>
    <p:extLst>
      <p:ext uri="{BB962C8B-B14F-4D97-AF65-F5344CB8AC3E}">
        <p14:creationId xmlns:p14="http://schemas.microsoft.com/office/powerpoint/2010/main" val="14133330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60</a:t>
            </a:fld>
            <a:endParaRPr lang="fr-FR" altLang="en-US"/>
          </a:p>
        </p:txBody>
      </p:sp>
    </p:spTree>
    <p:extLst>
      <p:ext uri="{BB962C8B-B14F-4D97-AF65-F5344CB8AC3E}">
        <p14:creationId xmlns:p14="http://schemas.microsoft.com/office/powerpoint/2010/main" val="4216088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7</a:t>
            </a:fld>
            <a:endParaRPr lang="fr-FR" altLang="en-US"/>
          </a:p>
        </p:txBody>
      </p:sp>
    </p:spTree>
    <p:extLst>
      <p:ext uri="{BB962C8B-B14F-4D97-AF65-F5344CB8AC3E}">
        <p14:creationId xmlns:p14="http://schemas.microsoft.com/office/powerpoint/2010/main" val="29763079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61</a:t>
            </a:fld>
            <a:endParaRPr lang="fr-FR" altLang="en-US"/>
          </a:p>
        </p:txBody>
      </p:sp>
    </p:spTree>
    <p:extLst>
      <p:ext uri="{BB962C8B-B14F-4D97-AF65-F5344CB8AC3E}">
        <p14:creationId xmlns:p14="http://schemas.microsoft.com/office/powerpoint/2010/main" val="24121796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62</a:t>
            </a:fld>
            <a:endParaRPr lang="fr-FR" altLang="en-US"/>
          </a:p>
        </p:txBody>
      </p:sp>
    </p:spTree>
    <p:extLst>
      <p:ext uri="{BB962C8B-B14F-4D97-AF65-F5344CB8AC3E}">
        <p14:creationId xmlns:p14="http://schemas.microsoft.com/office/powerpoint/2010/main" val="6727901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63</a:t>
            </a:fld>
            <a:endParaRPr lang="fr-FR" altLang="en-US"/>
          </a:p>
        </p:txBody>
      </p:sp>
    </p:spTree>
    <p:extLst>
      <p:ext uri="{BB962C8B-B14F-4D97-AF65-F5344CB8AC3E}">
        <p14:creationId xmlns:p14="http://schemas.microsoft.com/office/powerpoint/2010/main" val="37574857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64</a:t>
            </a:fld>
            <a:endParaRPr lang="fr-FR" altLang="en-US"/>
          </a:p>
        </p:txBody>
      </p:sp>
    </p:spTree>
    <p:extLst>
      <p:ext uri="{BB962C8B-B14F-4D97-AF65-F5344CB8AC3E}">
        <p14:creationId xmlns:p14="http://schemas.microsoft.com/office/powerpoint/2010/main" val="11621256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67</a:t>
            </a:fld>
            <a:endParaRPr lang="fr-FR" altLang="en-US"/>
          </a:p>
        </p:txBody>
      </p:sp>
    </p:spTree>
    <p:extLst>
      <p:ext uri="{BB962C8B-B14F-4D97-AF65-F5344CB8AC3E}">
        <p14:creationId xmlns:p14="http://schemas.microsoft.com/office/powerpoint/2010/main" val="1637740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69</a:t>
            </a:fld>
            <a:endParaRPr lang="fr-FR" altLang="en-US"/>
          </a:p>
        </p:txBody>
      </p:sp>
    </p:spTree>
    <p:extLst>
      <p:ext uri="{BB962C8B-B14F-4D97-AF65-F5344CB8AC3E}">
        <p14:creationId xmlns:p14="http://schemas.microsoft.com/office/powerpoint/2010/main" val="39730479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C4B91735-A877-45AA-9A6C-9F0D1E506113}"/>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932194C5-A5F8-4488-AC44-7F304C9164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t>Note ; the technical inventive could be re-used in the search string (for the next step – prior art search). </a:t>
            </a:r>
          </a:p>
          <a:p>
            <a:r>
              <a:rPr lang="en-US" altLang="en-US" dirty="0"/>
              <a:t>The search string must be a summary with the minimal set of innovative stuff</a:t>
            </a:r>
          </a:p>
        </p:txBody>
      </p:sp>
      <p:sp>
        <p:nvSpPr>
          <p:cNvPr id="12292" name="Slide Number Placeholder 3">
            <a:extLst>
              <a:ext uri="{FF2B5EF4-FFF2-40B4-BE49-F238E27FC236}">
                <a16:creationId xmlns:a16="http://schemas.microsoft.com/office/drawing/2014/main" id="{0E6BA056-803C-4322-BCF9-CA199D3C3F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29145BAD-EE3D-42ED-858B-E7FC6C91A124}" type="slidenum">
              <a:rPr lang="fr-FR" altLang="en-US" sz="1200" smtClean="0">
                <a:solidFill>
                  <a:schemeClr val="tx1"/>
                </a:solidFill>
                <a:latin typeface="Times New Roman" panose="02020603050405020304" pitchFamily="18" charset="0"/>
              </a:rPr>
              <a:pPr/>
              <a:t>72</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36049709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73</a:t>
            </a:fld>
            <a:endParaRPr lang="fr-FR" altLang="en-US"/>
          </a:p>
        </p:txBody>
      </p:sp>
    </p:spTree>
    <p:extLst>
      <p:ext uri="{BB962C8B-B14F-4D97-AF65-F5344CB8AC3E}">
        <p14:creationId xmlns:p14="http://schemas.microsoft.com/office/powerpoint/2010/main" val="30392449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C4B91735-A877-45AA-9A6C-9F0D1E506113}"/>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932194C5-A5F8-4488-AC44-7F304C9164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2292" name="Slide Number Placeholder 3">
            <a:extLst>
              <a:ext uri="{FF2B5EF4-FFF2-40B4-BE49-F238E27FC236}">
                <a16:creationId xmlns:a16="http://schemas.microsoft.com/office/drawing/2014/main" id="{0E6BA056-803C-4322-BCF9-CA199D3C3F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29145BAD-EE3D-42ED-858B-E7FC6C91A124}" type="slidenum">
              <a:rPr lang="fr-FR" altLang="en-US" sz="1200" smtClean="0">
                <a:solidFill>
                  <a:schemeClr val="tx1"/>
                </a:solidFill>
                <a:latin typeface="Times New Roman" panose="02020603050405020304" pitchFamily="18" charset="0"/>
              </a:rPr>
              <a:pPr/>
              <a:t>74</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53734103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C4B91735-A877-45AA-9A6C-9F0D1E506113}"/>
              </a:ext>
            </a:extLst>
          </p:cNvPr>
          <p:cNvSpPr>
            <a:spLocks noGrp="1" noRot="1" noChangeAspect="1" noChangeArrowheads="1" noTextEdit="1"/>
          </p:cNvSpPr>
          <p:nvPr>
            <p:ph type="sldImg"/>
          </p:nvPr>
        </p:nvSpPr>
        <p:spPr>
          <a:ln/>
        </p:spPr>
      </p:sp>
      <p:sp>
        <p:nvSpPr>
          <p:cNvPr id="12291" name="Notes Placeholder 2">
            <a:extLst>
              <a:ext uri="{FF2B5EF4-FFF2-40B4-BE49-F238E27FC236}">
                <a16:creationId xmlns:a16="http://schemas.microsoft.com/office/drawing/2014/main" id="{932194C5-A5F8-4488-AC44-7F304C91647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p>
        </p:txBody>
      </p:sp>
      <p:sp>
        <p:nvSpPr>
          <p:cNvPr id="12292" name="Slide Number Placeholder 3">
            <a:extLst>
              <a:ext uri="{FF2B5EF4-FFF2-40B4-BE49-F238E27FC236}">
                <a16:creationId xmlns:a16="http://schemas.microsoft.com/office/drawing/2014/main" id="{0E6BA056-803C-4322-BCF9-CA199D3C3F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1100">
                <a:solidFill>
                  <a:srgbClr val="FFFFFF"/>
                </a:solidFill>
                <a:latin typeface="Arial" panose="020B0604020202020204" pitchFamily="34" charset="0"/>
                <a:cs typeface="Arial" panose="020B0604020202020204" pitchFamily="34" charset="0"/>
              </a:defRPr>
            </a:lvl1pPr>
            <a:lvl2pPr marL="742950" indent="-285750">
              <a:defRPr sz="1100">
                <a:solidFill>
                  <a:srgbClr val="FFFFFF"/>
                </a:solidFill>
                <a:latin typeface="Arial" panose="020B0604020202020204" pitchFamily="34" charset="0"/>
                <a:cs typeface="Arial" panose="020B0604020202020204" pitchFamily="34" charset="0"/>
              </a:defRPr>
            </a:lvl2pPr>
            <a:lvl3pPr marL="1143000" indent="-228600">
              <a:defRPr sz="1100">
                <a:solidFill>
                  <a:srgbClr val="FFFFFF"/>
                </a:solidFill>
                <a:latin typeface="Arial" panose="020B0604020202020204" pitchFamily="34" charset="0"/>
                <a:cs typeface="Arial" panose="020B0604020202020204" pitchFamily="34" charset="0"/>
              </a:defRPr>
            </a:lvl3pPr>
            <a:lvl4pPr marL="1600200" indent="-228600">
              <a:defRPr sz="1100">
                <a:solidFill>
                  <a:srgbClr val="FFFFFF"/>
                </a:solidFill>
                <a:latin typeface="Arial" panose="020B0604020202020204" pitchFamily="34" charset="0"/>
                <a:cs typeface="Arial" panose="020B0604020202020204" pitchFamily="34" charset="0"/>
              </a:defRPr>
            </a:lvl4pPr>
            <a:lvl5pPr marL="2057400" indent="-228600">
              <a:defRPr sz="1100">
                <a:solidFill>
                  <a:srgbClr val="FFFFFF"/>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sz="1100">
                <a:solidFill>
                  <a:srgbClr val="FFFFFF"/>
                </a:solidFill>
                <a:latin typeface="Arial" panose="020B0604020202020204" pitchFamily="34" charset="0"/>
                <a:cs typeface="Arial" panose="020B0604020202020204" pitchFamily="34" charset="0"/>
              </a:defRPr>
            </a:lvl9pPr>
          </a:lstStyle>
          <a:p>
            <a:fld id="{29145BAD-EE3D-42ED-858B-E7FC6C91A124}" type="slidenum">
              <a:rPr lang="fr-FR" altLang="en-US" sz="1200" smtClean="0">
                <a:solidFill>
                  <a:schemeClr val="tx1"/>
                </a:solidFill>
                <a:latin typeface="Times New Roman" panose="02020603050405020304" pitchFamily="18" charset="0"/>
              </a:rPr>
              <a:pPr/>
              <a:t>75</a:t>
            </a:fld>
            <a:endParaRPr lang="fr-FR" altLang="en-US" sz="1200">
              <a:solidFill>
                <a:schemeClr val="tx1"/>
              </a:solidFill>
              <a:latin typeface="Times New Roman" panose="02020603050405020304" pitchFamily="18" charset="0"/>
            </a:endParaRPr>
          </a:p>
        </p:txBody>
      </p:sp>
    </p:spTree>
    <p:extLst>
      <p:ext uri="{BB962C8B-B14F-4D97-AF65-F5344CB8AC3E}">
        <p14:creationId xmlns:p14="http://schemas.microsoft.com/office/powerpoint/2010/main" val="22645162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8</a:t>
            </a:fld>
            <a:endParaRPr lang="fr-FR" altLang="en-US"/>
          </a:p>
        </p:txBody>
      </p:sp>
    </p:spTree>
    <p:extLst>
      <p:ext uri="{BB962C8B-B14F-4D97-AF65-F5344CB8AC3E}">
        <p14:creationId xmlns:p14="http://schemas.microsoft.com/office/powerpoint/2010/main" val="26128197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9</a:t>
            </a:fld>
            <a:endParaRPr lang="fr-FR" altLang="en-US"/>
          </a:p>
        </p:txBody>
      </p:sp>
    </p:spTree>
    <p:extLst>
      <p:ext uri="{BB962C8B-B14F-4D97-AF65-F5344CB8AC3E}">
        <p14:creationId xmlns:p14="http://schemas.microsoft.com/office/powerpoint/2010/main" val="31526393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77BC9599-6640-4006-BA31-3AB8BDBB7A6D}" type="slidenum">
              <a:rPr lang="fr-FR" altLang="en-US" smtClean="0"/>
              <a:pPr>
                <a:defRPr/>
              </a:pPr>
              <a:t>10</a:t>
            </a:fld>
            <a:endParaRPr lang="fr-FR" altLang="en-US"/>
          </a:p>
        </p:txBody>
      </p:sp>
    </p:spTree>
    <p:extLst>
      <p:ext uri="{BB962C8B-B14F-4D97-AF65-F5344CB8AC3E}">
        <p14:creationId xmlns:p14="http://schemas.microsoft.com/office/powerpoint/2010/main" val="18865506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CDD251-7540-4BAE-A2CB-7421E33B3865}"/>
              </a:ext>
            </a:extLst>
          </p:cNvPr>
          <p:cNvSpPr>
            <a:spLocks noChangeArrowheads="1"/>
          </p:cNvSpPr>
          <p:nvPr/>
        </p:nvSpPr>
        <p:spPr bwMode="blackWhite">
          <a:xfrm>
            <a:off x="6350" y="4763"/>
            <a:ext cx="10675938" cy="1855787"/>
          </a:xfrm>
          <a:prstGeom prst="rect">
            <a:avLst/>
          </a:prstGeom>
          <a:solidFill>
            <a:schemeClr val="accent1"/>
          </a:solidFill>
          <a:ln w="12700">
            <a:solidFill>
              <a:schemeClr val="accent1"/>
            </a:solidFill>
            <a:miter lim="800000"/>
            <a:headEnd/>
            <a:tailEnd/>
          </a:ln>
          <a:effectLst/>
        </p:spPr>
        <p:txBody>
          <a:bodyPr wrap="none" anchor="ctr"/>
          <a:lstStyle>
            <a:lvl1pPr eaLnBrk="0" hangingPunct="0">
              <a:defRPr sz="1100">
                <a:solidFill>
                  <a:srgbClr val="FFFFFF"/>
                </a:solidFill>
                <a:latin typeface="Arial" charset="0"/>
                <a:cs typeface="Arial" charset="0"/>
              </a:defRPr>
            </a:lvl1pPr>
            <a:lvl2pPr marL="742950" indent="-285750" eaLnBrk="0" hangingPunct="0">
              <a:defRPr sz="1100">
                <a:solidFill>
                  <a:srgbClr val="FFFFFF"/>
                </a:solidFill>
                <a:latin typeface="Arial" charset="0"/>
                <a:cs typeface="Arial" charset="0"/>
              </a:defRPr>
            </a:lvl2pPr>
            <a:lvl3pPr marL="1143000" indent="-228600" eaLnBrk="0" hangingPunct="0">
              <a:defRPr sz="1100">
                <a:solidFill>
                  <a:srgbClr val="FFFFFF"/>
                </a:solidFill>
                <a:latin typeface="Arial" charset="0"/>
                <a:cs typeface="Arial" charset="0"/>
              </a:defRPr>
            </a:lvl3pPr>
            <a:lvl4pPr marL="1600200" indent="-228600" eaLnBrk="0" hangingPunct="0">
              <a:defRPr sz="1100">
                <a:solidFill>
                  <a:srgbClr val="FFFFFF"/>
                </a:solidFill>
                <a:latin typeface="Arial" charset="0"/>
                <a:cs typeface="Arial" charset="0"/>
              </a:defRPr>
            </a:lvl4pPr>
            <a:lvl5pPr marL="2057400" indent="-228600" eaLnBrk="0" hangingPunct="0">
              <a:defRPr sz="1100">
                <a:solidFill>
                  <a:srgbClr val="FFFFFF"/>
                </a:solidFill>
                <a:latin typeface="Arial" charset="0"/>
                <a:cs typeface="Arial" charset="0"/>
              </a:defRPr>
            </a:lvl5pPr>
            <a:lvl6pPr marL="2514600" indent="-228600" eaLnBrk="0" fontAlgn="base" hangingPunct="0">
              <a:spcBef>
                <a:spcPct val="0"/>
              </a:spcBef>
              <a:spcAft>
                <a:spcPct val="0"/>
              </a:spcAft>
              <a:defRPr sz="1100">
                <a:solidFill>
                  <a:srgbClr val="FFFFFF"/>
                </a:solidFill>
                <a:latin typeface="Arial" charset="0"/>
                <a:cs typeface="Arial" charset="0"/>
              </a:defRPr>
            </a:lvl6pPr>
            <a:lvl7pPr marL="2971800" indent="-228600" eaLnBrk="0" fontAlgn="base" hangingPunct="0">
              <a:spcBef>
                <a:spcPct val="0"/>
              </a:spcBef>
              <a:spcAft>
                <a:spcPct val="0"/>
              </a:spcAft>
              <a:defRPr sz="1100">
                <a:solidFill>
                  <a:srgbClr val="FFFFFF"/>
                </a:solidFill>
                <a:latin typeface="Arial" charset="0"/>
                <a:cs typeface="Arial" charset="0"/>
              </a:defRPr>
            </a:lvl7pPr>
            <a:lvl8pPr marL="3429000" indent="-228600" eaLnBrk="0" fontAlgn="base" hangingPunct="0">
              <a:spcBef>
                <a:spcPct val="0"/>
              </a:spcBef>
              <a:spcAft>
                <a:spcPct val="0"/>
              </a:spcAft>
              <a:defRPr sz="1100">
                <a:solidFill>
                  <a:srgbClr val="FFFFFF"/>
                </a:solidFill>
                <a:latin typeface="Arial" charset="0"/>
                <a:cs typeface="Arial" charset="0"/>
              </a:defRPr>
            </a:lvl8pPr>
            <a:lvl9pPr marL="3886200" indent="-228600" eaLnBrk="0" fontAlgn="base" hangingPunct="0">
              <a:spcBef>
                <a:spcPct val="0"/>
              </a:spcBef>
              <a:spcAft>
                <a:spcPct val="0"/>
              </a:spcAft>
              <a:defRPr sz="1100">
                <a:solidFill>
                  <a:srgbClr val="FFFFFF"/>
                </a:solidFill>
                <a:latin typeface="Arial" charset="0"/>
                <a:cs typeface="Arial" charset="0"/>
              </a:defRPr>
            </a:lvl9pPr>
          </a:lstStyle>
          <a:p>
            <a:pPr eaLnBrk="1" hangingPunct="1">
              <a:defRPr/>
            </a:pPr>
            <a:endParaRPr lang="en-US" altLang="en-US"/>
          </a:p>
        </p:txBody>
      </p:sp>
      <p:sp>
        <p:nvSpPr>
          <p:cNvPr id="4" name="Rectangle 3">
            <a:extLst>
              <a:ext uri="{FF2B5EF4-FFF2-40B4-BE49-F238E27FC236}">
                <a16:creationId xmlns:a16="http://schemas.microsoft.com/office/drawing/2014/main" id="{68F4E15D-3A07-45F5-B0CD-82B0E0585D51}"/>
              </a:ext>
            </a:extLst>
          </p:cNvPr>
          <p:cNvSpPr>
            <a:spLocks noChangeArrowheads="1"/>
          </p:cNvSpPr>
          <p:nvPr/>
        </p:nvSpPr>
        <p:spPr bwMode="blackWhite">
          <a:xfrm>
            <a:off x="6350" y="5697538"/>
            <a:ext cx="10675938" cy="1855787"/>
          </a:xfrm>
          <a:prstGeom prst="rect">
            <a:avLst/>
          </a:prstGeom>
          <a:solidFill>
            <a:schemeClr val="accent1"/>
          </a:solidFill>
          <a:ln w="12700">
            <a:solidFill>
              <a:schemeClr val="accent1"/>
            </a:solidFill>
            <a:miter lim="800000"/>
            <a:headEnd/>
            <a:tailEnd/>
          </a:ln>
          <a:effectLst/>
        </p:spPr>
        <p:txBody>
          <a:bodyPr wrap="none" anchor="ctr"/>
          <a:lstStyle>
            <a:lvl1pPr eaLnBrk="0" hangingPunct="0">
              <a:defRPr sz="1100">
                <a:solidFill>
                  <a:srgbClr val="FFFFFF"/>
                </a:solidFill>
                <a:latin typeface="Arial" charset="0"/>
                <a:cs typeface="Arial" charset="0"/>
              </a:defRPr>
            </a:lvl1pPr>
            <a:lvl2pPr marL="742950" indent="-285750" eaLnBrk="0" hangingPunct="0">
              <a:defRPr sz="1100">
                <a:solidFill>
                  <a:srgbClr val="FFFFFF"/>
                </a:solidFill>
                <a:latin typeface="Arial" charset="0"/>
                <a:cs typeface="Arial" charset="0"/>
              </a:defRPr>
            </a:lvl2pPr>
            <a:lvl3pPr marL="1143000" indent="-228600" eaLnBrk="0" hangingPunct="0">
              <a:defRPr sz="1100">
                <a:solidFill>
                  <a:srgbClr val="FFFFFF"/>
                </a:solidFill>
                <a:latin typeface="Arial" charset="0"/>
                <a:cs typeface="Arial" charset="0"/>
              </a:defRPr>
            </a:lvl3pPr>
            <a:lvl4pPr marL="1600200" indent="-228600" eaLnBrk="0" hangingPunct="0">
              <a:defRPr sz="1100">
                <a:solidFill>
                  <a:srgbClr val="FFFFFF"/>
                </a:solidFill>
                <a:latin typeface="Arial" charset="0"/>
                <a:cs typeface="Arial" charset="0"/>
              </a:defRPr>
            </a:lvl4pPr>
            <a:lvl5pPr marL="2057400" indent="-228600" eaLnBrk="0" hangingPunct="0">
              <a:defRPr sz="1100">
                <a:solidFill>
                  <a:srgbClr val="FFFFFF"/>
                </a:solidFill>
                <a:latin typeface="Arial" charset="0"/>
                <a:cs typeface="Arial" charset="0"/>
              </a:defRPr>
            </a:lvl5pPr>
            <a:lvl6pPr marL="2514600" indent="-228600" eaLnBrk="0" fontAlgn="base" hangingPunct="0">
              <a:spcBef>
                <a:spcPct val="0"/>
              </a:spcBef>
              <a:spcAft>
                <a:spcPct val="0"/>
              </a:spcAft>
              <a:defRPr sz="1100">
                <a:solidFill>
                  <a:srgbClr val="FFFFFF"/>
                </a:solidFill>
                <a:latin typeface="Arial" charset="0"/>
                <a:cs typeface="Arial" charset="0"/>
              </a:defRPr>
            </a:lvl6pPr>
            <a:lvl7pPr marL="2971800" indent="-228600" eaLnBrk="0" fontAlgn="base" hangingPunct="0">
              <a:spcBef>
                <a:spcPct val="0"/>
              </a:spcBef>
              <a:spcAft>
                <a:spcPct val="0"/>
              </a:spcAft>
              <a:defRPr sz="1100">
                <a:solidFill>
                  <a:srgbClr val="FFFFFF"/>
                </a:solidFill>
                <a:latin typeface="Arial" charset="0"/>
                <a:cs typeface="Arial" charset="0"/>
              </a:defRPr>
            </a:lvl7pPr>
            <a:lvl8pPr marL="3429000" indent="-228600" eaLnBrk="0" fontAlgn="base" hangingPunct="0">
              <a:spcBef>
                <a:spcPct val="0"/>
              </a:spcBef>
              <a:spcAft>
                <a:spcPct val="0"/>
              </a:spcAft>
              <a:defRPr sz="1100">
                <a:solidFill>
                  <a:srgbClr val="FFFFFF"/>
                </a:solidFill>
                <a:latin typeface="Arial" charset="0"/>
                <a:cs typeface="Arial" charset="0"/>
              </a:defRPr>
            </a:lvl8pPr>
            <a:lvl9pPr marL="3886200" indent="-228600" eaLnBrk="0" fontAlgn="base" hangingPunct="0">
              <a:spcBef>
                <a:spcPct val="0"/>
              </a:spcBef>
              <a:spcAft>
                <a:spcPct val="0"/>
              </a:spcAft>
              <a:defRPr sz="1100">
                <a:solidFill>
                  <a:srgbClr val="FFFFFF"/>
                </a:solidFill>
                <a:latin typeface="Arial" charset="0"/>
                <a:cs typeface="Arial" charset="0"/>
              </a:defRPr>
            </a:lvl9pPr>
          </a:lstStyle>
          <a:p>
            <a:pPr eaLnBrk="1" hangingPunct="1">
              <a:defRPr/>
            </a:pPr>
            <a:endParaRPr lang="en-US" altLang="en-US"/>
          </a:p>
        </p:txBody>
      </p:sp>
      <p:pic>
        <p:nvPicPr>
          <p:cNvPr id="5" name="Picture 6">
            <a:extLst>
              <a:ext uri="{FF2B5EF4-FFF2-40B4-BE49-F238E27FC236}">
                <a16:creationId xmlns:a16="http://schemas.microsoft.com/office/drawing/2014/main" id="{146B4927-DC21-4558-9C0A-DDCF40D5477C}"/>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invGray">
          <a:xfrm>
            <a:off x="8797925" y="757238"/>
            <a:ext cx="1374775" cy="60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Line 10">
            <a:extLst>
              <a:ext uri="{FF2B5EF4-FFF2-40B4-BE49-F238E27FC236}">
                <a16:creationId xmlns:a16="http://schemas.microsoft.com/office/drawing/2014/main" id="{4378C46A-E1C5-41F7-A69D-727C36F48F76}"/>
              </a:ext>
            </a:extLst>
          </p:cNvPr>
          <p:cNvSpPr>
            <a:spLocks noChangeShapeType="1"/>
          </p:cNvSpPr>
          <p:nvPr/>
        </p:nvSpPr>
        <p:spPr bwMode="black">
          <a:xfrm flipV="1">
            <a:off x="2179638" y="4649788"/>
            <a:ext cx="0" cy="1028700"/>
          </a:xfrm>
          <a:prstGeom prst="line">
            <a:avLst/>
          </a:prstGeom>
          <a:noFill/>
          <a:ln w="12700">
            <a:solidFill>
              <a:schemeClr val="bg2"/>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7" name="Line 11">
            <a:extLst>
              <a:ext uri="{FF2B5EF4-FFF2-40B4-BE49-F238E27FC236}">
                <a16:creationId xmlns:a16="http://schemas.microsoft.com/office/drawing/2014/main" id="{3A7C5E08-7B6E-446A-83EA-D5FF9A10954B}"/>
              </a:ext>
            </a:extLst>
          </p:cNvPr>
          <p:cNvSpPr>
            <a:spLocks noChangeShapeType="1"/>
          </p:cNvSpPr>
          <p:nvPr/>
        </p:nvSpPr>
        <p:spPr bwMode="black">
          <a:xfrm flipV="1">
            <a:off x="2178050" y="1500188"/>
            <a:ext cx="0" cy="361950"/>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8" name="Rectangle 12">
            <a:extLst>
              <a:ext uri="{FF2B5EF4-FFF2-40B4-BE49-F238E27FC236}">
                <a16:creationId xmlns:a16="http://schemas.microsoft.com/office/drawing/2014/main" id="{049562C8-EAAD-4EE2-A96B-B4041C5130D5}"/>
              </a:ext>
            </a:extLst>
          </p:cNvPr>
          <p:cNvSpPr>
            <a:spLocks noChangeArrowheads="1"/>
          </p:cNvSpPr>
          <p:nvPr/>
        </p:nvSpPr>
        <p:spPr bwMode="black">
          <a:xfrm>
            <a:off x="8464550" y="6888163"/>
            <a:ext cx="1917700" cy="273050"/>
          </a:xfrm>
          <a:prstGeom prst="rect">
            <a:avLst/>
          </a:prstGeom>
          <a:noFill/>
          <a:ln>
            <a:noFill/>
          </a:ln>
          <a:effectLst/>
        </p:spPr>
        <p:txBody>
          <a:bodyPr lIns="104999" tIns="52499" rIns="104999" bIns="52499">
            <a:spAutoFit/>
          </a:bodyPr>
          <a:lstStyle>
            <a:lvl1pPr defTabSz="1042988" eaLnBrk="0" hangingPunct="0">
              <a:defRPr sz="1100">
                <a:solidFill>
                  <a:srgbClr val="FFFFFF"/>
                </a:solidFill>
                <a:latin typeface="Arial" charset="0"/>
                <a:cs typeface="Arial" charset="0"/>
              </a:defRPr>
            </a:lvl1pPr>
            <a:lvl2pPr marL="742950" indent="-285750" defTabSz="1042988" eaLnBrk="0" hangingPunct="0">
              <a:defRPr sz="1100">
                <a:solidFill>
                  <a:srgbClr val="FFFFFF"/>
                </a:solidFill>
                <a:latin typeface="Arial" charset="0"/>
                <a:cs typeface="Arial" charset="0"/>
              </a:defRPr>
            </a:lvl2pPr>
            <a:lvl3pPr marL="1143000" indent="-228600" defTabSz="1042988" eaLnBrk="0" hangingPunct="0">
              <a:defRPr sz="1100">
                <a:solidFill>
                  <a:srgbClr val="FFFFFF"/>
                </a:solidFill>
                <a:latin typeface="Arial" charset="0"/>
                <a:cs typeface="Arial" charset="0"/>
              </a:defRPr>
            </a:lvl3pPr>
            <a:lvl4pPr marL="1600200" indent="-228600" defTabSz="1042988" eaLnBrk="0" hangingPunct="0">
              <a:defRPr sz="1100">
                <a:solidFill>
                  <a:srgbClr val="FFFFFF"/>
                </a:solidFill>
                <a:latin typeface="Arial" charset="0"/>
                <a:cs typeface="Arial" charset="0"/>
              </a:defRPr>
            </a:lvl4pPr>
            <a:lvl5pPr marL="2057400" indent="-228600" defTabSz="1042988" eaLnBrk="0" hangingPunct="0">
              <a:defRPr sz="1100">
                <a:solidFill>
                  <a:srgbClr val="FFFFFF"/>
                </a:solidFill>
                <a:latin typeface="Arial" charset="0"/>
                <a:cs typeface="Arial" charset="0"/>
              </a:defRPr>
            </a:lvl5pPr>
            <a:lvl6pPr marL="2514600" indent="-228600" defTabSz="1042988" eaLnBrk="0" fontAlgn="base" hangingPunct="0">
              <a:spcBef>
                <a:spcPct val="0"/>
              </a:spcBef>
              <a:spcAft>
                <a:spcPct val="0"/>
              </a:spcAft>
              <a:defRPr sz="1100">
                <a:solidFill>
                  <a:srgbClr val="FFFFFF"/>
                </a:solidFill>
                <a:latin typeface="Arial" charset="0"/>
                <a:cs typeface="Arial" charset="0"/>
              </a:defRPr>
            </a:lvl6pPr>
            <a:lvl7pPr marL="2971800" indent="-228600" defTabSz="1042988" eaLnBrk="0" fontAlgn="base" hangingPunct="0">
              <a:spcBef>
                <a:spcPct val="0"/>
              </a:spcBef>
              <a:spcAft>
                <a:spcPct val="0"/>
              </a:spcAft>
              <a:defRPr sz="1100">
                <a:solidFill>
                  <a:srgbClr val="FFFFFF"/>
                </a:solidFill>
                <a:latin typeface="Arial" charset="0"/>
                <a:cs typeface="Arial" charset="0"/>
              </a:defRPr>
            </a:lvl7pPr>
            <a:lvl8pPr marL="3429000" indent="-228600" defTabSz="1042988" eaLnBrk="0" fontAlgn="base" hangingPunct="0">
              <a:spcBef>
                <a:spcPct val="0"/>
              </a:spcBef>
              <a:spcAft>
                <a:spcPct val="0"/>
              </a:spcAft>
              <a:defRPr sz="1100">
                <a:solidFill>
                  <a:srgbClr val="FFFFFF"/>
                </a:solidFill>
                <a:latin typeface="Arial" charset="0"/>
                <a:cs typeface="Arial" charset="0"/>
              </a:defRPr>
            </a:lvl8pPr>
            <a:lvl9pPr marL="3886200" indent="-228600" defTabSz="1042988" eaLnBrk="0" fontAlgn="base" hangingPunct="0">
              <a:spcBef>
                <a:spcPct val="0"/>
              </a:spcBef>
              <a:spcAft>
                <a:spcPct val="0"/>
              </a:spcAft>
              <a:defRPr sz="1100">
                <a:solidFill>
                  <a:srgbClr val="FFFFFF"/>
                </a:solidFill>
                <a:latin typeface="Arial" charset="0"/>
                <a:cs typeface="Arial" charset="0"/>
              </a:defRPr>
            </a:lvl9pPr>
          </a:lstStyle>
          <a:p>
            <a:pPr algn="r">
              <a:defRPr/>
            </a:pPr>
            <a:r>
              <a:rPr lang="en-US" altLang="en-US"/>
              <a:t>© 2011 IBM Corporation</a:t>
            </a:r>
          </a:p>
        </p:txBody>
      </p:sp>
      <p:sp>
        <p:nvSpPr>
          <p:cNvPr id="10244" name="Rectangle 4"/>
          <p:cNvSpPr>
            <a:spLocks noGrp="1" noChangeArrowheads="1"/>
          </p:cNvSpPr>
          <p:nvPr>
            <p:ph type="ctrTitle" sz="quarter"/>
          </p:nvPr>
        </p:nvSpPr>
        <p:spPr bwMode="black">
          <a:xfrm>
            <a:off x="377825" y="2266950"/>
            <a:ext cx="9301163" cy="1619250"/>
          </a:xfrm>
        </p:spPr>
        <p:txBody>
          <a:bodyPr anchor="t"/>
          <a:lstStyle>
            <a:lvl1pPr>
              <a:defRPr/>
            </a:lvl1pPr>
          </a:lstStyle>
          <a:p>
            <a:pPr lvl="0"/>
            <a:r>
              <a:rPr lang="en-US" noProof="0"/>
              <a:t>Click to edit Master title style</a:t>
            </a:r>
            <a:endParaRPr lang="en-US" noProof="0" dirty="0"/>
          </a:p>
        </p:txBody>
      </p:sp>
      <p:sp>
        <p:nvSpPr>
          <p:cNvPr id="9" name="Footer Placeholder 8">
            <a:extLst>
              <a:ext uri="{FF2B5EF4-FFF2-40B4-BE49-F238E27FC236}">
                <a16:creationId xmlns:a16="http://schemas.microsoft.com/office/drawing/2014/main" id="{DD9C12F6-505B-4297-817F-5E89F2EE1F0D}"/>
              </a:ext>
            </a:extLst>
          </p:cNvPr>
          <p:cNvSpPr>
            <a:spLocks noGrp="1" noChangeArrowheads="1"/>
          </p:cNvSpPr>
          <p:nvPr>
            <p:ph type="ftr" sz="quarter" idx="10"/>
          </p:nvPr>
        </p:nvSpPr>
        <p:spPr>
          <a:xfrm>
            <a:off x="449263" y="6875463"/>
            <a:ext cx="3387725" cy="342900"/>
          </a:xfrm>
        </p:spPr>
        <p:txBody>
          <a:bodyPr/>
          <a:lstStyle>
            <a:lvl1pPr>
              <a:defRPr sz="1500"/>
            </a:lvl1pPr>
          </a:lstStyle>
          <a:p>
            <a:pPr>
              <a:defRPr/>
            </a:pPr>
            <a:r>
              <a:rPr lang="en-US"/>
              <a:t>IBM Confidential</a:t>
            </a:r>
          </a:p>
        </p:txBody>
      </p:sp>
      <p:sp>
        <p:nvSpPr>
          <p:cNvPr id="10" name="Date Placeholder 9">
            <a:extLst>
              <a:ext uri="{FF2B5EF4-FFF2-40B4-BE49-F238E27FC236}">
                <a16:creationId xmlns:a16="http://schemas.microsoft.com/office/drawing/2014/main" id="{4B8863C6-5389-405A-8187-45314CB0E11A}"/>
              </a:ext>
            </a:extLst>
          </p:cNvPr>
          <p:cNvSpPr>
            <a:spLocks noGrp="1" noChangeArrowheads="1"/>
          </p:cNvSpPr>
          <p:nvPr>
            <p:ph type="dt" sz="quarter" idx="11"/>
          </p:nvPr>
        </p:nvSpPr>
        <p:spPr>
          <a:xfrm>
            <a:off x="5634038" y="6948488"/>
            <a:ext cx="1893887" cy="342900"/>
          </a:xfrm>
        </p:spPr>
        <p:txBody>
          <a:bodyPr/>
          <a:lstStyle>
            <a:lvl1pPr>
              <a:defRPr sz="1500"/>
            </a:lvl1pPr>
          </a:lstStyle>
          <a:p>
            <a:pPr>
              <a:defRPr/>
            </a:pPr>
            <a:fld id="{E7DDB023-0E0D-4F30-9E22-BF7FCBD36789}" type="datetime1">
              <a:rPr lang="en-US"/>
              <a:pPr>
                <a:defRPr/>
              </a:pPr>
              <a:t>7/7/2021</a:t>
            </a:fld>
            <a:endParaRPr lang="en-US"/>
          </a:p>
        </p:txBody>
      </p:sp>
    </p:spTree>
    <p:extLst>
      <p:ext uri="{BB962C8B-B14F-4D97-AF65-F5344CB8AC3E}">
        <p14:creationId xmlns:p14="http://schemas.microsoft.com/office/powerpoint/2010/main" val="33428379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5FB5BAD8-CC88-4A25-A98D-923141C4E68E}"/>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5" name="Rectangle 11">
            <a:extLst>
              <a:ext uri="{FF2B5EF4-FFF2-40B4-BE49-F238E27FC236}">
                <a16:creationId xmlns:a16="http://schemas.microsoft.com/office/drawing/2014/main" id="{2824FA97-AA42-4D92-9A60-37E193776F0D}"/>
              </a:ext>
            </a:extLst>
          </p:cNvPr>
          <p:cNvSpPr>
            <a:spLocks noGrp="1" noChangeArrowheads="1"/>
          </p:cNvSpPr>
          <p:nvPr>
            <p:ph type="dt" sz="half" idx="11"/>
          </p:nvPr>
        </p:nvSpPr>
        <p:spPr>
          <a:ln/>
        </p:spPr>
        <p:txBody>
          <a:bodyPr/>
          <a:lstStyle>
            <a:lvl1pPr>
              <a:defRPr/>
            </a:lvl1pPr>
          </a:lstStyle>
          <a:p>
            <a:pPr>
              <a:defRPr/>
            </a:pPr>
            <a:fld id="{BD56AA08-ACC3-4F7A-8D54-94FA59972CA6}" type="datetime1">
              <a:rPr lang="en-US"/>
              <a:pPr>
                <a:defRPr/>
              </a:pPr>
              <a:t>7/7/2021</a:t>
            </a:fld>
            <a:endParaRPr lang="en-US"/>
          </a:p>
        </p:txBody>
      </p:sp>
    </p:spTree>
    <p:extLst>
      <p:ext uri="{BB962C8B-B14F-4D97-AF65-F5344CB8AC3E}">
        <p14:creationId xmlns:p14="http://schemas.microsoft.com/office/powerpoint/2010/main" val="75526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466013" y="960438"/>
            <a:ext cx="2427287" cy="5299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79388" y="960438"/>
            <a:ext cx="7134225" cy="5299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a:extLst>
              <a:ext uri="{FF2B5EF4-FFF2-40B4-BE49-F238E27FC236}">
                <a16:creationId xmlns:a16="http://schemas.microsoft.com/office/drawing/2014/main" id="{335564C5-6402-4C6D-9AF5-7C5A9CB13346}"/>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5" name="Rectangle 11">
            <a:extLst>
              <a:ext uri="{FF2B5EF4-FFF2-40B4-BE49-F238E27FC236}">
                <a16:creationId xmlns:a16="http://schemas.microsoft.com/office/drawing/2014/main" id="{ED291804-C22E-44B1-A07F-7F4CCEBA9C9D}"/>
              </a:ext>
            </a:extLst>
          </p:cNvPr>
          <p:cNvSpPr>
            <a:spLocks noGrp="1" noChangeArrowheads="1"/>
          </p:cNvSpPr>
          <p:nvPr>
            <p:ph type="dt" sz="half" idx="11"/>
          </p:nvPr>
        </p:nvSpPr>
        <p:spPr>
          <a:ln/>
        </p:spPr>
        <p:txBody>
          <a:bodyPr/>
          <a:lstStyle>
            <a:lvl1pPr>
              <a:defRPr/>
            </a:lvl1pPr>
          </a:lstStyle>
          <a:p>
            <a:pPr>
              <a:defRPr/>
            </a:pPr>
            <a:fld id="{FAAAD987-71ED-4E2D-9429-5337BE456858}" type="datetime1">
              <a:rPr lang="en-US"/>
              <a:pPr>
                <a:defRPr/>
              </a:pPr>
              <a:t>7/7/2021</a:t>
            </a:fld>
            <a:endParaRPr lang="en-US"/>
          </a:p>
        </p:txBody>
      </p:sp>
    </p:spTree>
    <p:extLst>
      <p:ext uri="{BB962C8B-B14F-4D97-AF65-F5344CB8AC3E}">
        <p14:creationId xmlns:p14="http://schemas.microsoft.com/office/powerpoint/2010/main" val="2442351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10">
            <a:extLst>
              <a:ext uri="{FF2B5EF4-FFF2-40B4-BE49-F238E27FC236}">
                <a16:creationId xmlns:a16="http://schemas.microsoft.com/office/drawing/2014/main" id="{A5BDF3C8-4F34-438A-AB11-46F9D0C804E9}"/>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5" name="Rectangle 11">
            <a:extLst>
              <a:ext uri="{FF2B5EF4-FFF2-40B4-BE49-F238E27FC236}">
                <a16:creationId xmlns:a16="http://schemas.microsoft.com/office/drawing/2014/main" id="{58600662-976F-403A-9471-C24153AEE2BB}"/>
              </a:ext>
            </a:extLst>
          </p:cNvPr>
          <p:cNvSpPr>
            <a:spLocks noGrp="1" noChangeArrowheads="1"/>
          </p:cNvSpPr>
          <p:nvPr>
            <p:ph type="dt" sz="half" idx="11"/>
          </p:nvPr>
        </p:nvSpPr>
        <p:spPr>
          <a:ln/>
        </p:spPr>
        <p:txBody>
          <a:bodyPr/>
          <a:lstStyle>
            <a:lvl1pPr>
              <a:defRPr/>
            </a:lvl1pPr>
          </a:lstStyle>
          <a:p>
            <a:pPr>
              <a:defRPr/>
            </a:pPr>
            <a:fld id="{AD0AE4EF-25E0-49A3-ABE5-15B343506CB4}" type="datetime1">
              <a:rPr lang="en-US"/>
              <a:pPr>
                <a:defRPr/>
              </a:pPr>
              <a:t>7/7/2021</a:t>
            </a:fld>
            <a:endParaRPr lang="en-US"/>
          </a:p>
        </p:txBody>
      </p:sp>
    </p:spTree>
    <p:extLst>
      <p:ext uri="{BB962C8B-B14F-4D97-AF65-F5344CB8AC3E}">
        <p14:creationId xmlns:p14="http://schemas.microsoft.com/office/powerpoint/2010/main" val="35353752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44550" y="4857750"/>
            <a:ext cx="9088438" cy="15017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844550" y="3203575"/>
            <a:ext cx="9088438" cy="1654175"/>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a:extLst>
              <a:ext uri="{FF2B5EF4-FFF2-40B4-BE49-F238E27FC236}">
                <a16:creationId xmlns:a16="http://schemas.microsoft.com/office/drawing/2014/main" id="{0D479AF0-C366-48EE-8C02-C8C08095812D}"/>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5" name="Rectangle 11">
            <a:extLst>
              <a:ext uri="{FF2B5EF4-FFF2-40B4-BE49-F238E27FC236}">
                <a16:creationId xmlns:a16="http://schemas.microsoft.com/office/drawing/2014/main" id="{868AAD8F-905C-4FA6-A752-2030422CB855}"/>
              </a:ext>
            </a:extLst>
          </p:cNvPr>
          <p:cNvSpPr>
            <a:spLocks noGrp="1" noChangeArrowheads="1"/>
          </p:cNvSpPr>
          <p:nvPr>
            <p:ph type="dt" sz="half" idx="11"/>
          </p:nvPr>
        </p:nvSpPr>
        <p:spPr>
          <a:ln/>
        </p:spPr>
        <p:txBody>
          <a:bodyPr/>
          <a:lstStyle>
            <a:lvl1pPr>
              <a:defRPr/>
            </a:lvl1pPr>
          </a:lstStyle>
          <a:p>
            <a:pPr>
              <a:defRPr/>
            </a:pPr>
            <a:fld id="{153ED3A6-CD39-48D3-AB35-2DEB23D40CED}" type="datetime1">
              <a:rPr lang="en-US"/>
              <a:pPr>
                <a:defRPr/>
              </a:pPr>
              <a:t>7/7/2021</a:t>
            </a:fld>
            <a:endParaRPr lang="en-US"/>
          </a:p>
        </p:txBody>
      </p:sp>
    </p:spTree>
    <p:extLst>
      <p:ext uri="{BB962C8B-B14F-4D97-AF65-F5344CB8AC3E}">
        <p14:creationId xmlns:p14="http://schemas.microsoft.com/office/powerpoint/2010/main" val="3779805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1688" y="1957388"/>
            <a:ext cx="4468812"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422900" y="1957388"/>
            <a:ext cx="44704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a:extLst>
              <a:ext uri="{FF2B5EF4-FFF2-40B4-BE49-F238E27FC236}">
                <a16:creationId xmlns:a16="http://schemas.microsoft.com/office/drawing/2014/main" id="{DF07A5B4-2994-4FE5-80C6-51A818C4DC7D}"/>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6" name="Rectangle 11">
            <a:extLst>
              <a:ext uri="{FF2B5EF4-FFF2-40B4-BE49-F238E27FC236}">
                <a16:creationId xmlns:a16="http://schemas.microsoft.com/office/drawing/2014/main" id="{4E27B52F-1FCC-4AB0-9098-B49DB046DEB5}"/>
              </a:ext>
            </a:extLst>
          </p:cNvPr>
          <p:cNvSpPr>
            <a:spLocks noGrp="1" noChangeArrowheads="1"/>
          </p:cNvSpPr>
          <p:nvPr>
            <p:ph type="dt" sz="half" idx="11"/>
          </p:nvPr>
        </p:nvSpPr>
        <p:spPr>
          <a:ln/>
        </p:spPr>
        <p:txBody>
          <a:bodyPr/>
          <a:lstStyle>
            <a:lvl1pPr>
              <a:defRPr/>
            </a:lvl1pPr>
          </a:lstStyle>
          <a:p>
            <a:pPr>
              <a:defRPr/>
            </a:pPr>
            <a:fld id="{BE37B60E-35EC-4E36-8B87-8300C5A81554}" type="datetime1">
              <a:rPr lang="en-US"/>
              <a:pPr>
                <a:defRPr/>
              </a:pPr>
              <a:t>7/7/2021</a:t>
            </a:fld>
            <a:endParaRPr lang="en-US"/>
          </a:p>
        </p:txBody>
      </p:sp>
    </p:spTree>
    <p:extLst>
      <p:ext uri="{BB962C8B-B14F-4D97-AF65-F5344CB8AC3E}">
        <p14:creationId xmlns:p14="http://schemas.microsoft.com/office/powerpoint/2010/main" val="3068361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4988" y="303213"/>
            <a:ext cx="9621837" cy="125888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534988" y="1692275"/>
            <a:ext cx="4724400"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4988" y="2397125"/>
            <a:ext cx="4724400"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430838" y="1692275"/>
            <a:ext cx="4725987" cy="70485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430838" y="2397125"/>
            <a:ext cx="4725987" cy="435610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a:extLst>
              <a:ext uri="{FF2B5EF4-FFF2-40B4-BE49-F238E27FC236}">
                <a16:creationId xmlns:a16="http://schemas.microsoft.com/office/drawing/2014/main" id="{5A896808-6EB2-4FCC-8F9F-3B96D21E0DF6}"/>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8" name="Rectangle 11">
            <a:extLst>
              <a:ext uri="{FF2B5EF4-FFF2-40B4-BE49-F238E27FC236}">
                <a16:creationId xmlns:a16="http://schemas.microsoft.com/office/drawing/2014/main" id="{7F35D2E6-B7EA-4FEE-886B-7E6473798851}"/>
              </a:ext>
            </a:extLst>
          </p:cNvPr>
          <p:cNvSpPr>
            <a:spLocks noGrp="1" noChangeArrowheads="1"/>
          </p:cNvSpPr>
          <p:nvPr>
            <p:ph type="dt" sz="half" idx="11"/>
          </p:nvPr>
        </p:nvSpPr>
        <p:spPr>
          <a:ln/>
        </p:spPr>
        <p:txBody>
          <a:bodyPr/>
          <a:lstStyle>
            <a:lvl1pPr>
              <a:defRPr/>
            </a:lvl1pPr>
          </a:lstStyle>
          <a:p>
            <a:pPr>
              <a:defRPr/>
            </a:pPr>
            <a:fld id="{277EFA91-161C-4DC8-A9A6-BCDD226776CB}" type="datetime1">
              <a:rPr lang="en-US"/>
              <a:pPr>
                <a:defRPr/>
              </a:pPr>
              <a:t>7/7/2021</a:t>
            </a:fld>
            <a:endParaRPr lang="en-US"/>
          </a:p>
        </p:txBody>
      </p:sp>
    </p:spTree>
    <p:extLst>
      <p:ext uri="{BB962C8B-B14F-4D97-AF65-F5344CB8AC3E}">
        <p14:creationId xmlns:p14="http://schemas.microsoft.com/office/powerpoint/2010/main" val="11913112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0">
            <a:extLst>
              <a:ext uri="{FF2B5EF4-FFF2-40B4-BE49-F238E27FC236}">
                <a16:creationId xmlns:a16="http://schemas.microsoft.com/office/drawing/2014/main" id="{C29E29AC-ED31-4F39-9741-2BB73130F7FB}"/>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4" name="Rectangle 11">
            <a:extLst>
              <a:ext uri="{FF2B5EF4-FFF2-40B4-BE49-F238E27FC236}">
                <a16:creationId xmlns:a16="http://schemas.microsoft.com/office/drawing/2014/main" id="{085D97C3-FD04-47A8-8A71-116B94D2FB1D}"/>
              </a:ext>
            </a:extLst>
          </p:cNvPr>
          <p:cNvSpPr>
            <a:spLocks noGrp="1" noChangeArrowheads="1"/>
          </p:cNvSpPr>
          <p:nvPr>
            <p:ph type="dt" sz="half" idx="11"/>
          </p:nvPr>
        </p:nvSpPr>
        <p:spPr>
          <a:ln/>
        </p:spPr>
        <p:txBody>
          <a:bodyPr/>
          <a:lstStyle>
            <a:lvl1pPr>
              <a:defRPr/>
            </a:lvl1pPr>
          </a:lstStyle>
          <a:p>
            <a:pPr>
              <a:defRPr/>
            </a:pPr>
            <a:fld id="{0FA4B0B8-52C9-461E-B21D-E6322464C180}" type="datetime1">
              <a:rPr lang="en-US"/>
              <a:pPr>
                <a:defRPr/>
              </a:pPr>
              <a:t>7/7/2021</a:t>
            </a:fld>
            <a:endParaRPr lang="en-US"/>
          </a:p>
        </p:txBody>
      </p:sp>
    </p:spTree>
    <p:extLst>
      <p:ext uri="{BB962C8B-B14F-4D97-AF65-F5344CB8AC3E}">
        <p14:creationId xmlns:p14="http://schemas.microsoft.com/office/powerpoint/2010/main" val="31224381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a:extLst>
              <a:ext uri="{FF2B5EF4-FFF2-40B4-BE49-F238E27FC236}">
                <a16:creationId xmlns:a16="http://schemas.microsoft.com/office/drawing/2014/main" id="{A4FB4741-8835-43B8-8FAF-C3EAAAAC7478}"/>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3" name="Rectangle 11">
            <a:extLst>
              <a:ext uri="{FF2B5EF4-FFF2-40B4-BE49-F238E27FC236}">
                <a16:creationId xmlns:a16="http://schemas.microsoft.com/office/drawing/2014/main" id="{401C5FE0-69C2-46BD-8AC2-A6CB885AF124}"/>
              </a:ext>
            </a:extLst>
          </p:cNvPr>
          <p:cNvSpPr>
            <a:spLocks noGrp="1" noChangeArrowheads="1"/>
          </p:cNvSpPr>
          <p:nvPr>
            <p:ph type="dt" sz="half" idx="11"/>
          </p:nvPr>
        </p:nvSpPr>
        <p:spPr>
          <a:ln/>
        </p:spPr>
        <p:txBody>
          <a:bodyPr/>
          <a:lstStyle>
            <a:lvl1pPr>
              <a:defRPr/>
            </a:lvl1pPr>
          </a:lstStyle>
          <a:p>
            <a:pPr>
              <a:defRPr/>
            </a:pPr>
            <a:fld id="{8CA38B29-0C78-48E9-BA79-633DFB5A937C}" type="datetime1">
              <a:rPr lang="en-US"/>
              <a:pPr>
                <a:defRPr/>
              </a:pPr>
              <a:t>7/7/2021</a:t>
            </a:fld>
            <a:endParaRPr lang="en-US"/>
          </a:p>
        </p:txBody>
      </p:sp>
    </p:spTree>
    <p:extLst>
      <p:ext uri="{BB962C8B-B14F-4D97-AF65-F5344CB8AC3E}">
        <p14:creationId xmlns:p14="http://schemas.microsoft.com/office/powerpoint/2010/main" val="3855913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4988" y="301625"/>
            <a:ext cx="3517900" cy="1279525"/>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179888" y="301625"/>
            <a:ext cx="5976937" cy="64516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4988" y="1581150"/>
            <a:ext cx="3517900" cy="517207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ACD887D7-6282-43D3-A3B8-BFDFD59354D8}"/>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6" name="Rectangle 11">
            <a:extLst>
              <a:ext uri="{FF2B5EF4-FFF2-40B4-BE49-F238E27FC236}">
                <a16:creationId xmlns:a16="http://schemas.microsoft.com/office/drawing/2014/main" id="{FB571B80-1F4A-4478-AC6A-E12AB292286F}"/>
              </a:ext>
            </a:extLst>
          </p:cNvPr>
          <p:cNvSpPr>
            <a:spLocks noGrp="1" noChangeArrowheads="1"/>
          </p:cNvSpPr>
          <p:nvPr>
            <p:ph type="dt" sz="half" idx="11"/>
          </p:nvPr>
        </p:nvSpPr>
        <p:spPr>
          <a:ln/>
        </p:spPr>
        <p:txBody>
          <a:bodyPr/>
          <a:lstStyle>
            <a:lvl1pPr>
              <a:defRPr/>
            </a:lvl1pPr>
          </a:lstStyle>
          <a:p>
            <a:pPr>
              <a:defRPr/>
            </a:pPr>
            <a:fld id="{6EFA0A7E-3C72-466C-8C8C-B3A3A6F8B828}" type="datetime1">
              <a:rPr lang="en-US"/>
              <a:pPr>
                <a:defRPr/>
              </a:pPr>
              <a:t>7/7/2021</a:t>
            </a:fld>
            <a:endParaRPr lang="en-US"/>
          </a:p>
        </p:txBody>
      </p:sp>
    </p:spTree>
    <p:extLst>
      <p:ext uri="{BB962C8B-B14F-4D97-AF65-F5344CB8AC3E}">
        <p14:creationId xmlns:p14="http://schemas.microsoft.com/office/powerpoint/2010/main" val="25378564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95500" y="5291138"/>
            <a:ext cx="6415088" cy="625475"/>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095500" y="674688"/>
            <a:ext cx="6415088" cy="4537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095500" y="5916613"/>
            <a:ext cx="6415088" cy="8874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a:extLst>
              <a:ext uri="{FF2B5EF4-FFF2-40B4-BE49-F238E27FC236}">
                <a16:creationId xmlns:a16="http://schemas.microsoft.com/office/drawing/2014/main" id="{5FC48A5F-2B04-4706-B8D6-C0E204378799}"/>
              </a:ext>
            </a:extLst>
          </p:cNvPr>
          <p:cNvSpPr>
            <a:spLocks noGrp="1" noChangeArrowheads="1"/>
          </p:cNvSpPr>
          <p:nvPr>
            <p:ph type="ftr" sz="quarter" idx="10"/>
          </p:nvPr>
        </p:nvSpPr>
        <p:spPr>
          <a:ln/>
        </p:spPr>
        <p:txBody>
          <a:bodyPr/>
          <a:lstStyle>
            <a:lvl1pPr>
              <a:defRPr/>
            </a:lvl1pPr>
          </a:lstStyle>
          <a:p>
            <a:pPr>
              <a:defRPr/>
            </a:pPr>
            <a:r>
              <a:rPr lang="en-US"/>
              <a:t>IBM Confidential</a:t>
            </a:r>
          </a:p>
        </p:txBody>
      </p:sp>
      <p:sp>
        <p:nvSpPr>
          <p:cNvPr id="6" name="Rectangle 11">
            <a:extLst>
              <a:ext uri="{FF2B5EF4-FFF2-40B4-BE49-F238E27FC236}">
                <a16:creationId xmlns:a16="http://schemas.microsoft.com/office/drawing/2014/main" id="{801A3AE1-3C15-4D97-9A24-4EFC09E940FD}"/>
              </a:ext>
            </a:extLst>
          </p:cNvPr>
          <p:cNvSpPr>
            <a:spLocks noGrp="1" noChangeArrowheads="1"/>
          </p:cNvSpPr>
          <p:nvPr>
            <p:ph type="dt" sz="half" idx="11"/>
          </p:nvPr>
        </p:nvSpPr>
        <p:spPr>
          <a:ln/>
        </p:spPr>
        <p:txBody>
          <a:bodyPr/>
          <a:lstStyle>
            <a:lvl1pPr>
              <a:defRPr/>
            </a:lvl1pPr>
          </a:lstStyle>
          <a:p>
            <a:pPr>
              <a:defRPr/>
            </a:pPr>
            <a:fld id="{7BA5FB97-4349-4841-A5DA-ED96B6F3D86F}" type="datetime1">
              <a:rPr lang="en-US"/>
              <a:pPr>
                <a:defRPr/>
              </a:pPr>
              <a:t>7/7/2021</a:t>
            </a:fld>
            <a:endParaRPr lang="en-US"/>
          </a:p>
        </p:txBody>
      </p:sp>
    </p:spTree>
    <p:extLst>
      <p:ext uri="{BB962C8B-B14F-4D97-AF65-F5344CB8AC3E}">
        <p14:creationId xmlns:p14="http://schemas.microsoft.com/office/powerpoint/2010/main" val="30386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w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325E310-57C1-4CA4-B6D8-25194B21F720}"/>
              </a:ext>
            </a:extLst>
          </p:cNvPr>
          <p:cNvSpPr>
            <a:spLocks noChangeArrowheads="1"/>
          </p:cNvSpPr>
          <p:nvPr/>
        </p:nvSpPr>
        <p:spPr bwMode="blackWhite">
          <a:xfrm>
            <a:off x="6350" y="4763"/>
            <a:ext cx="10675938" cy="412750"/>
          </a:xfrm>
          <a:prstGeom prst="rect">
            <a:avLst/>
          </a:prstGeom>
          <a:solidFill>
            <a:schemeClr val="accent1"/>
          </a:solidFill>
          <a:ln w="12700">
            <a:solidFill>
              <a:schemeClr val="accent1"/>
            </a:solidFill>
            <a:miter lim="800000"/>
            <a:headEnd/>
            <a:tailEnd/>
          </a:ln>
          <a:effectLst/>
        </p:spPr>
        <p:txBody>
          <a:bodyPr wrap="none" anchor="ctr"/>
          <a:lstStyle>
            <a:lvl1pPr eaLnBrk="0" hangingPunct="0">
              <a:defRPr sz="1100">
                <a:solidFill>
                  <a:srgbClr val="FFFFFF"/>
                </a:solidFill>
                <a:latin typeface="Arial" charset="0"/>
                <a:cs typeface="Arial" charset="0"/>
              </a:defRPr>
            </a:lvl1pPr>
            <a:lvl2pPr marL="742950" indent="-285750" eaLnBrk="0" hangingPunct="0">
              <a:defRPr sz="1100">
                <a:solidFill>
                  <a:srgbClr val="FFFFFF"/>
                </a:solidFill>
                <a:latin typeface="Arial" charset="0"/>
                <a:cs typeface="Arial" charset="0"/>
              </a:defRPr>
            </a:lvl2pPr>
            <a:lvl3pPr marL="1143000" indent="-228600" eaLnBrk="0" hangingPunct="0">
              <a:defRPr sz="1100">
                <a:solidFill>
                  <a:srgbClr val="FFFFFF"/>
                </a:solidFill>
                <a:latin typeface="Arial" charset="0"/>
                <a:cs typeface="Arial" charset="0"/>
              </a:defRPr>
            </a:lvl3pPr>
            <a:lvl4pPr marL="1600200" indent="-228600" eaLnBrk="0" hangingPunct="0">
              <a:defRPr sz="1100">
                <a:solidFill>
                  <a:srgbClr val="FFFFFF"/>
                </a:solidFill>
                <a:latin typeface="Arial" charset="0"/>
                <a:cs typeface="Arial" charset="0"/>
              </a:defRPr>
            </a:lvl4pPr>
            <a:lvl5pPr marL="2057400" indent="-228600" eaLnBrk="0" hangingPunct="0">
              <a:defRPr sz="1100">
                <a:solidFill>
                  <a:srgbClr val="FFFFFF"/>
                </a:solidFill>
                <a:latin typeface="Arial" charset="0"/>
                <a:cs typeface="Arial" charset="0"/>
              </a:defRPr>
            </a:lvl5pPr>
            <a:lvl6pPr marL="2514600" indent="-228600" eaLnBrk="0" fontAlgn="base" hangingPunct="0">
              <a:spcBef>
                <a:spcPct val="0"/>
              </a:spcBef>
              <a:spcAft>
                <a:spcPct val="0"/>
              </a:spcAft>
              <a:defRPr sz="1100">
                <a:solidFill>
                  <a:srgbClr val="FFFFFF"/>
                </a:solidFill>
                <a:latin typeface="Arial" charset="0"/>
                <a:cs typeface="Arial" charset="0"/>
              </a:defRPr>
            </a:lvl6pPr>
            <a:lvl7pPr marL="2971800" indent="-228600" eaLnBrk="0" fontAlgn="base" hangingPunct="0">
              <a:spcBef>
                <a:spcPct val="0"/>
              </a:spcBef>
              <a:spcAft>
                <a:spcPct val="0"/>
              </a:spcAft>
              <a:defRPr sz="1100">
                <a:solidFill>
                  <a:srgbClr val="FFFFFF"/>
                </a:solidFill>
                <a:latin typeface="Arial" charset="0"/>
                <a:cs typeface="Arial" charset="0"/>
              </a:defRPr>
            </a:lvl7pPr>
            <a:lvl8pPr marL="3429000" indent="-228600" eaLnBrk="0" fontAlgn="base" hangingPunct="0">
              <a:spcBef>
                <a:spcPct val="0"/>
              </a:spcBef>
              <a:spcAft>
                <a:spcPct val="0"/>
              </a:spcAft>
              <a:defRPr sz="1100">
                <a:solidFill>
                  <a:srgbClr val="FFFFFF"/>
                </a:solidFill>
                <a:latin typeface="Arial" charset="0"/>
                <a:cs typeface="Arial" charset="0"/>
              </a:defRPr>
            </a:lvl8pPr>
            <a:lvl9pPr marL="3886200" indent="-228600" eaLnBrk="0" fontAlgn="base" hangingPunct="0">
              <a:spcBef>
                <a:spcPct val="0"/>
              </a:spcBef>
              <a:spcAft>
                <a:spcPct val="0"/>
              </a:spcAft>
              <a:defRPr sz="1100">
                <a:solidFill>
                  <a:srgbClr val="FFFFFF"/>
                </a:solidFill>
                <a:latin typeface="Arial" charset="0"/>
                <a:cs typeface="Arial" charset="0"/>
              </a:defRPr>
            </a:lvl9pPr>
          </a:lstStyle>
          <a:p>
            <a:pPr eaLnBrk="1" hangingPunct="1">
              <a:defRPr/>
            </a:pPr>
            <a:endParaRPr lang="en-US" altLang="en-US"/>
          </a:p>
        </p:txBody>
      </p:sp>
      <p:sp>
        <p:nvSpPr>
          <p:cNvPr id="1027" name="Rectangle 3">
            <a:extLst>
              <a:ext uri="{FF2B5EF4-FFF2-40B4-BE49-F238E27FC236}">
                <a16:creationId xmlns:a16="http://schemas.microsoft.com/office/drawing/2014/main" id="{622BF330-1035-4F15-85FA-900D43AB55C8}"/>
              </a:ext>
            </a:extLst>
          </p:cNvPr>
          <p:cNvSpPr>
            <a:spLocks noChangeArrowheads="1"/>
          </p:cNvSpPr>
          <p:nvPr/>
        </p:nvSpPr>
        <p:spPr bwMode="blackWhite">
          <a:xfrm>
            <a:off x="6350" y="7137400"/>
            <a:ext cx="10675938" cy="412750"/>
          </a:xfrm>
          <a:prstGeom prst="rect">
            <a:avLst/>
          </a:prstGeom>
          <a:solidFill>
            <a:schemeClr val="accent1"/>
          </a:solidFill>
          <a:ln w="12700">
            <a:solidFill>
              <a:schemeClr val="accent1"/>
            </a:solidFill>
            <a:miter lim="800000"/>
            <a:headEnd/>
            <a:tailEnd/>
          </a:ln>
          <a:effectLst/>
        </p:spPr>
        <p:txBody>
          <a:bodyPr wrap="none" anchor="ctr"/>
          <a:lstStyle>
            <a:lvl1pPr eaLnBrk="0" hangingPunct="0">
              <a:defRPr sz="1100">
                <a:solidFill>
                  <a:srgbClr val="FFFFFF"/>
                </a:solidFill>
                <a:latin typeface="Arial" charset="0"/>
                <a:cs typeface="Arial" charset="0"/>
              </a:defRPr>
            </a:lvl1pPr>
            <a:lvl2pPr marL="742950" indent="-285750" eaLnBrk="0" hangingPunct="0">
              <a:defRPr sz="1100">
                <a:solidFill>
                  <a:srgbClr val="FFFFFF"/>
                </a:solidFill>
                <a:latin typeface="Arial" charset="0"/>
                <a:cs typeface="Arial" charset="0"/>
              </a:defRPr>
            </a:lvl2pPr>
            <a:lvl3pPr marL="1143000" indent="-228600" eaLnBrk="0" hangingPunct="0">
              <a:defRPr sz="1100">
                <a:solidFill>
                  <a:srgbClr val="FFFFFF"/>
                </a:solidFill>
                <a:latin typeface="Arial" charset="0"/>
                <a:cs typeface="Arial" charset="0"/>
              </a:defRPr>
            </a:lvl3pPr>
            <a:lvl4pPr marL="1600200" indent="-228600" eaLnBrk="0" hangingPunct="0">
              <a:defRPr sz="1100">
                <a:solidFill>
                  <a:srgbClr val="FFFFFF"/>
                </a:solidFill>
                <a:latin typeface="Arial" charset="0"/>
                <a:cs typeface="Arial" charset="0"/>
              </a:defRPr>
            </a:lvl4pPr>
            <a:lvl5pPr marL="2057400" indent="-228600" eaLnBrk="0" hangingPunct="0">
              <a:defRPr sz="1100">
                <a:solidFill>
                  <a:srgbClr val="FFFFFF"/>
                </a:solidFill>
                <a:latin typeface="Arial" charset="0"/>
                <a:cs typeface="Arial" charset="0"/>
              </a:defRPr>
            </a:lvl5pPr>
            <a:lvl6pPr marL="2514600" indent="-228600" eaLnBrk="0" fontAlgn="base" hangingPunct="0">
              <a:spcBef>
                <a:spcPct val="0"/>
              </a:spcBef>
              <a:spcAft>
                <a:spcPct val="0"/>
              </a:spcAft>
              <a:defRPr sz="1100">
                <a:solidFill>
                  <a:srgbClr val="FFFFFF"/>
                </a:solidFill>
                <a:latin typeface="Arial" charset="0"/>
                <a:cs typeface="Arial" charset="0"/>
              </a:defRPr>
            </a:lvl6pPr>
            <a:lvl7pPr marL="2971800" indent="-228600" eaLnBrk="0" fontAlgn="base" hangingPunct="0">
              <a:spcBef>
                <a:spcPct val="0"/>
              </a:spcBef>
              <a:spcAft>
                <a:spcPct val="0"/>
              </a:spcAft>
              <a:defRPr sz="1100">
                <a:solidFill>
                  <a:srgbClr val="FFFFFF"/>
                </a:solidFill>
                <a:latin typeface="Arial" charset="0"/>
                <a:cs typeface="Arial" charset="0"/>
              </a:defRPr>
            </a:lvl7pPr>
            <a:lvl8pPr marL="3429000" indent="-228600" eaLnBrk="0" fontAlgn="base" hangingPunct="0">
              <a:spcBef>
                <a:spcPct val="0"/>
              </a:spcBef>
              <a:spcAft>
                <a:spcPct val="0"/>
              </a:spcAft>
              <a:defRPr sz="1100">
                <a:solidFill>
                  <a:srgbClr val="FFFFFF"/>
                </a:solidFill>
                <a:latin typeface="Arial" charset="0"/>
                <a:cs typeface="Arial" charset="0"/>
              </a:defRPr>
            </a:lvl8pPr>
            <a:lvl9pPr marL="3886200" indent="-228600" eaLnBrk="0" fontAlgn="base" hangingPunct="0">
              <a:spcBef>
                <a:spcPct val="0"/>
              </a:spcBef>
              <a:spcAft>
                <a:spcPct val="0"/>
              </a:spcAft>
              <a:defRPr sz="1100">
                <a:solidFill>
                  <a:srgbClr val="FFFFFF"/>
                </a:solidFill>
                <a:latin typeface="Arial" charset="0"/>
                <a:cs typeface="Arial" charset="0"/>
              </a:defRPr>
            </a:lvl9pPr>
          </a:lstStyle>
          <a:p>
            <a:pPr eaLnBrk="1" hangingPunct="1">
              <a:defRPr/>
            </a:pPr>
            <a:endParaRPr lang="en-US" altLang="en-US"/>
          </a:p>
        </p:txBody>
      </p:sp>
      <p:sp>
        <p:nvSpPr>
          <p:cNvPr id="1028" name="Rectangle 4">
            <a:extLst>
              <a:ext uri="{FF2B5EF4-FFF2-40B4-BE49-F238E27FC236}">
                <a16:creationId xmlns:a16="http://schemas.microsoft.com/office/drawing/2014/main" id="{0572E756-A24D-43B9-B3BF-D21E2B1C3DFC}"/>
              </a:ext>
            </a:extLst>
          </p:cNvPr>
          <p:cNvSpPr>
            <a:spLocks noGrp="1" noChangeArrowheads="1"/>
          </p:cNvSpPr>
          <p:nvPr>
            <p:ph type="title"/>
          </p:nvPr>
        </p:nvSpPr>
        <p:spPr bwMode="auto">
          <a:xfrm>
            <a:off x="179388" y="960438"/>
            <a:ext cx="96424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anchor="b" anchorCtr="0" compatLnSpc="1">
            <a:prstTxWarp prst="textNoShape">
              <a:avLst/>
            </a:prstTxWarp>
          </a:bodyPr>
          <a:lstStyle/>
          <a:p>
            <a:pPr lvl="0"/>
            <a:r>
              <a:rPr lang="en-US" altLang="en-US"/>
              <a:t>Click to edit Master title style</a:t>
            </a:r>
          </a:p>
        </p:txBody>
      </p:sp>
      <p:sp>
        <p:nvSpPr>
          <p:cNvPr id="1029" name="Rectangle 5">
            <a:extLst>
              <a:ext uri="{FF2B5EF4-FFF2-40B4-BE49-F238E27FC236}">
                <a16:creationId xmlns:a16="http://schemas.microsoft.com/office/drawing/2014/main" id="{28B3C963-A81B-430F-BD63-ABB8953330AC}"/>
              </a:ext>
            </a:extLst>
          </p:cNvPr>
          <p:cNvSpPr>
            <a:spLocks noGrp="1" noChangeArrowheads="1"/>
          </p:cNvSpPr>
          <p:nvPr>
            <p:ph type="body" idx="1"/>
          </p:nvPr>
        </p:nvSpPr>
        <p:spPr bwMode="auto">
          <a:xfrm>
            <a:off x="801688" y="1957388"/>
            <a:ext cx="9091612" cy="430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30" name="Rectangle 6">
            <a:extLst>
              <a:ext uri="{FF2B5EF4-FFF2-40B4-BE49-F238E27FC236}">
                <a16:creationId xmlns:a16="http://schemas.microsoft.com/office/drawing/2014/main" id="{35D411DD-9194-4AAA-901A-4D6D69C8A795}"/>
              </a:ext>
            </a:extLst>
          </p:cNvPr>
          <p:cNvSpPr>
            <a:spLocks noChangeArrowheads="1"/>
          </p:cNvSpPr>
          <p:nvPr/>
        </p:nvSpPr>
        <p:spPr bwMode="black">
          <a:xfrm>
            <a:off x="2398713" y="46038"/>
            <a:ext cx="2836862" cy="352425"/>
          </a:xfrm>
          <a:prstGeom prst="rect">
            <a:avLst/>
          </a:prstGeom>
          <a:noFill/>
          <a:ln>
            <a:noFill/>
          </a:ln>
          <a:effectLst/>
        </p:spPr>
        <p:txBody>
          <a:bodyPr wrap="none" lIns="104999" tIns="52499" rIns="104999" bIns="52499">
            <a:spAutoFit/>
          </a:bodyPr>
          <a:lstStyle>
            <a:lvl1pPr defTabSz="1042988" eaLnBrk="0" hangingPunct="0">
              <a:defRPr sz="1100">
                <a:solidFill>
                  <a:srgbClr val="FFFFFF"/>
                </a:solidFill>
                <a:latin typeface="Arial" charset="0"/>
                <a:cs typeface="Arial" charset="0"/>
              </a:defRPr>
            </a:lvl1pPr>
            <a:lvl2pPr marL="742950" indent="-285750" defTabSz="1042988" eaLnBrk="0" hangingPunct="0">
              <a:defRPr sz="1100">
                <a:solidFill>
                  <a:srgbClr val="FFFFFF"/>
                </a:solidFill>
                <a:latin typeface="Arial" charset="0"/>
                <a:cs typeface="Arial" charset="0"/>
              </a:defRPr>
            </a:lvl2pPr>
            <a:lvl3pPr marL="1143000" indent="-228600" defTabSz="1042988" eaLnBrk="0" hangingPunct="0">
              <a:defRPr sz="1100">
                <a:solidFill>
                  <a:srgbClr val="FFFFFF"/>
                </a:solidFill>
                <a:latin typeface="Arial" charset="0"/>
                <a:cs typeface="Arial" charset="0"/>
              </a:defRPr>
            </a:lvl3pPr>
            <a:lvl4pPr marL="1600200" indent="-228600" defTabSz="1042988" eaLnBrk="0" hangingPunct="0">
              <a:defRPr sz="1100">
                <a:solidFill>
                  <a:srgbClr val="FFFFFF"/>
                </a:solidFill>
                <a:latin typeface="Arial" charset="0"/>
                <a:cs typeface="Arial" charset="0"/>
              </a:defRPr>
            </a:lvl4pPr>
            <a:lvl5pPr marL="2057400" indent="-228600" defTabSz="1042988" eaLnBrk="0" hangingPunct="0">
              <a:defRPr sz="1100">
                <a:solidFill>
                  <a:srgbClr val="FFFFFF"/>
                </a:solidFill>
                <a:latin typeface="Arial" charset="0"/>
                <a:cs typeface="Arial" charset="0"/>
              </a:defRPr>
            </a:lvl5pPr>
            <a:lvl6pPr marL="2514600" indent="-228600" defTabSz="1042988" eaLnBrk="0" fontAlgn="base" hangingPunct="0">
              <a:spcBef>
                <a:spcPct val="0"/>
              </a:spcBef>
              <a:spcAft>
                <a:spcPct val="0"/>
              </a:spcAft>
              <a:defRPr sz="1100">
                <a:solidFill>
                  <a:srgbClr val="FFFFFF"/>
                </a:solidFill>
                <a:latin typeface="Arial" charset="0"/>
                <a:cs typeface="Arial" charset="0"/>
              </a:defRPr>
            </a:lvl6pPr>
            <a:lvl7pPr marL="2971800" indent="-228600" defTabSz="1042988" eaLnBrk="0" fontAlgn="base" hangingPunct="0">
              <a:spcBef>
                <a:spcPct val="0"/>
              </a:spcBef>
              <a:spcAft>
                <a:spcPct val="0"/>
              </a:spcAft>
              <a:defRPr sz="1100">
                <a:solidFill>
                  <a:srgbClr val="FFFFFF"/>
                </a:solidFill>
                <a:latin typeface="Arial" charset="0"/>
                <a:cs typeface="Arial" charset="0"/>
              </a:defRPr>
            </a:lvl7pPr>
            <a:lvl8pPr marL="3429000" indent="-228600" defTabSz="1042988" eaLnBrk="0" fontAlgn="base" hangingPunct="0">
              <a:spcBef>
                <a:spcPct val="0"/>
              </a:spcBef>
              <a:spcAft>
                <a:spcPct val="0"/>
              </a:spcAft>
              <a:defRPr sz="1100">
                <a:solidFill>
                  <a:srgbClr val="FFFFFF"/>
                </a:solidFill>
                <a:latin typeface="Arial" charset="0"/>
                <a:cs typeface="Arial" charset="0"/>
              </a:defRPr>
            </a:lvl8pPr>
            <a:lvl9pPr marL="3886200" indent="-228600" defTabSz="1042988" eaLnBrk="0" fontAlgn="base" hangingPunct="0">
              <a:spcBef>
                <a:spcPct val="0"/>
              </a:spcBef>
              <a:spcAft>
                <a:spcPct val="0"/>
              </a:spcAft>
              <a:defRPr sz="1100">
                <a:solidFill>
                  <a:srgbClr val="FFFFFF"/>
                </a:solidFill>
                <a:latin typeface="Arial" charset="0"/>
                <a:cs typeface="Arial" charset="0"/>
              </a:defRPr>
            </a:lvl9pPr>
          </a:lstStyle>
          <a:p>
            <a:pPr>
              <a:defRPr/>
            </a:pPr>
            <a:r>
              <a:rPr lang="en-US" altLang="en-US" sz="1600"/>
              <a:t>Patent presentation template</a:t>
            </a:r>
          </a:p>
        </p:txBody>
      </p:sp>
      <p:sp>
        <p:nvSpPr>
          <p:cNvPr id="1031" name="Rectangle 7">
            <a:extLst>
              <a:ext uri="{FF2B5EF4-FFF2-40B4-BE49-F238E27FC236}">
                <a16:creationId xmlns:a16="http://schemas.microsoft.com/office/drawing/2014/main" id="{41F277CD-5D6D-4D97-8577-913EEAA8C2EB}"/>
              </a:ext>
            </a:extLst>
          </p:cNvPr>
          <p:cNvSpPr>
            <a:spLocks noChangeArrowheads="1"/>
          </p:cNvSpPr>
          <p:nvPr/>
        </p:nvSpPr>
        <p:spPr bwMode="black">
          <a:xfrm>
            <a:off x="6692900" y="7164388"/>
            <a:ext cx="3867150" cy="273050"/>
          </a:xfrm>
          <a:prstGeom prst="rect">
            <a:avLst/>
          </a:prstGeom>
          <a:noFill/>
          <a:ln>
            <a:noFill/>
          </a:ln>
          <a:effectLst/>
        </p:spPr>
        <p:txBody>
          <a:bodyPr lIns="104999" tIns="52499" rIns="104999" bIns="52499">
            <a:spAutoFit/>
          </a:bodyPr>
          <a:lstStyle>
            <a:lvl1pPr defTabSz="1042988" eaLnBrk="0" hangingPunct="0">
              <a:defRPr sz="1100">
                <a:solidFill>
                  <a:srgbClr val="FFFFFF"/>
                </a:solidFill>
                <a:latin typeface="Arial" charset="0"/>
                <a:cs typeface="Arial" charset="0"/>
              </a:defRPr>
            </a:lvl1pPr>
            <a:lvl2pPr marL="742950" indent="-285750" defTabSz="1042988" eaLnBrk="0" hangingPunct="0">
              <a:defRPr sz="1100">
                <a:solidFill>
                  <a:srgbClr val="FFFFFF"/>
                </a:solidFill>
                <a:latin typeface="Arial" charset="0"/>
                <a:cs typeface="Arial" charset="0"/>
              </a:defRPr>
            </a:lvl2pPr>
            <a:lvl3pPr marL="1143000" indent="-228600" defTabSz="1042988" eaLnBrk="0" hangingPunct="0">
              <a:defRPr sz="1100">
                <a:solidFill>
                  <a:srgbClr val="FFFFFF"/>
                </a:solidFill>
                <a:latin typeface="Arial" charset="0"/>
                <a:cs typeface="Arial" charset="0"/>
              </a:defRPr>
            </a:lvl3pPr>
            <a:lvl4pPr marL="1600200" indent="-228600" defTabSz="1042988" eaLnBrk="0" hangingPunct="0">
              <a:defRPr sz="1100">
                <a:solidFill>
                  <a:srgbClr val="FFFFFF"/>
                </a:solidFill>
                <a:latin typeface="Arial" charset="0"/>
                <a:cs typeface="Arial" charset="0"/>
              </a:defRPr>
            </a:lvl4pPr>
            <a:lvl5pPr marL="2057400" indent="-228600" defTabSz="1042988" eaLnBrk="0" hangingPunct="0">
              <a:defRPr sz="1100">
                <a:solidFill>
                  <a:srgbClr val="FFFFFF"/>
                </a:solidFill>
                <a:latin typeface="Arial" charset="0"/>
                <a:cs typeface="Arial" charset="0"/>
              </a:defRPr>
            </a:lvl5pPr>
            <a:lvl6pPr marL="2514600" indent="-228600" defTabSz="1042988" eaLnBrk="0" fontAlgn="base" hangingPunct="0">
              <a:spcBef>
                <a:spcPct val="0"/>
              </a:spcBef>
              <a:spcAft>
                <a:spcPct val="0"/>
              </a:spcAft>
              <a:defRPr sz="1100">
                <a:solidFill>
                  <a:srgbClr val="FFFFFF"/>
                </a:solidFill>
                <a:latin typeface="Arial" charset="0"/>
                <a:cs typeface="Arial" charset="0"/>
              </a:defRPr>
            </a:lvl6pPr>
            <a:lvl7pPr marL="2971800" indent="-228600" defTabSz="1042988" eaLnBrk="0" fontAlgn="base" hangingPunct="0">
              <a:spcBef>
                <a:spcPct val="0"/>
              </a:spcBef>
              <a:spcAft>
                <a:spcPct val="0"/>
              </a:spcAft>
              <a:defRPr sz="1100">
                <a:solidFill>
                  <a:srgbClr val="FFFFFF"/>
                </a:solidFill>
                <a:latin typeface="Arial" charset="0"/>
                <a:cs typeface="Arial" charset="0"/>
              </a:defRPr>
            </a:lvl7pPr>
            <a:lvl8pPr marL="3429000" indent="-228600" defTabSz="1042988" eaLnBrk="0" fontAlgn="base" hangingPunct="0">
              <a:spcBef>
                <a:spcPct val="0"/>
              </a:spcBef>
              <a:spcAft>
                <a:spcPct val="0"/>
              </a:spcAft>
              <a:defRPr sz="1100">
                <a:solidFill>
                  <a:srgbClr val="FFFFFF"/>
                </a:solidFill>
                <a:latin typeface="Arial" charset="0"/>
                <a:cs typeface="Arial" charset="0"/>
              </a:defRPr>
            </a:lvl8pPr>
            <a:lvl9pPr marL="3886200" indent="-228600" defTabSz="1042988" eaLnBrk="0" fontAlgn="base" hangingPunct="0">
              <a:spcBef>
                <a:spcPct val="0"/>
              </a:spcBef>
              <a:spcAft>
                <a:spcPct val="0"/>
              </a:spcAft>
              <a:defRPr sz="1100">
                <a:solidFill>
                  <a:srgbClr val="FFFFFF"/>
                </a:solidFill>
                <a:latin typeface="Arial" charset="0"/>
                <a:cs typeface="Arial" charset="0"/>
              </a:defRPr>
            </a:lvl9pPr>
          </a:lstStyle>
          <a:p>
            <a:pPr algn="r">
              <a:defRPr/>
            </a:pPr>
            <a:r>
              <a:rPr lang="en-US" altLang="en-US"/>
              <a:t>© 2016 IBM Corporation</a:t>
            </a:r>
          </a:p>
        </p:txBody>
      </p:sp>
      <p:pic>
        <p:nvPicPr>
          <p:cNvPr id="1032" name="Picture 8">
            <a:extLst>
              <a:ext uri="{FF2B5EF4-FFF2-40B4-BE49-F238E27FC236}">
                <a16:creationId xmlns:a16="http://schemas.microsoft.com/office/drawing/2014/main" id="{871F1BD8-A9F1-443B-827C-AD2A45EC8295}"/>
              </a:ext>
            </a:extLst>
          </p:cNvPr>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invGray">
          <a:xfrm>
            <a:off x="9893300" y="68263"/>
            <a:ext cx="74295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26" name="Rectangle 10">
            <a:extLst>
              <a:ext uri="{FF2B5EF4-FFF2-40B4-BE49-F238E27FC236}">
                <a16:creationId xmlns:a16="http://schemas.microsoft.com/office/drawing/2014/main" id="{87EFDA32-B1E1-4BBE-81C4-86A951F8B2DB}"/>
              </a:ext>
            </a:extLst>
          </p:cNvPr>
          <p:cNvSpPr>
            <a:spLocks noGrp="1" noChangeArrowheads="1"/>
          </p:cNvSpPr>
          <p:nvPr>
            <p:ph type="ftr" sz="quarter" idx="3"/>
          </p:nvPr>
        </p:nvSpPr>
        <p:spPr bwMode="auto">
          <a:xfrm>
            <a:off x="1158875" y="7165975"/>
            <a:ext cx="4456113" cy="271463"/>
          </a:xfrm>
          <a:prstGeom prst="rect">
            <a:avLst/>
          </a:prstGeom>
          <a:noFill/>
          <a:ln>
            <a:noFill/>
          </a:ln>
          <a:effectLst/>
        </p:spPr>
        <p:txBody>
          <a:bodyPr vert="horz" wrap="square" lIns="104999" tIns="52499" rIns="104999" bIns="52499" numCol="1" anchor="t" anchorCtr="0" compatLnSpc="1">
            <a:prstTxWarp prst="textNoShape">
              <a:avLst/>
            </a:prstTxWarp>
          </a:bodyPr>
          <a:lstStyle>
            <a:lvl1pPr defTabSz="1042988" eaLnBrk="1" hangingPunct="1">
              <a:defRPr>
                <a:latin typeface="Arial" charset="0"/>
                <a:cs typeface="Arial" charset="0"/>
              </a:defRPr>
            </a:lvl1pPr>
          </a:lstStyle>
          <a:p>
            <a:pPr>
              <a:defRPr/>
            </a:pPr>
            <a:r>
              <a:rPr lang="en-US"/>
              <a:t>IBM Confidential</a:t>
            </a:r>
          </a:p>
        </p:txBody>
      </p:sp>
      <p:sp>
        <p:nvSpPr>
          <p:cNvPr id="9227" name="Rectangle 11">
            <a:extLst>
              <a:ext uri="{FF2B5EF4-FFF2-40B4-BE49-F238E27FC236}">
                <a16:creationId xmlns:a16="http://schemas.microsoft.com/office/drawing/2014/main" id="{5113D727-8E5F-4084-947C-AAD706449E3D}"/>
              </a:ext>
            </a:extLst>
          </p:cNvPr>
          <p:cNvSpPr>
            <a:spLocks noGrp="1" noChangeArrowheads="1"/>
          </p:cNvSpPr>
          <p:nvPr>
            <p:ph type="dt" sz="half" idx="2"/>
          </p:nvPr>
        </p:nvSpPr>
        <p:spPr bwMode="auto">
          <a:xfrm>
            <a:off x="6380163" y="7165975"/>
            <a:ext cx="2274887" cy="271463"/>
          </a:xfrm>
          <a:prstGeom prst="rect">
            <a:avLst/>
          </a:prstGeom>
          <a:noFill/>
          <a:ln>
            <a:noFill/>
          </a:ln>
          <a:effectLst/>
        </p:spPr>
        <p:txBody>
          <a:bodyPr vert="horz" wrap="square" lIns="104999" tIns="52499" rIns="104999" bIns="52499" numCol="1" anchor="t" anchorCtr="0" compatLnSpc="1">
            <a:prstTxWarp prst="textNoShape">
              <a:avLst/>
            </a:prstTxWarp>
          </a:bodyPr>
          <a:lstStyle>
            <a:lvl1pPr defTabSz="1042988" eaLnBrk="1" hangingPunct="1">
              <a:defRPr>
                <a:latin typeface="Arial" charset="0"/>
                <a:cs typeface="Arial" charset="0"/>
              </a:defRPr>
            </a:lvl1pPr>
          </a:lstStyle>
          <a:p>
            <a:pPr>
              <a:defRPr/>
            </a:pPr>
            <a:fld id="{CFB1F946-2BD0-4CB6-AB10-9471DFCE8AA4}" type="datetime1">
              <a:rPr lang="en-US"/>
              <a:pPr>
                <a:defRPr/>
              </a:pPr>
              <a:t>7/7/2021</a:t>
            </a:fld>
            <a:endParaRPr lang="en-US"/>
          </a:p>
        </p:txBody>
      </p:sp>
      <p:sp>
        <p:nvSpPr>
          <p:cNvPr id="1035" name="Line 12">
            <a:extLst>
              <a:ext uri="{FF2B5EF4-FFF2-40B4-BE49-F238E27FC236}">
                <a16:creationId xmlns:a16="http://schemas.microsoft.com/office/drawing/2014/main" id="{25774B1B-B632-4AB6-BBF7-5279CD737E5F}"/>
              </a:ext>
            </a:extLst>
          </p:cNvPr>
          <p:cNvSpPr>
            <a:spLocks noChangeShapeType="1"/>
          </p:cNvSpPr>
          <p:nvPr/>
        </p:nvSpPr>
        <p:spPr bwMode="black">
          <a:xfrm>
            <a:off x="1158875" y="163513"/>
            <a:ext cx="0" cy="258762"/>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6" name="Line 13">
            <a:extLst>
              <a:ext uri="{FF2B5EF4-FFF2-40B4-BE49-F238E27FC236}">
                <a16:creationId xmlns:a16="http://schemas.microsoft.com/office/drawing/2014/main" id="{330358B2-34B2-4AB9-B9BF-9BC249C33D3D}"/>
              </a:ext>
            </a:extLst>
          </p:cNvPr>
          <p:cNvSpPr>
            <a:spLocks noChangeShapeType="1"/>
          </p:cNvSpPr>
          <p:nvPr/>
        </p:nvSpPr>
        <p:spPr bwMode="black">
          <a:xfrm>
            <a:off x="1158875" y="7132638"/>
            <a:ext cx="0" cy="211137"/>
          </a:xfrm>
          <a:prstGeom prst="line">
            <a:avLst/>
          </a:prstGeom>
          <a:noFill/>
          <a:ln w="12700">
            <a:solidFill>
              <a:srgbClr val="FFFF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37" name="Picture 15">
            <a:extLst>
              <a:ext uri="{FF2B5EF4-FFF2-40B4-BE49-F238E27FC236}">
                <a16:creationId xmlns:a16="http://schemas.microsoft.com/office/drawing/2014/main" id="{CE6AEA99-F25A-4B15-882C-457B745DC554}"/>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9018588" y="34925"/>
            <a:ext cx="792162" cy="36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p:txStyles>
    <p:titleStyle>
      <a:lvl1pPr algn="l" defTabSz="1042988" rtl="0" eaLnBrk="0" fontAlgn="base" hangingPunct="0">
        <a:lnSpc>
          <a:spcPct val="90000"/>
        </a:lnSpc>
        <a:spcBef>
          <a:spcPct val="0"/>
        </a:spcBef>
        <a:spcAft>
          <a:spcPct val="0"/>
        </a:spcAft>
        <a:defRPr sz="3200">
          <a:solidFill>
            <a:schemeClr val="tx2"/>
          </a:solidFill>
          <a:latin typeface="+mj-lt"/>
          <a:ea typeface="+mj-ea"/>
          <a:cs typeface="+mj-cs"/>
        </a:defRPr>
      </a:lvl1pPr>
      <a:lvl2pPr algn="l" defTabSz="1042988" rtl="0" eaLnBrk="0" fontAlgn="base" hangingPunct="0">
        <a:lnSpc>
          <a:spcPct val="90000"/>
        </a:lnSpc>
        <a:spcBef>
          <a:spcPct val="0"/>
        </a:spcBef>
        <a:spcAft>
          <a:spcPct val="0"/>
        </a:spcAft>
        <a:defRPr sz="3200">
          <a:solidFill>
            <a:schemeClr val="tx2"/>
          </a:solidFill>
          <a:latin typeface="Arial" charset="0"/>
          <a:cs typeface="Arial" charset="0"/>
        </a:defRPr>
      </a:lvl2pPr>
      <a:lvl3pPr algn="l" defTabSz="1042988" rtl="0" eaLnBrk="0" fontAlgn="base" hangingPunct="0">
        <a:lnSpc>
          <a:spcPct val="90000"/>
        </a:lnSpc>
        <a:spcBef>
          <a:spcPct val="0"/>
        </a:spcBef>
        <a:spcAft>
          <a:spcPct val="0"/>
        </a:spcAft>
        <a:defRPr sz="3200">
          <a:solidFill>
            <a:schemeClr val="tx2"/>
          </a:solidFill>
          <a:latin typeface="Arial" charset="0"/>
          <a:cs typeface="Arial" charset="0"/>
        </a:defRPr>
      </a:lvl3pPr>
      <a:lvl4pPr algn="l" defTabSz="1042988" rtl="0" eaLnBrk="0" fontAlgn="base" hangingPunct="0">
        <a:lnSpc>
          <a:spcPct val="90000"/>
        </a:lnSpc>
        <a:spcBef>
          <a:spcPct val="0"/>
        </a:spcBef>
        <a:spcAft>
          <a:spcPct val="0"/>
        </a:spcAft>
        <a:defRPr sz="3200">
          <a:solidFill>
            <a:schemeClr val="tx2"/>
          </a:solidFill>
          <a:latin typeface="Arial" charset="0"/>
          <a:cs typeface="Arial" charset="0"/>
        </a:defRPr>
      </a:lvl4pPr>
      <a:lvl5pPr algn="l" defTabSz="1042988" rtl="0" eaLnBrk="0" fontAlgn="base" hangingPunct="0">
        <a:lnSpc>
          <a:spcPct val="90000"/>
        </a:lnSpc>
        <a:spcBef>
          <a:spcPct val="0"/>
        </a:spcBef>
        <a:spcAft>
          <a:spcPct val="0"/>
        </a:spcAft>
        <a:defRPr sz="3200">
          <a:solidFill>
            <a:schemeClr val="tx2"/>
          </a:solidFill>
          <a:latin typeface="Arial" charset="0"/>
          <a:cs typeface="Arial" charset="0"/>
        </a:defRPr>
      </a:lvl5pPr>
      <a:lvl6pPr marL="457200" algn="l" defTabSz="1042988" rtl="0" fontAlgn="base">
        <a:lnSpc>
          <a:spcPct val="90000"/>
        </a:lnSpc>
        <a:spcBef>
          <a:spcPct val="0"/>
        </a:spcBef>
        <a:spcAft>
          <a:spcPct val="0"/>
        </a:spcAft>
        <a:defRPr sz="3200">
          <a:solidFill>
            <a:schemeClr val="tx2"/>
          </a:solidFill>
          <a:latin typeface="Arial" charset="0"/>
          <a:cs typeface="Arial" charset="0"/>
        </a:defRPr>
      </a:lvl6pPr>
      <a:lvl7pPr marL="914400" algn="l" defTabSz="1042988" rtl="0" fontAlgn="base">
        <a:lnSpc>
          <a:spcPct val="90000"/>
        </a:lnSpc>
        <a:spcBef>
          <a:spcPct val="0"/>
        </a:spcBef>
        <a:spcAft>
          <a:spcPct val="0"/>
        </a:spcAft>
        <a:defRPr sz="3200">
          <a:solidFill>
            <a:schemeClr val="tx2"/>
          </a:solidFill>
          <a:latin typeface="Arial" charset="0"/>
          <a:cs typeface="Arial" charset="0"/>
        </a:defRPr>
      </a:lvl7pPr>
      <a:lvl8pPr marL="1371600" algn="l" defTabSz="1042988" rtl="0" fontAlgn="base">
        <a:lnSpc>
          <a:spcPct val="90000"/>
        </a:lnSpc>
        <a:spcBef>
          <a:spcPct val="0"/>
        </a:spcBef>
        <a:spcAft>
          <a:spcPct val="0"/>
        </a:spcAft>
        <a:defRPr sz="3200">
          <a:solidFill>
            <a:schemeClr val="tx2"/>
          </a:solidFill>
          <a:latin typeface="Arial" charset="0"/>
          <a:cs typeface="Arial" charset="0"/>
        </a:defRPr>
      </a:lvl8pPr>
      <a:lvl9pPr marL="1828800" algn="l" defTabSz="1042988" rtl="0" fontAlgn="base">
        <a:lnSpc>
          <a:spcPct val="90000"/>
        </a:lnSpc>
        <a:spcBef>
          <a:spcPct val="0"/>
        </a:spcBef>
        <a:spcAft>
          <a:spcPct val="0"/>
        </a:spcAft>
        <a:defRPr sz="3200">
          <a:solidFill>
            <a:schemeClr val="tx2"/>
          </a:solidFill>
          <a:latin typeface="Arial" charset="0"/>
          <a:cs typeface="Arial" charset="0"/>
        </a:defRPr>
      </a:lvl9pPr>
    </p:titleStyle>
    <p:bodyStyle>
      <a:lvl1pPr marL="260350" indent="-260350" algn="l" defTabSz="1042988" rtl="0" eaLnBrk="0" fontAlgn="base" hangingPunct="0">
        <a:spcBef>
          <a:spcPct val="35000"/>
        </a:spcBef>
        <a:spcAft>
          <a:spcPct val="15000"/>
        </a:spcAft>
        <a:buClr>
          <a:schemeClr val="accent2"/>
        </a:buClr>
        <a:buFont typeface="Wingdings" panose="05000000000000000000" pitchFamily="2" charset="2"/>
        <a:buChar char="§"/>
        <a:defRPr sz="2700" b="1">
          <a:solidFill>
            <a:schemeClr val="tx1"/>
          </a:solidFill>
          <a:latin typeface="+mn-lt"/>
          <a:ea typeface="+mn-ea"/>
          <a:cs typeface="+mn-cs"/>
        </a:defRPr>
      </a:lvl1pPr>
      <a:lvl2pPr marL="520700" indent="-130175" algn="l" defTabSz="1042988" rtl="0" eaLnBrk="0" fontAlgn="base" hangingPunct="0">
        <a:spcBef>
          <a:spcPct val="25000"/>
        </a:spcBef>
        <a:spcAft>
          <a:spcPct val="15000"/>
        </a:spcAft>
        <a:buClr>
          <a:schemeClr val="accent2"/>
        </a:buClr>
        <a:buFont typeface="Arial" panose="020B0604020202020204" pitchFamily="34" charset="0"/>
        <a:buChar char="–"/>
        <a:defRPr sz="2500">
          <a:solidFill>
            <a:schemeClr val="tx1"/>
          </a:solidFill>
          <a:latin typeface="+mn-lt"/>
          <a:cs typeface="+mn-cs"/>
        </a:defRPr>
      </a:lvl2pPr>
      <a:lvl3pPr marL="777875" indent="-125413" algn="l" defTabSz="1042988" rtl="0" eaLnBrk="0" fontAlgn="base" hangingPunct="0">
        <a:spcBef>
          <a:spcPct val="20000"/>
        </a:spcBef>
        <a:spcAft>
          <a:spcPct val="0"/>
        </a:spcAft>
        <a:buClr>
          <a:schemeClr val="accent2"/>
        </a:buClr>
        <a:buChar char="•"/>
        <a:defRPr sz="2300">
          <a:solidFill>
            <a:schemeClr val="tx1"/>
          </a:solidFill>
          <a:latin typeface="+mn-lt"/>
          <a:cs typeface="+mn-cs"/>
        </a:defRPr>
      </a:lvl3pPr>
      <a:lvl4pPr marL="1041400" indent="-131763" algn="l" defTabSz="1042988" rtl="0" eaLnBrk="0" fontAlgn="base" hangingPunct="0">
        <a:spcBef>
          <a:spcPct val="20000"/>
        </a:spcBef>
        <a:spcAft>
          <a:spcPct val="0"/>
        </a:spcAft>
        <a:buClr>
          <a:schemeClr val="accent2"/>
        </a:buClr>
        <a:buFont typeface="Arial" panose="020B0604020202020204" pitchFamily="34" charset="0"/>
        <a:buChar char="–"/>
        <a:defRPr sz="2100">
          <a:solidFill>
            <a:schemeClr val="tx1"/>
          </a:solidFill>
          <a:latin typeface="+mn-lt"/>
          <a:cs typeface="+mn-cs"/>
        </a:defRPr>
      </a:lvl4pPr>
      <a:lvl5pPr marL="1303338" indent="-131763" algn="l" defTabSz="1042988" rtl="0"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mn-lt"/>
          <a:cs typeface="+mn-cs"/>
        </a:defRPr>
      </a:lvl5pPr>
      <a:lvl6pPr marL="1760538" indent="-131763" algn="l" defTabSz="1042988" rtl="0" fontAlgn="base">
        <a:spcBef>
          <a:spcPct val="20000"/>
        </a:spcBef>
        <a:spcAft>
          <a:spcPct val="0"/>
        </a:spcAft>
        <a:buClr>
          <a:schemeClr val="accent2"/>
        </a:buClr>
        <a:buFont typeface="Arial" charset="0"/>
        <a:buChar char="&gt;"/>
        <a:defRPr sz="2100">
          <a:solidFill>
            <a:schemeClr val="tx1"/>
          </a:solidFill>
          <a:latin typeface="+mn-lt"/>
          <a:cs typeface="+mn-cs"/>
        </a:defRPr>
      </a:lvl6pPr>
      <a:lvl7pPr marL="2217738" indent="-131763" algn="l" defTabSz="1042988" rtl="0" fontAlgn="base">
        <a:spcBef>
          <a:spcPct val="20000"/>
        </a:spcBef>
        <a:spcAft>
          <a:spcPct val="0"/>
        </a:spcAft>
        <a:buClr>
          <a:schemeClr val="accent2"/>
        </a:buClr>
        <a:buFont typeface="Arial" charset="0"/>
        <a:buChar char="&gt;"/>
        <a:defRPr sz="2100">
          <a:solidFill>
            <a:schemeClr val="tx1"/>
          </a:solidFill>
          <a:latin typeface="+mn-lt"/>
          <a:cs typeface="+mn-cs"/>
        </a:defRPr>
      </a:lvl7pPr>
      <a:lvl8pPr marL="2674938" indent="-131763" algn="l" defTabSz="1042988" rtl="0" fontAlgn="base">
        <a:spcBef>
          <a:spcPct val="20000"/>
        </a:spcBef>
        <a:spcAft>
          <a:spcPct val="0"/>
        </a:spcAft>
        <a:buClr>
          <a:schemeClr val="accent2"/>
        </a:buClr>
        <a:buFont typeface="Arial" charset="0"/>
        <a:buChar char="&gt;"/>
        <a:defRPr sz="2100">
          <a:solidFill>
            <a:schemeClr val="tx1"/>
          </a:solidFill>
          <a:latin typeface="+mn-lt"/>
          <a:cs typeface="+mn-cs"/>
        </a:defRPr>
      </a:lvl8pPr>
      <a:lvl9pPr marL="3132138" indent="-131763" algn="l" defTabSz="1042988" rtl="0" fontAlgn="base">
        <a:spcBef>
          <a:spcPct val="20000"/>
        </a:spcBef>
        <a:spcAft>
          <a:spcPct val="0"/>
        </a:spcAft>
        <a:buClr>
          <a:schemeClr val="accent2"/>
        </a:buClr>
        <a:buFont typeface="Arial" charset="0"/>
        <a:buChar char="&gt;"/>
        <a:defRPr sz="21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1.png"/><Relationship Id="rId7"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32.png"/><Relationship Id="rId4" Type="http://schemas.openxmlformats.org/officeDocument/2006/relationships/image" Target="../media/image3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png"/><Relationship Id="rId7"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png"/><Relationship Id="rId26" Type="http://schemas.openxmlformats.org/officeDocument/2006/relationships/image" Target="../media/image73.png"/><Relationship Id="rId21" Type="http://schemas.openxmlformats.org/officeDocument/2006/relationships/image" Target="../media/image68.png"/><Relationship Id="rId34" Type="http://schemas.openxmlformats.org/officeDocument/2006/relationships/image" Target="../media/image81.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2" Type="http://schemas.openxmlformats.org/officeDocument/2006/relationships/notesSlide" Target="../notesSlides/notesSlide30.xml"/><Relationship Id="rId16" Type="http://schemas.openxmlformats.org/officeDocument/2006/relationships/image" Target="../media/image63.png"/><Relationship Id="rId20" Type="http://schemas.openxmlformats.org/officeDocument/2006/relationships/image" Target="../media/image67.png"/><Relationship Id="rId29"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8.png"/><Relationship Id="rId24" Type="http://schemas.openxmlformats.org/officeDocument/2006/relationships/image" Target="../media/image71.png"/><Relationship Id="rId32" Type="http://schemas.openxmlformats.org/officeDocument/2006/relationships/image" Target="../media/image79.png"/><Relationship Id="rId37" Type="http://schemas.openxmlformats.org/officeDocument/2006/relationships/image" Target="../media/image84.png"/><Relationship Id="rId5" Type="http://schemas.openxmlformats.org/officeDocument/2006/relationships/image" Target="../media/image48.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png"/><Relationship Id="rId36" Type="http://schemas.openxmlformats.org/officeDocument/2006/relationships/image" Target="../media/image83.png"/><Relationship Id="rId10" Type="http://schemas.openxmlformats.org/officeDocument/2006/relationships/image" Target="../media/image57.png"/><Relationship Id="rId19" Type="http://schemas.openxmlformats.org/officeDocument/2006/relationships/image" Target="../media/image66.png"/><Relationship Id="rId31" Type="http://schemas.openxmlformats.org/officeDocument/2006/relationships/image" Target="../media/image78.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 Id="rId27" Type="http://schemas.openxmlformats.org/officeDocument/2006/relationships/image" Target="../media/image74.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image" Target="../media/image55.png"/><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0" Type="http://schemas.openxmlformats.org/officeDocument/2006/relationships/image" Target="../media/image6.png"/><Relationship Id="rId4" Type="http://schemas.openxmlformats.org/officeDocument/2006/relationships/diagramLayout" Target="../diagrams/layout1.xml"/><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0.png"/><Relationship Id="rId7" Type="http://schemas.openxmlformats.org/officeDocument/2006/relationships/image" Target="../media/image9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0.png"/><Relationship Id="rId11" Type="http://schemas.openxmlformats.org/officeDocument/2006/relationships/image" Target="../media/image9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98.png"/><Relationship Id="rId9" Type="http://schemas.openxmlformats.org/officeDocument/2006/relationships/image" Target="../media/image103.png"/></Relationships>
</file>

<file path=ppt/slides/_rels/slide46.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112.png"/><Relationship Id="rId3" Type="http://schemas.openxmlformats.org/officeDocument/2006/relationships/image" Target="../media/image64.png"/><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0.png"/><Relationship Id="rId5" Type="http://schemas.openxmlformats.org/officeDocument/2006/relationships/image" Target="../media/image105.png"/><Relationship Id="rId15" Type="http://schemas.openxmlformats.org/officeDocument/2006/relationships/image" Target="../media/image95.png"/><Relationship Id="rId10" Type="http://schemas.openxmlformats.org/officeDocument/2006/relationships/image" Target="../media/image109.png"/><Relationship Id="rId4" Type="http://schemas.openxmlformats.org/officeDocument/2006/relationships/image" Target="../media/image68.png"/><Relationship Id="rId9" Type="http://schemas.openxmlformats.org/officeDocument/2006/relationships/image" Target="../media/image108.png"/><Relationship Id="rId14" Type="http://schemas.openxmlformats.org/officeDocument/2006/relationships/image" Target="../media/image113.png"/></Relationships>
</file>

<file path=ppt/slides/_rels/slide47.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117.png"/><Relationship Id="rId5" Type="http://schemas.openxmlformats.org/officeDocument/2006/relationships/diagramQuickStyle" Target="../diagrams/quickStyle2.xml"/><Relationship Id="rId10" Type="http://schemas.openxmlformats.org/officeDocument/2006/relationships/image" Target="../media/image116.png"/><Relationship Id="rId4" Type="http://schemas.openxmlformats.org/officeDocument/2006/relationships/diagramLayout" Target="../diagrams/layout2.xml"/><Relationship Id="rId9" Type="http://schemas.openxmlformats.org/officeDocument/2006/relationships/image" Target="../media/image115.png"/></Relationships>
</file>

<file path=ppt/slides/_rels/slide4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5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0.png"/><Relationship Id="rId7" Type="http://schemas.microsoft.com/office/2007/relationships/hdphoto" Target="../media/hdphoto7.wdp"/><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3.png"/><Relationship Id="rId5" Type="http://schemas.microsoft.com/office/2007/relationships/hdphoto" Target="../media/hdphoto6.wdp"/><Relationship Id="rId10" Type="http://schemas.openxmlformats.org/officeDocument/2006/relationships/image" Target="../media/image132.png"/><Relationship Id="rId4" Type="http://schemas.openxmlformats.org/officeDocument/2006/relationships/image" Target="../media/image128.png"/><Relationship Id="rId9" Type="http://schemas.openxmlformats.org/officeDocument/2006/relationships/image" Target="../media/image131.png"/></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5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57.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41.png"/><Relationship Id="rId11" Type="http://schemas.openxmlformats.org/officeDocument/2006/relationships/image" Target="../media/image146.png"/><Relationship Id="rId5" Type="http://schemas.openxmlformats.org/officeDocument/2006/relationships/image" Target="../media/image140.png"/><Relationship Id="rId10" Type="http://schemas.openxmlformats.org/officeDocument/2006/relationships/image" Target="../media/image145.png"/><Relationship Id="rId4" Type="http://schemas.openxmlformats.org/officeDocument/2006/relationships/image" Target="../media/image139.png"/><Relationship Id="rId9" Type="http://schemas.openxmlformats.org/officeDocument/2006/relationships/image" Target="../media/image144.png"/></Relationships>
</file>

<file path=ppt/slides/_rels/slide58.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diagramLayout" Target="../diagrams/layout4.xml"/><Relationship Id="rId3" Type="http://schemas.openxmlformats.org/officeDocument/2006/relationships/image" Target="../media/image138.png"/><Relationship Id="rId7" Type="http://schemas.openxmlformats.org/officeDocument/2006/relationships/image" Target="../media/image150.png"/><Relationship Id="rId12" Type="http://schemas.openxmlformats.org/officeDocument/2006/relationships/diagramData" Target="../diagrams/data4.xml"/><Relationship Id="rId2" Type="http://schemas.openxmlformats.org/officeDocument/2006/relationships/notesSlide" Target="../notesSlides/notesSlide57.xml"/><Relationship Id="rId16" Type="http://schemas.microsoft.com/office/2007/relationships/diagramDrawing" Target="../diagrams/drawing4.xml"/><Relationship Id="rId1" Type="http://schemas.openxmlformats.org/officeDocument/2006/relationships/slideLayout" Target="../slideLayouts/slideLayout2.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diagramColors" Target="../diagrams/colors4.xml"/><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 Id="rId14" Type="http://schemas.openxmlformats.org/officeDocument/2006/relationships/diagramQuickStyle" Target="../diagrams/quickStyle4.xml"/></Relationships>
</file>

<file path=ppt/slides/_rels/slide5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6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6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0.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165.png"/></Relationships>
</file>

<file path=ppt/slides/_rels/slide6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67.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8.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 Id="rId5" Type="http://schemas.openxmlformats.org/officeDocument/2006/relationships/image" Target="../media/image176.png"/><Relationship Id="rId4" Type="http://schemas.openxmlformats.org/officeDocument/2006/relationships/image" Target="../media/image175.png"/></Relationships>
</file>

<file path=ppt/slides/_rels/slide6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7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DB2347-85A9-4ACF-930B-D7DB0EB6553B}"/>
              </a:ext>
            </a:extLst>
          </p:cNvPr>
          <p:cNvSpPr>
            <a:spLocks noGrp="1"/>
          </p:cNvSpPr>
          <p:nvPr>
            <p:ph type="ctrTitle" sz="quarter"/>
          </p:nvPr>
        </p:nvSpPr>
        <p:spPr>
          <a:xfrm>
            <a:off x="449263" y="2267669"/>
            <a:ext cx="10512697" cy="1619250"/>
          </a:xfrm>
        </p:spPr>
        <p:txBody>
          <a:bodyPr/>
          <a:lstStyle/>
          <a:p>
            <a:r>
              <a:rPr lang="en-US"/>
              <a:t>OCR</a:t>
            </a:r>
            <a:br>
              <a:rPr lang="en-US"/>
            </a:br>
            <a:r>
              <a:rPr lang="en-US"/>
              <a:t>An Improved method to detect characters in images</a:t>
            </a:r>
            <a:endParaRPr lang="en-US" dirty="0"/>
          </a:p>
        </p:txBody>
      </p:sp>
      <p:sp>
        <p:nvSpPr>
          <p:cNvPr id="3" name="Footer Placeholder 2">
            <a:extLst>
              <a:ext uri="{FF2B5EF4-FFF2-40B4-BE49-F238E27FC236}">
                <a16:creationId xmlns:a16="http://schemas.microsoft.com/office/drawing/2014/main" id="{6983F38A-C2E0-43C3-9553-9EB037EFC760}"/>
              </a:ext>
            </a:extLst>
          </p:cNvPr>
          <p:cNvSpPr>
            <a:spLocks noGrp="1"/>
          </p:cNvSpPr>
          <p:nvPr>
            <p:ph type="ftr" sz="quarter" idx="10"/>
          </p:nvPr>
        </p:nvSpPr>
        <p:spPr/>
        <p:txBody>
          <a:bodyPr/>
          <a:lstStyle/>
          <a:p>
            <a:pPr>
              <a:defRPr/>
            </a:pPr>
            <a:r>
              <a:rPr lang="en-US"/>
              <a:t>IBM Confidential</a:t>
            </a:r>
          </a:p>
        </p:txBody>
      </p:sp>
      <p:sp>
        <p:nvSpPr>
          <p:cNvPr id="4" name="Date Placeholder 3">
            <a:extLst>
              <a:ext uri="{FF2B5EF4-FFF2-40B4-BE49-F238E27FC236}">
                <a16:creationId xmlns:a16="http://schemas.microsoft.com/office/drawing/2014/main" id="{1DC0F420-98E7-4ABF-BB92-D2D51D0782DB}"/>
              </a:ext>
            </a:extLst>
          </p:cNvPr>
          <p:cNvSpPr>
            <a:spLocks noGrp="1"/>
          </p:cNvSpPr>
          <p:nvPr>
            <p:ph type="dt" sz="quarter" idx="11"/>
          </p:nvPr>
        </p:nvSpPr>
        <p:spPr/>
        <p:txBody>
          <a:bodyPr/>
          <a:lstStyle/>
          <a:p>
            <a:pPr>
              <a:defRPr/>
            </a:pPr>
            <a:fld id="{E7DDB023-0E0D-4F30-9E22-BF7FCBD36789}" type="datetime1">
              <a:rPr lang="en-US" smtClean="0"/>
              <a:pPr>
                <a:defRPr/>
              </a:pPr>
              <a:t>7/7/2021</a:t>
            </a:fld>
            <a:endParaRPr lang="en-US"/>
          </a:p>
        </p:txBody>
      </p:sp>
      <p:graphicFrame>
        <p:nvGraphicFramePr>
          <p:cNvPr id="8" name="Table 7">
            <a:extLst>
              <a:ext uri="{FF2B5EF4-FFF2-40B4-BE49-F238E27FC236}">
                <a16:creationId xmlns:a16="http://schemas.microsoft.com/office/drawing/2014/main" id="{238739E5-B7E2-4F54-BF24-F992B42E1F7F}"/>
              </a:ext>
            </a:extLst>
          </p:cNvPr>
          <p:cNvGraphicFramePr>
            <a:graphicFrameLocks noGrp="1"/>
          </p:cNvGraphicFramePr>
          <p:nvPr>
            <p:extLst>
              <p:ext uri="{D42A27DB-BD31-4B8C-83A1-F6EECF244321}">
                <p14:modId xmlns:p14="http://schemas.microsoft.com/office/powerpoint/2010/main" val="1218556260"/>
              </p:ext>
            </p:extLst>
          </p:nvPr>
        </p:nvGraphicFramePr>
        <p:xfrm>
          <a:off x="593378" y="3780633"/>
          <a:ext cx="7864534" cy="548640"/>
        </p:xfrm>
        <a:graphic>
          <a:graphicData uri="http://schemas.openxmlformats.org/drawingml/2006/table">
            <a:tbl>
              <a:tblPr/>
              <a:tblGrid>
                <a:gridCol w="1959878">
                  <a:extLst>
                    <a:ext uri="{9D8B030D-6E8A-4147-A177-3AD203B41FA5}">
                      <a16:colId xmlns:a16="http://schemas.microsoft.com/office/drawing/2014/main" val="1443838964"/>
                    </a:ext>
                  </a:extLst>
                </a:gridCol>
                <a:gridCol w="5904656">
                  <a:extLst>
                    <a:ext uri="{9D8B030D-6E8A-4147-A177-3AD203B41FA5}">
                      <a16:colId xmlns:a16="http://schemas.microsoft.com/office/drawing/2014/main" val="2537102405"/>
                    </a:ext>
                  </a:extLst>
                </a:gridCol>
              </a:tblGrid>
              <a:tr h="274320">
                <a:tc rowSpan="2">
                  <a:txBody>
                    <a:bodyPr/>
                    <a:lstStyle/>
                    <a:p>
                      <a:pPr algn="l"/>
                      <a:r>
                        <a:rPr lang="pt-PT" dirty="0">
                          <a:latin typeface="Calibri" panose="020F0502020204030204" pitchFamily="34" charset="0"/>
                        </a:rPr>
                        <a:t>ASIMINA SIMOTA</a:t>
                      </a:r>
                      <a:br>
                        <a:rPr lang="pt-PT" dirty="0">
                          <a:latin typeface="Calibri" panose="020F0502020204030204" pitchFamily="34" charset="0"/>
                        </a:rPr>
                      </a:br>
                      <a:r>
                        <a:rPr lang="pt-PT" dirty="0">
                          <a:latin typeface="Calibri" panose="020F0502020204030204" pitchFamily="34" charset="0"/>
                        </a:rPr>
                        <a:t>ROY ROBERT CECIL</a:t>
                      </a:r>
                      <a:endParaRPr lang="pt-PT" dirty="0"/>
                    </a:p>
                  </a:txBody>
                  <a:tcPr marL="0" marR="0" marT="0" marB="0" anchor="b">
                    <a:lnL>
                      <a:noFill/>
                    </a:lnL>
                    <a:lnR>
                      <a:noFill/>
                    </a:lnR>
                    <a:lnT>
                      <a:noFill/>
                    </a:lnT>
                    <a:lnB>
                      <a:noFill/>
                    </a:lnB>
                  </a:tcPr>
                </a:tc>
                <a:tc>
                  <a:txBody>
                    <a:bodyPr/>
                    <a:lstStyle/>
                    <a:p>
                      <a:pPr algn="l"/>
                      <a:r>
                        <a:rPr lang="pt-PT" dirty="0">
                          <a:latin typeface="Calibri" panose="020F0502020204030204" pitchFamily="34" charset="0"/>
                        </a:rPr>
                        <a:t>asimina.simota@pt.ibm.com </a:t>
                      </a:r>
                      <a:endParaRPr lang="pt-PT" dirty="0"/>
                    </a:p>
                  </a:txBody>
                  <a:tcPr marL="0" marR="0" marT="0" marB="0" anchor="b">
                    <a:lnL>
                      <a:noFill/>
                    </a:lnL>
                    <a:lnR>
                      <a:noFill/>
                    </a:lnR>
                    <a:lnT>
                      <a:noFill/>
                    </a:lnT>
                    <a:lnB>
                      <a:noFill/>
                    </a:lnB>
                  </a:tcPr>
                </a:tc>
                <a:extLst>
                  <a:ext uri="{0D108BD9-81ED-4DB2-BD59-A6C34878D82A}">
                    <a16:rowId xmlns:a16="http://schemas.microsoft.com/office/drawing/2014/main" val="2598234794"/>
                  </a:ext>
                </a:extLst>
              </a:tr>
              <a:tr h="274320">
                <a:tc vMerge="1">
                  <a:txBody>
                    <a:bodyPr/>
                    <a:lstStyle/>
                    <a:p>
                      <a:endParaRPr lang="en-US"/>
                    </a:p>
                  </a:txBody>
                  <a:tcPr/>
                </a:tc>
                <a:tc>
                  <a:txBody>
                    <a:bodyPr/>
                    <a:lstStyle/>
                    <a:p>
                      <a:pPr algn="l"/>
                      <a:r>
                        <a:rPr lang="pt-PT" dirty="0">
                          <a:latin typeface="Calibri" panose="020F0502020204030204" pitchFamily="34" charset="0"/>
                        </a:rPr>
                        <a:t>roy.cecil@pt.ibm.com</a:t>
                      </a:r>
                      <a:endParaRPr lang="pt-PT" dirty="0"/>
                    </a:p>
                  </a:txBody>
                  <a:tcPr marL="0" marR="0" marT="0" marB="0" anchor="b">
                    <a:lnL>
                      <a:noFill/>
                    </a:lnL>
                    <a:lnR>
                      <a:noFill/>
                    </a:lnR>
                    <a:lnT>
                      <a:noFill/>
                    </a:lnT>
                    <a:lnB>
                      <a:noFill/>
                    </a:lnB>
                  </a:tcPr>
                </a:tc>
                <a:extLst>
                  <a:ext uri="{0D108BD9-81ED-4DB2-BD59-A6C34878D82A}">
                    <a16:rowId xmlns:a16="http://schemas.microsoft.com/office/drawing/2014/main" val="548241149"/>
                  </a:ext>
                </a:extLst>
              </a:tr>
            </a:tbl>
          </a:graphicData>
        </a:graphic>
      </p:graphicFrame>
    </p:spTree>
    <p:extLst>
      <p:ext uri="{BB962C8B-B14F-4D97-AF65-F5344CB8AC3E}">
        <p14:creationId xmlns:p14="http://schemas.microsoft.com/office/powerpoint/2010/main" val="845386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01D119-6662-44F1-8541-575BB51DF27A}"/>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0" name="Rectangle 9">
            <a:extLst>
              <a:ext uri="{FF2B5EF4-FFF2-40B4-BE49-F238E27FC236}">
                <a16:creationId xmlns:a16="http://schemas.microsoft.com/office/drawing/2014/main" id="{0C8E164E-2035-477D-AB43-0EEC7596C06A}"/>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689722" y="2580383"/>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9" name="Picture 8">
            <a:extLst>
              <a:ext uri="{FF2B5EF4-FFF2-40B4-BE49-F238E27FC236}">
                <a16:creationId xmlns:a16="http://schemas.microsoft.com/office/drawing/2014/main" id="{8F7CEA2F-D036-487E-BC4A-5FE83636A7A9}"/>
              </a:ext>
            </a:extLst>
          </p:cNvPr>
          <p:cNvPicPr>
            <a:picLocks noChangeAspect="1"/>
          </p:cNvPicPr>
          <p:nvPr/>
        </p:nvPicPr>
        <p:blipFill>
          <a:blip r:embed="rId4"/>
          <a:stretch>
            <a:fillRect/>
          </a:stretch>
        </p:blipFill>
        <p:spPr>
          <a:xfrm>
            <a:off x="4166514" y="2501985"/>
            <a:ext cx="2358784" cy="534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27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3"/>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420642924"/>
              </p:ext>
            </p:extLst>
          </p:nvPr>
        </p:nvGraphicFramePr>
        <p:xfrm>
          <a:off x="7623873" y="1871589"/>
          <a:ext cx="2691008" cy="5233722"/>
        </p:xfrm>
        <a:graphic>
          <a:graphicData uri="http://schemas.openxmlformats.org/drawingml/2006/table">
            <a:tbl>
              <a:tblPr>
                <a:tableStyleId>{5C22544A-7EE6-4342-B048-85BDC9FD1C3A}</a:tableStyleId>
              </a:tblPr>
              <a:tblGrid>
                <a:gridCol w="2691008">
                  <a:extLst>
                    <a:ext uri="{9D8B030D-6E8A-4147-A177-3AD203B41FA5}">
                      <a16:colId xmlns:a16="http://schemas.microsoft.com/office/drawing/2014/main" val="2484424921"/>
                    </a:ext>
                  </a:extLst>
                </a:gridCol>
              </a:tblGrid>
              <a:tr h="4311525">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input image is binarized to highlight only the areas of interest.</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Common</a:t>
                      </a:r>
                      <a:r>
                        <a:rPr lang="pt-PT" sz="1400" kern="1200" dirty="0">
                          <a:solidFill>
                            <a:schemeClr val="bg1"/>
                          </a:solidFill>
                          <a:effectLst/>
                          <a:latin typeface="+mn-lt"/>
                          <a:ea typeface="+mn-ea"/>
                          <a:cs typeface="+mn-cs"/>
                        </a:rPr>
                        <a:t>dd</a:t>
                      </a:r>
                      <a:r>
                        <a:rPr lang="pt-PT" sz="1400" kern="1200" dirty="0">
                          <a:solidFill>
                            <a:schemeClr val="dk1"/>
                          </a:solidFill>
                          <a:effectLst/>
                          <a:latin typeface="+mn-lt"/>
                          <a:ea typeface="+mn-ea"/>
                          <a:cs typeface="+mn-cs"/>
                        </a:rPr>
                        <a:t>morphological operations such as deliation and erosion are not used in this step. </a:t>
                      </a:r>
                      <a:r>
                        <a:rPr lang="pt-PT" sz="1400" u="none" kern="1200" dirty="0">
                          <a:solidFill>
                            <a:schemeClr val="dk1"/>
                          </a:solidFill>
                          <a:effectLst/>
                          <a:latin typeface="+mn-lt"/>
                          <a:ea typeface="+mn-ea"/>
                          <a:cs typeface="+mn-cs"/>
                        </a:rPr>
                        <a:t>Their usage is avoided because at this level they introduce error in the </a:t>
                      </a:r>
                      <a:r>
                        <a:rPr lang="pt-PT" sz="1400" u="none" kern="1200" dirty="0">
                          <a:solidFill>
                            <a:schemeClr val="accent4">
                              <a:lumMod val="85000"/>
                              <a:lumOff val="15000"/>
                            </a:schemeClr>
                          </a:solidFill>
                          <a:effectLst/>
                          <a:latin typeface="+mn-lt"/>
                          <a:ea typeface="+mn-ea"/>
                          <a:cs typeface="+mn-cs"/>
                        </a:rPr>
                        <a:t>process.</a:t>
                      </a:r>
                    </a:p>
                    <a:p>
                      <a:pPr marL="0" indent="0" algn="just">
                        <a:buFont typeface="Wingdings" panose="05000000000000000000" pitchFamily="2" charset="2"/>
                        <a:buNone/>
                      </a:pPr>
                      <a:endParaRPr lang="pt-PT" sz="1400"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The image binarization is inverted to give the value 1 to regions of interest and 0 to the rest. </a:t>
                      </a:r>
                      <a:r>
                        <a:rPr lang="pt-PT" sz="1400" u="none" kern="1200" dirty="0">
                          <a:solidFill>
                            <a:srgbClr val="FF0000"/>
                          </a:solidFill>
                          <a:effectLst/>
                          <a:latin typeface="+mn-lt"/>
                          <a:ea typeface="+mn-ea"/>
                          <a:cs typeface="+mn-cs"/>
                        </a:rPr>
                        <a:t>This decision is experimental and is highly  connected with the neural networks optimization that will be applied in a later phase. </a:t>
                      </a:r>
                      <a:r>
                        <a:rPr lang="pt-PT" sz="1400" kern="1200" dirty="0">
                          <a:solidFill>
                            <a:srgbClr val="FF0000"/>
                          </a:solidFill>
                          <a:effectLst/>
                          <a:latin typeface="+mn-lt"/>
                          <a:ea typeface="+mn-ea"/>
                          <a:cs typeface="+mn-cs"/>
                        </a:rPr>
                        <a:t>The idea is to direct the gradient descents and hence the learning rate closer to the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u="none" strike="noStrike" dirty="0">
                          <a:solidFill>
                            <a:schemeClr val="accent3">
                              <a:lumMod val="95000"/>
                            </a:schemeClr>
                          </a:solidFill>
                          <a:effectLst/>
                        </a:rPr>
                        <a:t>D</a:t>
                      </a: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388588"/>
            <a:ext cx="2809418"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1</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365327955"/>
              </p:ext>
            </p:extLst>
          </p:nvPr>
        </p:nvGraphicFramePr>
        <p:xfrm>
          <a:off x="7550514" y="1846704"/>
          <a:ext cx="45719" cy="5173493"/>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517349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7" name="Picture 6">
            <a:extLst>
              <a:ext uri="{FF2B5EF4-FFF2-40B4-BE49-F238E27FC236}">
                <a16:creationId xmlns:a16="http://schemas.microsoft.com/office/drawing/2014/main" id="{CA280E8E-7513-4CD2-A709-7C59A2A5EFC6}"/>
              </a:ext>
            </a:extLst>
          </p:cNvPr>
          <p:cNvPicPr>
            <a:picLocks noChangeAspect="1"/>
          </p:cNvPicPr>
          <p:nvPr/>
        </p:nvPicPr>
        <p:blipFill>
          <a:blip r:embed="rId4">
            <a:extLst>
              <a:ext uri="{BEBA8EAE-BF5A-486C-A8C5-ECC9F3942E4B}">
                <a14:imgProps xmlns:a14="http://schemas.microsoft.com/office/drawing/2010/main">
                  <a14:imgLayer r:embed="rId5">
                    <a14:imgEffect>
                      <a14:saturation sat="33000"/>
                    </a14:imgEffect>
                  </a14:imgLayer>
                </a14:imgProps>
              </a:ext>
            </a:extLst>
          </a:blip>
          <a:stretch>
            <a:fillRect/>
          </a:stretch>
        </p:blipFill>
        <p:spPr>
          <a:xfrm>
            <a:off x="495951" y="1723762"/>
            <a:ext cx="6498899" cy="5224725"/>
          </a:xfrm>
          <a:prstGeom prst="rect">
            <a:avLst/>
          </a:prstGeom>
        </p:spPr>
      </p:pic>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4055321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3"/>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1754839822"/>
              </p:ext>
            </p:extLst>
          </p:nvPr>
        </p:nvGraphicFramePr>
        <p:xfrm>
          <a:off x="7623873" y="1871590"/>
          <a:ext cx="2552823" cy="2988367"/>
        </p:xfrm>
        <a:graphic>
          <a:graphicData uri="http://schemas.openxmlformats.org/drawingml/2006/table">
            <a:tbl>
              <a:tblPr>
                <a:tableStyleId>{5C22544A-7EE6-4342-B048-85BDC9FD1C3A}</a:tableStyleId>
              </a:tblPr>
              <a:tblGrid>
                <a:gridCol w="2552823">
                  <a:extLst>
                    <a:ext uri="{9D8B030D-6E8A-4147-A177-3AD203B41FA5}">
                      <a16:colId xmlns:a16="http://schemas.microsoft.com/office/drawing/2014/main" val="2484424921"/>
                    </a:ext>
                  </a:extLst>
                </a:gridCol>
              </a:tblGrid>
              <a:tr h="2988367">
                <a:tc>
                  <a:txBody>
                    <a:bodyPr/>
                    <a:lstStyle/>
                    <a:p>
                      <a:pPr marL="285750" indent="-285750" algn="l">
                        <a:buFont typeface="Wingdings" panose="05000000000000000000" pitchFamily="2" charset="2"/>
                        <a:buChar char="§"/>
                      </a:pPr>
                      <a:r>
                        <a:rPr lang="pt-PT" sz="1400" kern="1200" dirty="0">
                          <a:solidFill>
                            <a:schemeClr val="dk1"/>
                          </a:solidFill>
                          <a:effectLst/>
                          <a:latin typeface="+mn-lt"/>
                          <a:ea typeface="+mn-ea"/>
                          <a:cs typeface="+mn-cs"/>
                        </a:rPr>
                        <a:t>The horizodal lines are removed using  morphological transformations.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u="none" kern="1200" dirty="0">
                          <a:solidFill>
                            <a:schemeClr val="accent4">
                              <a:lumMod val="85000"/>
                              <a:lumOff val="15000"/>
                            </a:schemeClr>
                          </a:solidFill>
                          <a:effectLst/>
                          <a:latin typeface="+mn-lt"/>
                          <a:ea typeface="+mn-ea"/>
                          <a:cs typeface="+mn-cs"/>
                        </a:rPr>
                        <a:t>To keep the solution generic and avoid overfitting  a custom method identified  that correlates the size of the excluded  lines with the image height and width.</a:t>
                      </a:r>
                    </a:p>
                    <a:p>
                      <a:pPr marL="0" indent="0" algn="just">
                        <a:buFont typeface="Wingdings" panose="05000000000000000000" pitchFamily="2" charset="2"/>
                        <a:buNone/>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404066"/>
            <a:ext cx="264344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2</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418420818"/>
              </p:ext>
            </p:extLst>
          </p:nvPr>
        </p:nvGraphicFramePr>
        <p:xfrm>
          <a:off x="7550514" y="1846704"/>
          <a:ext cx="45719" cy="2869237"/>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86923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7" name="Picture 6">
            <a:extLst>
              <a:ext uri="{FF2B5EF4-FFF2-40B4-BE49-F238E27FC236}">
                <a16:creationId xmlns:a16="http://schemas.microsoft.com/office/drawing/2014/main" id="{31295B22-BA0A-4A5B-AEE1-AF5946622E84}"/>
              </a:ext>
            </a:extLst>
          </p:cNvPr>
          <p:cNvPicPr>
            <a:picLocks noChangeAspect="1"/>
          </p:cNvPicPr>
          <p:nvPr/>
        </p:nvPicPr>
        <p:blipFill>
          <a:blip r:embed="rId4"/>
          <a:stretch>
            <a:fillRect/>
          </a:stretch>
        </p:blipFill>
        <p:spPr>
          <a:xfrm>
            <a:off x="515117" y="1753947"/>
            <a:ext cx="6492803" cy="5194242"/>
          </a:xfrm>
          <a:prstGeom prst="rect">
            <a:avLst/>
          </a:prstGeom>
        </p:spPr>
      </p:pic>
    </p:spTree>
    <p:extLst>
      <p:ext uri="{BB962C8B-B14F-4D97-AF65-F5344CB8AC3E}">
        <p14:creationId xmlns:p14="http://schemas.microsoft.com/office/powerpoint/2010/main" val="1985487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3"/>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4081836922"/>
              </p:ext>
            </p:extLst>
          </p:nvPr>
        </p:nvGraphicFramePr>
        <p:xfrm>
          <a:off x="7623873" y="1871590"/>
          <a:ext cx="2552823" cy="2988367"/>
        </p:xfrm>
        <a:graphic>
          <a:graphicData uri="http://schemas.openxmlformats.org/drawingml/2006/table">
            <a:tbl>
              <a:tblPr>
                <a:tableStyleId>{5C22544A-7EE6-4342-B048-85BDC9FD1C3A}</a:tableStyleId>
              </a:tblPr>
              <a:tblGrid>
                <a:gridCol w="2552823">
                  <a:extLst>
                    <a:ext uri="{9D8B030D-6E8A-4147-A177-3AD203B41FA5}">
                      <a16:colId xmlns:a16="http://schemas.microsoft.com/office/drawing/2014/main" val="2484424921"/>
                    </a:ext>
                  </a:extLst>
                </a:gridCol>
              </a:tblGrid>
              <a:tr h="2988367">
                <a:tc>
                  <a:txBody>
                    <a:bodyPr/>
                    <a:lstStyle/>
                    <a:p>
                      <a:pPr marL="285750" indent="-285750" algn="l">
                        <a:buFont typeface="Wingdings" panose="05000000000000000000" pitchFamily="2" charset="2"/>
                        <a:buChar char="§"/>
                      </a:pPr>
                      <a:r>
                        <a:rPr lang="pt-PT" sz="1400" kern="1200" dirty="0">
                          <a:solidFill>
                            <a:schemeClr val="dk1"/>
                          </a:solidFill>
                          <a:effectLst/>
                          <a:latin typeface="+mn-lt"/>
                          <a:ea typeface="+mn-ea"/>
                          <a:cs typeface="+mn-cs"/>
                        </a:rPr>
                        <a:t>The vertical lines are removed using  morpgological transformations.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Some minor vertical lines are  remaining in the image because their exlusion will affect also the text.</a:t>
                      </a:r>
                    </a:p>
                    <a:p>
                      <a:pPr marL="0" indent="0" algn="just">
                        <a:buFont typeface="Wingdings" panose="05000000000000000000" pitchFamily="2" charset="2"/>
                        <a:buNone/>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404066"/>
            <a:ext cx="264344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3</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057553822"/>
              </p:ext>
            </p:extLst>
          </p:nvPr>
        </p:nvGraphicFramePr>
        <p:xfrm>
          <a:off x="7550514" y="1846704"/>
          <a:ext cx="45719" cy="2653213"/>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65321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9" name="Picture 8">
            <a:extLst>
              <a:ext uri="{FF2B5EF4-FFF2-40B4-BE49-F238E27FC236}">
                <a16:creationId xmlns:a16="http://schemas.microsoft.com/office/drawing/2014/main" id="{61991B68-002C-4EE0-ABD9-A88753E83EF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33000"/>
                    </a14:imgEffect>
                  </a14:imgLayer>
                </a14:imgProps>
              </a:ext>
            </a:extLst>
          </a:blip>
          <a:stretch>
            <a:fillRect/>
          </a:stretch>
        </p:blipFill>
        <p:spPr>
          <a:xfrm>
            <a:off x="515117" y="1699249"/>
            <a:ext cx="6492803" cy="5243014"/>
          </a:xfrm>
          <a:prstGeom prst="rect">
            <a:avLst/>
          </a:prstGeom>
        </p:spPr>
      </p:pic>
      <p:sp>
        <p:nvSpPr>
          <p:cNvPr id="11" name="Arrow: Right 10">
            <a:extLst>
              <a:ext uri="{FF2B5EF4-FFF2-40B4-BE49-F238E27FC236}">
                <a16:creationId xmlns:a16="http://schemas.microsoft.com/office/drawing/2014/main" id="{74512ACF-065F-477B-B928-D460AAD544D9}"/>
              </a:ext>
            </a:extLst>
          </p:cNvPr>
          <p:cNvSpPr/>
          <p:nvPr/>
        </p:nvSpPr>
        <p:spPr bwMode="auto">
          <a:xfrm>
            <a:off x="1817514" y="3491805"/>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Tree>
    <p:extLst>
      <p:ext uri="{BB962C8B-B14F-4D97-AF65-F5344CB8AC3E}">
        <p14:creationId xmlns:p14="http://schemas.microsoft.com/office/powerpoint/2010/main" val="1306737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3" name="Picture 12" descr="A picture containing graphical user interface&#10;&#10;Description automatically generated">
            <a:extLst>
              <a:ext uri="{FF2B5EF4-FFF2-40B4-BE49-F238E27FC236}">
                <a16:creationId xmlns:a16="http://schemas.microsoft.com/office/drawing/2014/main" id="{4515AF11-BE50-459F-93A4-90974C90E2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18" y="1723618"/>
            <a:ext cx="6523308" cy="5218646"/>
          </a:xfrm>
          <a:prstGeom prst="rect">
            <a:avLst/>
          </a:prstGeom>
        </p:spPr>
      </p:pic>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4"/>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795772747"/>
              </p:ext>
            </p:extLst>
          </p:nvPr>
        </p:nvGraphicFramePr>
        <p:xfrm>
          <a:off x="7623873" y="1871590"/>
          <a:ext cx="2643446" cy="3862122"/>
        </p:xfrm>
        <a:graphic>
          <a:graphicData uri="http://schemas.openxmlformats.org/drawingml/2006/table">
            <a:tbl>
              <a:tblPr>
                <a:tableStyleId>{5C22544A-7EE6-4342-B048-85BDC9FD1C3A}</a:tableStyleId>
              </a:tblPr>
              <a:tblGrid>
                <a:gridCol w="2643446">
                  <a:extLst>
                    <a:ext uri="{9D8B030D-6E8A-4147-A177-3AD203B41FA5}">
                      <a16:colId xmlns:a16="http://schemas.microsoft.com/office/drawing/2014/main" val="2484424921"/>
                    </a:ext>
                  </a:extLst>
                </a:gridCol>
              </a:tblGrid>
              <a:tr h="2988367">
                <a:tc>
                  <a:txBody>
                    <a:bodyPr/>
                    <a:lstStyle/>
                    <a:p>
                      <a:pPr marL="285750" indent="-285750" algn="just">
                        <a:buFont typeface="Wingdings" panose="05000000000000000000" pitchFamily="2" charset="2"/>
                        <a:buChar char="§"/>
                      </a:pPr>
                      <a:r>
                        <a:rPr lang="pt-PT" sz="1400" kern="1200" dirty="0">
                          <a:solidFill>
                            <a:schemeClr val="accent4">
                              <a:lumMod val="85000"/>
                              <a:lumOff val="15000"/>
                            </a:schemeClr>
                          </a:solidFill>
                          <a:effectLst/>
                          <a:latin typeface="+mn-lt"/>
                          <a:ea typeface="+mn-ea"/>
                          <a:cs typeface="+mn-cs"/>
                        </a:rPr>
                        <a:t>A custom deliation method is applied to increase the white area in the image and join the broken object parts.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Common kernel deliation technique is avoided because the dynamic nature of the image attrubutes makes this operation unstable.</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Our custom method allows to increase more the white color where the regions are correlated and less in the rest.We named it: '</a:t>
                      </a:r>
                      <a:r>
                        <a:rPr lang="pt-PT" sz="1400" b="0" u="none" kern="1200" dirty="0">
                          <a:solidFill>
                            <a:srgbClr val="FF0000"/>
                          </a:solidFill>
                          <a:effectLst/>
                          <a:latin typeface="+mn-lt"/>
                          <a:ea typeface="+mn-ea"/>
                          <a:cs typeface="+mn-cs"/>
                        </a:rPr>
                        <a:t>expotential white'</a:t>
                      </a: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404066"/>
            <a:ext cx="264344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4</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24632580"/>
              </p:ext>
            </p:extLst>
          </p:nvPr>
        </p:nvGraphicFramePr>
        <p:xfrm>
          <a:off x="7550514" y="1846704"/>
          <a:ext cx="45719" cy="366132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36613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107880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4" name="Picture 13">
            <a:extLst>
              <a:ext uri="{FF2B5EF4-FFF2-40B4-BE49-F238E27FC236}">
                <a16:creationId xmlns:a16="http://schemas.microsoft.com/office/drawing/2014/main" id="{A539CF17-F616-4ADD-9757-828219BA76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18" y="1723618"/>
            <a:ext cx="6523308" cy="5218647"/>
          </a:xfrm>
          <a:prstGeom prst="rect">
            <a:avLst/>
          </a:prstGeom>
        </p:spPr>
      </p:pic>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4"/>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99759684"/>
              </p:ext>
            </p:extLst>
          </p:nvPr>
        </p:nvGraphicFramePr>
        <p:xfrm>
          <a:off x="7623873" y="1871590"/>
          <a:ext cx="2643446" cy="2340295"/>
        </p:xfrm>
        <a:graphic>
          <a:graphicData uri="http://schemas.openxmlformats.org/drawingml/2006/table">
            <a:tbl>
              <a:tblPr>
                <a:tableStyleId>{5C22544A-7EE6-4342-B048-85BDC9FD1C3A}</a:tableStyleId>
              </a:tblPr>
              <a:tblGrid>
                <a:gridCol w="2643446">
                  <a:extLst>
                    <a:ext uri="{9D8B030D-6E8A-4147-A177-3AD203B41FA5}">
                      <a16:colId xmlns:a16="http://schemas.microsoft.com/office/drawing/2014/main" val="2484424921"/>
                    </a:ext>
                  </a:extLst>
                </a:gridCol>
              </a:tblGrid>
              <a:tr h="2340295">
                <a:tc>
                  <a:txBody>
                    <a:bodyPr/>
                    <a:lstStyle/>
                    <a:p>
                      <a:pPr marL="285750" indent="-285750" algn="l">
                        <a:buFont typeface="Wingdings" panose="05000000000000000000" pitchFamily="2" charset="2"/>
                        <a:buChar char="§"/>
                      </a:pPr>
                      <a:r>
                        <a:rPr lang="pt-PT" sz="1400" kern="1200" dirty="0">
                          <a:solidFill>
                            <a:schemeClr val="dk1"/>
                          </a:solidFill>
                          <a:effectLst/>
                          <a:latin typeface="+mn-lt"/>
                          <a:ea typeface="+mn-ea"/>
                          <a:cs typeface="+mn-cs"/>
                        </a:rPr>
                        <a:t>Noise is removed using contours size filtering.</a:t>
                      </a:r>
                    </a:p>
                    <a:p>
                      <a:pPr marL="285750" indent="-285750" algn="l">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amplitude of the fiiltering conditions is very narrow to guarantee that any text point is excluded.</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404066"/>
            <a:ext cx="264344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5</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356744431"/>
              </p:ext>
            </p:extLst>
          </p:nvPr>
        </p:nvGraphicFramePr>
        <p:xfrm>
          <a:off x="7550514" y="1846704"/>
          <a:ext cx="45719" cy="186112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18611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5" name="Picture 14">
            <a:extLst>
              <a:ext uri="{FF2B5EF4-FFF2-40B4-BE49-F238E27FC236}">
                <a16:creationId xmlns:a16="http://schemas.microsoft.com/office/drawing/2014/main" id="{583A49A9-13F1-4BF2-BDDA-8C094B847A83}"/>
              </a:ext>
            </a:extLst>
          </p:cNvPr>
          <p:cNvPicPr>
            <a:picLocks noChangeAspect="1"/>
          </p:cNvPicPr>
          <p:nvPr/>
        </p:nvPicPr>
        <p:blipFill rotWithShape="1">
          <a:blip r:embed="rId5">
            <a:lum bright="70000" contrast="-70000"/>
          </a:blip>
          <a:srcRect l="8115" r="4681"/>
          <a:stretch/>
        </p:blipFill>
        <p:spPr>
          <a:xfrm>
            <a:off x="3473698" y="5788891"/>
            <a:ext cx="4572799" cy="590550"/>
          </a:xfrm>
          <a:prstGeom prst="rect">
            <a:avLst/>
          </a:prstGeom>
        </p:spPr>
      </p:pic>
      <p:sp>
        <p:nvSpPr>
          <p:cNvPr id="3" name="TextBox 2">
            <a:extLst>
              <a:ext uri="{FF2B5EF4-FFF2-40B4-BE49-F238E27FC236}">
                <a16:creationId xmlns:a16="http://schemas.microsoft.com/office/drawing/2014/main" id="{C642477F-B4BC-4A5E-87E5-B40D27CC3AAE}"/>
              </a:ext>
            </a:extLst>
          </p:cNvPr>
          <p:cNvSpPr txBox="1"/>
          <p:nvPr/>
        </p:nvSpPr>
        <p:spPr>
          <a:xfrm>
            <a:off x="3602475" y="5764060"/>
            <a:ext cx="2232559" cy="307777"/>
          </a:xfrm>
          <a:prstGeom prst="rect">
            <a:avLst/>
          </a:prstGeom>
          <a:noFill/>
        </p:spPr>
        <p:txBody>
          <a:bodyPr wrap="square" rtlCol="0">
            <a:spAutoFit/>
          </a:bodyPr>
          <a:lstStyle/>
          <a:p>
            <a:r>
              <a:rPr lang="en-US" sz="1400" b="1" dirty="0">
                <a:solidFill>
                  <a:schemeClr val="accent4">
                    <a:lumMod val="85000"/>
                    <a:lumOff val="15000"/>
                  </a:schemeClr>
                </a:solidFill>
              </a:rPr>
              <a:t>State at previous step 4</a:t>
            </a:r>
          </a:p>
        </p:txBody>
      </p:sp>
      <p:sp>
        <p:nvSpPr>
          <p:cNvPr id="16" name="Arrow: Right 15">
            <a:extLst>
              <a:ext uri="{FF2B5EF4-FFF2-40B4-BE49-F238E27FC236}">
                <a16:creationId xmlns:a16="http://schemas.microsoft.com/office/drawing/2014/main" id="{EE300E37-EDB6-4B52-A95B-20FAD5D7B0A7}"/>
              </a:ext>
            </a:extLst>
          </p:cNvPr>
          <p:cNvSpPr/>
          <p:nvPr/>
        </p:nvSpPr>
        <p:spPr bwMode="auto">
          <a:xfrm rot="5400000">
            <a:off x="3809476" y="6434192"/>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Tree>
    <p:extLst>
      <p:ext uri="{BB962C8B-B14F-4D97-AF65-F5344CB8AC3E}">
        <p14:creationId xmlns:p14="http://schemas.microsoft.com/office/powerpoint/2010/main" val="3929202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73CA37FB-F34C-4F07-AB90-A75CDDDE7E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117" y="1723619"/>
            <a:ext cx="6414965" cy="5131972"/>
          </a:xfrm>
          <a:prstGeom prst="rect">
            <a:avLst/>
          </a:prstGeom>
        </p:spPr>
      </p:pic>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4"/>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4285397299"/>
              </p:ext>
            </p:extLst>
          </p:nvPr>
        </p:nvGraphicFramePr>
        <p:xfrm>
          <a:off x="7623873" y="1871590"/>
          <a:ext cx="2718795" cy="4502202"/>
        </p:xfrm>
        <a:graphic>
          <a:graphicData uri="http://schemas.openxmlformats.org/drawingml/2006/table">
            <a:tbl>
              <a:tblPr>
                <a:tableStyleId>{5C22544A-7EE6-4342-B048-85BDC9FD1C3A}</a:tableStyleId>
              </a:tblPr>
              <a:tblGrid>
                <a:gridCol w="2718795">
                  <a:extLst>
                    <a:ext uri="{9D8B030D-6E8A-4147-A177-3AD203B41FA5}">
                      <a16:colId xmlns:a16="http://schemas.microsoft.com/office/drawing/2014/main" val="2484424921"/>
                    </a:ext>
                  </a:extLst>
                </a:gridCol>
              </a:tblGrid>
              <a:tr h="2988367">
                <a:tc>
                  <a:txBody>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Icons and special effects are  removed using a second contours size filtering.</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parameteres for the filter are defined after testing and considering the correlation between character height and width in any image.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The redundant information are filtered gradually and with low intensity to guarantee that text is not affected.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This gradual removal of noise and  icons is adapted also to secure the generalization ability of the solution.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533250" y="1393583"/>
            <a:ext cx="2809418"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6</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270940895"/>
              </p:ext>
            </p:extLst>
          </p:nvPr>
        </p:nvGraphicFramePr>
        <p:xfrm>
          <a:off x="7550514" y="1846704"/>
          <a:ext cx="45719" cy="4165381"/>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1653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293145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2B268B37-9EE1-4663-9FDF-31EBA6918FC3}"/>
              </a:ext>
            </a:extLst>
          </p:cNvPr>
          <p:cNvPicPr>
            <a:picLocks noChangeAspect="1"/>
          </p:cNvPicPr>
          <p:nvPr/>
        </p:nvPicPr>
        <p:blipFill>
          <a:blip r:embed="rId3"/>
          <a:stretch>
            <a:fillRect/>
          </a:stretch>
        </p:blipFill>
        <p:spPr>
          <a:xfrm>
            <a:off x="2783325" y="1281737"/>
            <a:ext cx="1638300" cy="37147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1946864864"/>
              </p:ext>
            </p:extLst>
          </p:nvPr>
        </p:nvGraphicFramePr>
        <p:xfrm>
          <a:off x="7407849" y="1871590"/>
          <a:ext cx="2934820" cy="4700322"/>
        </p:xfrm>
        <a:graphic>
          <a:graphicData uri="http://schemas.openxmlformats.org/drawingml/2006/table">
            <a:tbl>
              <a:tblPr>
                <a:tableStyleId>{5C22544A-7EE6-4342-B048-85BDC9FD1C3A}</a:tableStyleId>
              </a:tblPr>
              <a:tblGrid>
                <a:gridCol w="2934820">
                  <a:extLst>
                    <a:ext uri="{9D8B030D-6E8A-4147-A177-3AD203B41FA5}">
                      <a16:colId xmlns:a16="http://schemas.microsoft.com/office/drawing/2014/main" val="2484424921"/>
                    </a:ext>
                  </a:extLst>
                </a:gridCol>
              </a:tblGrid>
              <a:tr h="916372">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Finally, the text object segments are extracted ,having a small noise error.Their coordinates are stored in a dictionary for the final text represenation or to support an RPA process.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accent4">
                              <a:lumMod val="85000"/>
                              <a:lumOff val="15000"/>
                            </a:schemeClr>
                          </a:solidFill>
                          <a:effectLst/>
                          <a:latin typeface="+mn-lt"/>
                          <a:ea typeface="+mn-ea"/>
                          <a:cs typeface="+mn-cs"/>
                        </a:rPr>
                        <a:t>The object segments are  coming from the original color image. We named this task: ‘</a:t>
                      </a:r>
                      <a:r>
                        <a:rPr lang="pt-PT" sz="1400" b="0" u="none" kern="1200" dirty="0">
                          <a:solidFill>
                            <a:schemeClr val="accent4">
                              <a:lumMod val="85000"/>
                              <a:lumOff val="15000"/>
                            </a:schemeClr>
                          </a:solidFill>
                          <a:effectLst/>
                          <a:latin typeface="+mn-lt"/>
                          <a:ea typeface="+mn-ea"/>
                          <a:cs typeface="+mn-cs"/>
                        </a:rPr>
                        <a:t>clean canvas'</a:t>
                      </a:r>
                    </a:p>
                    <a:p>
                      <a:pPr marL="0" indent="0" algn="just">
                        <a:buFont typeface="Wingdings" panose="05000000000000000000" pitchFamily="2" charset="2"/>
                        <a:buNone/>
                      </a:pP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The ‘</a:t>
                      </a:r>
                      <a:r>
                        <a:rPr lang="pt-PT" sz="1400" b="0" u="none" kern="1200" dirty="0">
                          <a:solidFill>
                            <a:srgbClr val="FF0000"/>
                          </a:solidFill>
                          <a:effectLst/>
                          <a:latin typeface="+mn-lt"/>
                          <a:ea typeface="+mn-ea"/>
                          <a:cs typeface="+mn-cs"/>
                        </a:rPr>
                        <a:t>clean canvas’ </a:t>
                      </a:r>
                      <a:r>
                        <a:rPr lang="pt-PT" sz="1400" kern="1200" dirty="0">
                          <a:solidFill>
                            <a:srgbClr val="FF0000"/>
                          </a:solidFill>
                          <a:effectLst/>
                          <a:latin typeface="+mn-lt"/>
                          <a:ea typeface="+mn-ea"/>
                          <a:cs typeface="+mn-cs"/>
                        </a:rPr>
                        <a:t>methodology is used at the end of each solution phase of the algorithm. This decision gives the flexibility to adjust every time the preprocessing parameters based on the understudy problem. Also, it allows to take advantage of attributes that they introduce noise in one step, but they are useful in another.</a:t>
                      </a:r>
                      <a:endParaRPr lang="en-US" sz="100" kern="1200" dirty="0">
                        <a:solidFill>
                          <a:srgbClr val="FF0000"/>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377156" y="1435022"/>
            <a:ext cx="2965512"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Object Detection – Step 7</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49456373"/>
              </p:ext>
            </p:extLst>
          </p:nvPr>
        </p:nvGraphicFramePr>
        <p:xfrm>
          <a:off x="7362130" y="1846704"/>
          <a:ext cx="45719" cy="4725208"/>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72520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8" name="Picture 17">
            <a:extLst>
              <a:ext uri="{FF2B5EF4-FFF2-40B4-BE49-F238E27FC236}">
                <a16:creationId xmlns:a16="http://schemas.microsoft.com/office/drawing/2014/main" id="{96F26424-FB22-4037-8F18-42D1DB766F65}"/>
              </a:ext>
            </a:extLst>
          </p:cNvPr>
          <p:cNvPicPr>
            <a:picLocks noChangeAspect="1"/>
          </p:cNvPicPr>
          <p:nvPr/>
        </p:nvPicPr>
        <p:blipFill>
          <a:blip r:embed="rId4"/>
          <a:stretch>
            <a:fillRect/>
          </a:stretch>
        </p:blipFill>
        <p:spPr>
          <a:xfrm>
            <a:off x="600469" y="1731069"/>
            <a:ext cx="6322100" cy="4956478"/>
          </a:xfrm>
          <a:prstGeom prst="rect">
            <a:avLst/>
          </a:prstGeom>
        </p:spPr>
      </p:pic>
    </p:spTree>
    <p:extLst>
      <p:ext uri="{BB962C8B-B14F-4D97-AF65-F5344CB8AC3E}">
        <p14:creationId xmlns:p14="http://schemas.microsoft.com/office/powerpoint/2010/main" val="2601838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5654F43-9A5A-45F2-A7B2-7D1F58CEA54C}"/>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9" name="Rectangle 8">
            <a:extLst>
              <a:ext uri="{FF2B5EF4-FFF2-40B4-BE49-F238E27FC236}">
                <a16:creationId xmlns:a16="http://schemas.microsoft.com/office/drawing/2014/main" id="{1F07D504-BF7F-4C0A-ADF4-2F93EEC234E2}"/>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689722" y="3184434"/>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4" name="Picture 3">
            <a:extLst>
              <a:ext uri="{FF2B5EF4-FFF2-40B4-BE49-F238E27FC236}">
                <a16:creationId xmlns:a16="http://schemas.microsoft.com/office/drawing/2014/main" id="{FDFEC6DF-5314-4751-A1C9-1796A09A347D}"/>
              </a:ext>
            </a:extLst>
          </p:cNvPr>
          <p:cNvPicPr>
            <a:picLocks noChangeAspect="1"/>
          </p:cNvPicPr>
          <p:nvPr/>
        </p:nvPicPr>
        <p:blipFill>
          <a:blip r:embed="rId4"/>
          <a:stretch>
            <a:fillRect/>
          </a:stretch>
        </p:blipFill>
        <p:spPr>
          <a:xfrm>
            <a:off x="4184003" y="3111091"/>
            <a:ext cx="2323806" cy="524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60570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783112" y="1493548"/>
            <a:ext cx="5748069" cy="451184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42" name="Picture 41">
            <a:extLst>
              <a:ext uri="{FF2B5EF4-FFF2-40B4-BE49-F238E27FC236}">
                <a16:creationId xmlns:a16="http://schemas.microsoft.com/office/drawing/2014/main" id="{74326C29-4F6F-45AA-B45E-452FA26D9612}"/>
              </a:ext>
            </a:extLst>
          </p:cNvPr>
          <p:cNvPicPr>
            <a:picLocks noChangeAspect="1"/>
          </p:cNvPicPr>
          <p:nvPr/>
        </p:nvPicPr>
        <p:blipFill>
          <a:blip r:embed="rId3"/>
          <a:stretch>
            <a:fillRect/>
          </a:stretch>
        </p:blipFill>
        <p:spPr>
          <a:xfrm>
            <a:off x="4393728" y="4067868"/>
            <a:ext cx="1904716" cy="1173103"/>
          </a:xfrm>
          <a:prstGeom prst="rect">
            <a:avLst/>
          </a:prstGeom>
        </p:spPr>
      </p:pic>
      <p:pic>
        <p:nvPicPr>
          <p:cNvPr id="12" name="Picture 11">
            <a:extLst>
              <a:ext uri="{FF2B5EF4-FFF2-40B4-BE49-F238E27FC236}">
                <a16:creationId xmlns:a16="http://schemas.microsoft.com/office/drawing/2014/main" id="{DC50726B-6E5D-4CBC-BAE1-DDD5FDC7DD84}"/>
              </a:ext>
            </a:extLst>
          </p:cNvPr>
          <p:cNvPicPr>
            <a:picLocks noChangeAspect="1"/>
          </p:cNvPicPr>
          <p:nvPr/>
        </p:nvPicPr>
        <p:blipFill>
          <a:blip r:embed="rId4"/>
          <a:stretch>
            <a:fillRect/>
          </a:stretch>
        </p:blipFill>
        <p:spPr>
          <a:xfrm>
            <a:off x="2783325" y="1308579"/>
            <a:ext cx="1638300" cy="369938"/>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250821253"/>
              </p:ext>
            </p:extLst>
          </p:nvPr>
        </p:nvGraphicFramePr>
        <p:xfrm>
          <a:off x="7407849" y="1871590"/>
          <a:ext cx="2934820" cy="3206802"/>
        </p:xfrm>
        <a:graphic>
          <a:graphicData uri="http://schemas.openxmlformats.org/drawingml/2006/table">
            <a:tbl>
              <a:tblPr>
                <a:tableStyleId>{5C22544A-7EE6-4342-B048-85BDC9FD1C3A}</a:tableStyleId>
              </a:tblPr>
              <a:tblGrid>
                <a:gridCol w="2934820">
                  <a:extLst>
                    <a:ext uri="{9D8B030D-6E8A-4147-A177-3AD203B41FA5}">
                      <a16:colId xmlns:a16="http://schemas.microsoft.com/office/drawing/2014/main" val="2484424921"/>
                    </a:ext>
                  </a:extLst>
                </a:gridCol>
              </a:tblGrid>
              <a:tr h="2988367">
                <a:tc>
                  <a:txBody>
                    <a:bodyPr/>
                    <a:lstStyle/>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output of the object detection is now split into line segments if this object containts more than 1.</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input image is binarized and morphological operations are applied on it. The parameters are different from the previous phase as it is explained with the </a:t>
                      </a:r>
                      <a:r>
                        <a:rPr lang="pt-PT" sz="1400" kern="1200" dirty="0">
                          <a:solidFill>
                            <a:schemeClr val="tx2">
                              <a:lumMod val="50000"/>
                            </a:schemeClr>
                          </a:solidFill>
                          <a:effectLst/>
                          <a:latin typeface="+mn-lt"/>
                          <a:ea typeface="+mn-ea"/>
                          <a:cs typeface="+mn-cs"/>
                        </a:rPr>
                        <a:t>‘</a:t>
                      </a:r>
                      <a:r>
                        <a:rPr lang="pt-PT" sz="1400" b="0" u="none" kern="1200" dirty="0">
                          <a:solidFill>
                            <a:schemeClr val="tx2">
                              <a:lumMod val="50000"/>
                            </a:schemeClr>
                          </a:solidFill>
                          <a:effectLst/>
                          <a:latin typeface="+mn-lt"/>
                          <a:ea typeface="+mn-ea"/>
                          <a:cs typeface="+mn-cs"/>
                        </a:rPr>
                        <a:t>clean canvas’ </a:t>
                      </a:r>
                      <a:r>
                        <a:rPr lang="pt-PT" sz="1400" b="0" u="none" kern="1200" dirty="0">
                          <a:solidFill>
                            <a:schemeClr val="tx1"/>
                          </a:solidFill>
                          <a:effectLst/>
                          <a:latin typeface="+mn-lt"/>
                          <a:ea typeface="+mn-ea"/>
                          <a:cs typeface="+mn-cs"/>
                        </a:rPr>
                        <a:t>methodology. </a:t>
                      </a:r>
                      <a:r>
                        <a:rPr lang="pt-PT" sz="1400" kern="1200" dirty="0">
                          <a:solidFill>
                            <a:schemeClr val="dk1"/>
                          </a:solidFill>
                          <a:effectLst/>
                          <a:latin typeface="+mn-lt"/>
                          <a:ea typeface="+mn-ea"/>
                          <a:cs typeface="+mn-cs"/>
                        </a:rPr>
                        <a:t>Their size is smaller now and we focus only on the vertical distribution of the text.</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377156" y="1435022"/>
            <a:ext cx="2965512"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Line Detection – Step 1</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424289756"/>
              </p:ext>
            </p:extLst>
          </p:nvPr>
        </p:nvGraphicFramePr>
        <p:xfrm>
          <a:off x="7362130" y="1846703"/>
          <a:ext cx="45719" cy="3085261"/>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308526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1" name="Picture 20" descr="Text&#10;&#10;Description automatically generated">
            <a:extLst>
              <a:ext uri="{FF2B5EF4-FFF2-40B4-BE49-F238E27FC236}">
                <a16:creationId xmlns:a16="http://schemas.microsoft.com/office/drawing/2014/main" id="{9B8A7B6A-F713-4F76-BCAB-48CD3CD55269}"/>
              </a:ext>
            </a:extLst>
          </p:cNvPr>
          <p:cNvPicPr>
            <a:picLocks noChangeAspect="1"/>
          </p:cNvPicPr>
          <p:nvPr/>
        </p:nvPicPr>
        <p:blipFill rotWithShape="1">
          <a:blip r:embed="rId5">
            <a:extLst>
              <a:ext uri="{28A0092B-C50C-407E-A947-70E740481C1C}">
                <a14:useLocalDpi xmlns:a14="http://schemas.microsoft.com/office/drawing/2010/main" val="0"/>
              </a:ext>
            </a:extLst>
          </a:blip>
          <a:srcRect l="3188" r="1"/>
          <a:stretch/>
        </p:blipFill>
        <p:spPr>
          <a:xfrm>
            <a:off x="4406885" y="2195661"/>
            <a:ext cx="1814839" cy="1150872"/>
          </a:xfrm>
          <a:prstGeom prst="rect">
            <a:avLst/>
          </a:prstGeom>
        </p:spPr>
      </p:pic>
      <p:pic>
        <p:nvPicPr>
          <p:cNvPr id="32" name="Picture 31">
            <a:extLst>
              <a:ext uri="{FF2B5EF4-FFF2-40B4-BE49-F238E27FC236}">
                <a16:creationId xmlns:a16="http://schemas.microsoft.com/office/drawing/2014/main" id="{1B57819E-0001-4CDC-8849-BF86B6DD3623}"/>
              </a:ext>
            </a:extLst>
          </p:cNvPr>
          <p:cNvPicPr>
            <a:picLocks noChangeAspect="1"/>
          </p:cNvPicPr>
          <p:nvPr/>
        </p:nvPicPr>
        <p:blipFill>
          <a:blip r:embed="rId6"/>
          <a:stretch>
            <a:fillRect/>
          </a:stretch>
        </p:blipFill>
        <p:spPr>
          <a:xfrm>
            <a:off x="1069698" y="2608285"/>
            <a:ext cx="2999964" cy="369938"/>
          </a:xfrm>
          <a:prstGeom prst="rect">
            <a:avLst/>
          </a:prstGeom>
        </p:spPr>
      </p:pic>
      <p:pic>
        <p:nvPicPr>
          <p:cNvPr id="34" name="Picture 33">
            <a:extLst>
              <a:ext uri="{FF2B5EF4-FFF2-40B4-BE49-F238E27FC236}">
                <a16:creationId xmlns:a16="http://schemas.microsoft.com/office/drawing/2014/main" id="{D3E1181A-75B7-440D-856A-2D2DBFE40102}"/>
              </a:ext>
            </a:extLst>
          </p:cNvPr>
          <p:cNvPicPr>
            <a:picLocks noChangeAspect="1"/>
          </p:cNvPicPr>
          <p:nvPr/>
        </p:nvPicPr>
        <p:blipFill>
          <a:blip r:embed="rId7"/>
          <a:stretch>
            <a:fillRect/>
          </a:stretch>
        </p:blipFill>
        <p:spPr>
          <a:xfrm>
            <a:off x="1072873" y="4440522"/>
            <a:ext cx="2937310" cy="369938"/>
          </a:xfrm>
          <a:prstGeom prst="rect">
            <a:avLst/>
          </a:prstGeom>
        </p:spPr>
      </p:pic>
      <p:sp>
        <p:nvSpPr>
          <p:cNvPr id="37" name="Arrow: Right 36">
            <a:extLst>
              <a:ext uri="{FF2B5EF4-FFF2-40B4-BE49-F238E27FC236}">
                <a16:creationId xmlns:a16="http://schemas.microsoft.com/office/drawing/2014/main" id="{8D27938D-48E8-494D-A57A-E7BB341DE7F0}"/>
              </a:ext>
            </a:extLst>
          </p:cNvPr>
          <p:cNvSpPr/>
          <p:nvPr/>
        </p:nvSpPr>
        <p:spPr bwMode="auto">
          <a:xfrm rot="5400000">
            <a:off x="2379921" y="3718334"/>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8" name="Arrow: Right 37">
            <a:extLst>
              <a:ext uri="{FF2B5EF4-FFF2-40B4-BE49-F238E27FC236}">
                <a16:creationId xmlns:a16="http://schemas.microsoft.com/office/drawing/2014/main" id="{5494791E-78E5-4C4D-B0E0-5C1FD185FFCB}"/>
              </a:ext>
            </a:extLst>
          </p:cNvPr>
          <p:cNvSpPr/>
          <p:nvPr/>
        </p:nvSpPr>
        <p:spPr bwMode="auto">
          <a:xfrm rot="5400000">
            <a:off x="5126484" y="3718334"/>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 name="TextBox 18">
            <a:extLst>
              <a:ext uri="{FF2B5EF4-FFF2-40B4-BE49-F238E27FC236}">
                <a16:creationId xmlns:a16="http://schemas.microsoft.com/office/drawing/2014/main" id="{52048A6D-015C-40AC-A9E1-7DF9A4315C97}"/>
              </a:ext>
            </a:extLst>
          </p:cNvPr>
          <p:cNvSpPr txBox="1"/>
          <p:nvPr/>
        </p:nvSpPr>
        <p:spPr>
          <a:xfrm>
            <a:off x="2379920" y="1890650"/>
            <a:ext cx="556875" cy="307777"/>
          </a:xfrm>
          <a:prstGeom prst="rect">
            <a:avLst/>
          </a:prstGeom>
          <a:noFill/>
        </p:spPr>
        <p:txBody>
          <a:bodyPr wrap="square" rtlCol="0">
            <a:spAutoFit/>
          </a:bodyPr>
          <a:lstStyle/>
          <a:p>
            <a:r>
              <a:rPr lang="en-US" sz="1400" dirty="0">
                <a:solidFill>
                  <a:schemeClr val="accent4">
                    <a:lumMod val="85000"/>
                    <a:lumOff val="15000"/>
                  </a:schemeClr>
                </a:solidFill>
              </a:rPr>
              <a:t>(a)</a:t>
            </a:r>
          </a:p>
        </p:txBody>
      </p:sp>
      <p:sp>
        <p:nvSpPr>
          <p:cNvPr id="20" name="TextBox 19">
            <a:extLst>
              <a:ext uri="{FF2B5EF4-FFF2-40B4-BE49-F238E27FC236}">
                <a16:creationId xmlns:a16="http://schemas.microsoft.com/office/drawing/2014/main" id="{D239C1A7-0AEC-40B9-B098-3F15BCC1CE6B}"/>
              </a:ext>
            </a:extLst>
          </p:cNvPr>
          <p:cNvSpPr txBox="1"/>
          <p:nvPr/>
        </p:nvSpPr>
        <p:spPr>
          <a:xfrm>
            <a:off x="5090480" y="1826382"/>
            <a:ext cx="648072" cy="307777"/>
          </a:xfrm>
          <a:prstGeom prst="rect">
            <a:avLst/>
          </a:prstGeom>
          <a:noFill/>
        </p:spPr>
        <p:txBody>
          <a:bodyPr wrap="square" rtlCol="0">
            <a:spAutoFit/>
          </a:bodyPr>
          <a:lstStyle/>
          <a:p>
            <a:r>
              <a:rPr lang="en-US" sz="1400" dirty="0">
                <a:solidFill>
                  <a:schemeClr val="accent4">
                    <a:lumMod val="85000"/>
                    <a:lumOff val="15000"/>
                  </a:schemeClr>
                </a:solidFill>
              </a:rPr>
              <a:t>(b)</a:t>
            </a:r>
          </a:p>
        </p:txBody>
      </p:sp>
    </p:spTree>
    <p:extLst>
      <p:ext uri="{BB962C8B-B14F-4D97-AF65-F5344CB8AC3E}">
        <p14:creationId xmlns:p14="http://schemas.microsoft.com/office/powerpoint/2010/main" val="10227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D3E3BC5E-AF21-4181-8A82-13BD7FFB25D0}"/>
              </a:ext>
            </a:extLst>
          </p:cNvPr>
          <p:cNvSpPr>
            <a:spLocks noGrp="1" noChangeArrowheads="1"/>
          </p:cNvSpPr>
          <p:nvPr>
            <p:ph type="body" idx="1"/>
          </p:nvPr>
        </p:nvSpPr>
        <p:spPr>
          <a:xfrm>
            <a:off x="88900" y="1474788"/>
            <a:ext cx="10514013" cy="5343525"/>
          </a:xfrm>
        </p:spPr>
        <p:txBody>
          <a:bodyPr/>
          <a:lstStyle/>
          <a:p>
            <a:pPr marL="0" indent="0" eaLnBrk="1" hangingPunct="1">
              <a:spcBef>
                <a:spcPts val="0"/>
              </a:spcBef>
              <a:spcAft>
                <a:spcPts val="0"/>
              </a:spcAft>
              <a:buFont typeface="Wingdings" panose="05000000000000000000" pitchFamily="2" charset="2"/>
              <a:buNone/>
              <a:defRPr/>
            </a:pPr>
            <a:r>
              <a:rPr lang="en-US" altLang="en-US" sz="1400" b="0" dirty="0">
                <a:solidFill>
                  <a:srgbClr val="000000"/>
                </a:solidFill>
              </a:rPr>
              <a:t>What is the environment (the </a:t>
            </a:r>
            <a:r>
              <a:rPr lang="en-US" altLang="en-US" sz="1400" dirty="0">
                <a:solidFill>
                  <a:srgbClr val="000000"/>
                </a:solidFill>
              </a:rPr>
              <a:t>Technical Field</a:t>
            </a:r>
            <a:r>
              <a:rPr lang="en-US" altLang="en-US" sz="1400" b="0" dirty="0">
                <a:solidFill>
                  <a:srgbClr val="000000"/>
                </a:solidFill>
              </a:rPr>
              <a:t>) in which a problem arose. </a:t>
            </a:r>
            <a:r>
              <a:rPr lang="en-US" altLang="en-US" sz="1400" dirty="0"/>
              <a:t>What needs to be known to understand your invention.</a:t>
            </a:r>
          </a:p>
          <a:p>
            <a:pPr marL="0" indent="0" eaLnBrk="1" hangingPunct="1">
              <a:spcBef>
                <a:spcPts val="0"/>
              </a:spcBef>
              <a:spcAft>
                <a:spcPts val="0"/>
              </a:spcAft>
              <a:buFont typeface="Wingdings" panose="05000000000000000000" pitchFamily="2" charset="2"/>
              <a:buNone/>
              <a:defRPr/>
            </a:pPr>
            <a:endParaRPr lang="en-US" altLang="en-US" sz="400" dirty="0"/>
          </a:p>
          <a:p>
            <a:pPr marL="0" indent="0" eaLnBrk="1" hangingPunct="1">
              <a:spcBef>
                <a:spcPts val="0"/>
              </a:spcBef>
              <a:spcAft>
                <a:spcPts val="0"/>
              </a:spcAft>
              <a:buFont typeface="Wingdings" panose="05000000000000000000" pitchFamily="2" charset="2"/>
              <a:buNone/>
              <a:defRPr/>
            </a:pPr>
            <a:endParaRPr lang="en-US" altLang="en-US" sz="400" b="0" dirty="0">
              <a:solidFill>
                <a:schemeClr val="accent6">
                  <a:lumMod val="75000"/>
                </a:schemeClr>
              </a:solidFill>
            </a:endParaRPr>
          </a:p>
          <a:p>
            <a:pPr marL="0" indent="0" eaLnBrk="1" hangingPunct="1">
              <a:spcBef>
                <a:spcPts val="0"/>
              </a:spcBef>
              <a:spcAft>
                <a:spcPts val="0"/>
              </a:spcAft>
              <a:buFont typeface="Wingdings" panose="05000000000000000000" pitchFamily="2" charset="2"/>
              <a:buNone/>
              <a:defRPr/>
            </a:pPr>
            <a:r>
              <a:rPr lang="en-US" altLang="en-US" sz="1400" b="0" dirty="0">
                <a:solidFill>
                  <a:schemeClr val="accent4">
                    <a:lumMod val="85000"/>
                    <a:lumOff val="15000"/>
                  </a:schemeClr>
                </a:solidFill>
              </a:rPr>
              <a:t>The understudy technical field is </a:t>
            </a:r>
            <a:r>
              <a:rPr lang="en-US" altLang="en-US" sz="1400" dirty="0">
                <a:solidFill>
                  <a:schemeClr val="accent4">
                    <a:lumMod val="85000"/>
                    <a:lumOff val="15000"/>
                  </a:schemeClr>
                </a:solidFill>
              </a:rPr>
              <a:t>OCR</a:t>
            </a:r>
            <a:r>
              <a:rPr lang="en-US" altLang="en-US" sz="1400" b="0" dirty="0">
                <a:solidFill>
                  <a:schemeClr val="accent4">
                    <a:lumMod val="85000"/>
                    <a:lumOff val="15000"/>
                  </a:schemeClr>
                </a:solidFill>
              </a:rPr>
              <a:t>. OCR stands for Optical Character Recognition, and it is a widespread technology used to transform handwritten or printed text into machine-encoded format. </a:t>
            </a:r>
            <a:br>
              <a:rPr lang="en-US" altLang="en-US" sz="1400" b="0" dirty="0">
                <a:solidFill>
                  <a:schemeClr val="accent4">
                    <a:lumMod val="85000"/>
                    <a:lumOff val="15000"/>
                  </a:schemeClr>
                </a:solidFill>
              </a:rPr>
            </a:br>
            <a:r>
              <a:rPr lang="en-US" altLang="en-US" sz="1400" b="0" dirty="0">
                <a:solidFill>
                  <a:schemeClr val="accent4">
                    <a:lumMod val="85000"/>
                    <a:lumOff val="15000"/>
                  </a:schemeClr>
                </a:solidFill>
              </a:rPr>
              <a:t>In order for someone to deeply understand the practices of our invention, he must have a solid understanding in image processing and deep learning methodologies. For the later one, we mainly focus on a specific type of neural networks ,the so called  Generative Adversarial Neural Networks.</a:t>
            </a:r>
          </a:p>
          <a:p>
            <a:pPr marL="0" indent="0" eaLnBrk="1" hangingPunct="1">
              <a:spcBef>
                <a:spcPts val="0"/>
              </a:spcBef>
              <a:spcAft>
                <a:spcPts val="0"/>
              </a:spcAft>
              <a:buFont typeface="Wingdings" panose="05000000000000000000" pitchFamily="2" charset="2"/>
              <a:buNone/>
              <a:defRPr/>
            </a:pPr>
            <a:endParaRPr lang="en-US" altLang="en-US" sz="1200" b="0" dirty="0">
              <a:solidFill>
                <a:schemeClr val="accent2">
                  <a:lumMod val="75000"/>
                </a:schemeClr>
              </a:solidFill>
            </a:endParaRPr>
          </a:p>
          <a:p>
            <a:pPr marL="0" indent="0" eaLnBrk="1" hangingPunct="1">
              <a:spcBef>
                <a:spcPts val="0"/>
              </a:spcBef>
              <a:spcAft>
                <a:spcPts val="0"/>
              </a:spcAft>
              <a:buFont typeface="Wingdings" panose="05000000000000000000" pitchFamily="2" charset="2"/>
              <a:buNone/>
              <a:defRPr/>
            </a:pPr>
            <a:endParaRPr lang="en-US" altLang="en-US" sz="1200" b="0" dirty="0">
              <a:solidFill>
                <a:schemeClr val="accent2">
                  <a:lumMod val="75000"/>
                </a:schemeClr>
              </a:solidFill>
            </a:endParaRPr>
          </a:p>
          <a:p>
            <a:pPr marL="0" indent="0" eaLnBrk="1" hangingPunct="1">
              <a:spcBef>
                <a:spcPts val="0"/>
              </a:spcBef>
              <a:buFont typeface="Wingdings" panose="05000000000000000000" pitchFamily="2" charset="2"/>
              <a:buNone/>
              <a:defRPr/>
            </a:pPr>
            <a:r>
              <a:rPr lang="en-US" altLang="en-US" sz="1400" b="0" dirty="0">
                <a:solidFill>
                  <a:srgbClr val="000000"/>
                </a:solidFill>
              </a:rPr>
              <a:t>Describe the </a:t>
            </a:r>
            <a:r>
              <a:rPr lang="en-US" altLang="en-US" sz="1400" dirty="0">
                <a:solidFill>
                  <a:srgbClr val="000000"/>
                </a:solidFill>
              </a:rPr>
              <a:t>problem to be solved</a:t>
            </a:r>
            <a:r>
              <a:rPr lang="en-US" altLang="en-US" sz="1400" b="0" dirty="0">
                <a:solidFill>
                  <a:srgbClr val="000000"/>
                </a:solidFill>
              </a:rPr>
              <a:t> in this context and any constraint associated with. </a:t>
            </a:r>
            <a:br>
              <a:rPr lang="en-US" altLang="en-US" sz="1400" b="0" dirty="0">
                <a:solidFill>
                  <a:srgbClr val="000000"/>
                </a:solidFill>
              </a:rPr>
            </a:br>
            <a:r>
              <a:rPr lang="en-US" altLang="en-US" sz="1400" b="0" dirty="0">
                <a:solidFill>
                  <a:srgbClr val="000000"/>
                </a:solidFill>
              </a:rPr>
              <a:t>Express it </a:t>
            </a:r>
            <a:r>
              <a:rPr lang="en-US" altLang="en-US" sz="1400" b="0" dirty="0"/>
              <a:t>As much as possible expressed independently from your invention.</a:t>
            </a:r>
          </a:p>
          <a:p>
            <a:pPr marL="0" indent="0" eaLnBrk="1" hangingPunct="1">
              <a:spcBef>
                <a:spcPts val="0"/>
              </a:spcBef>
              <a:spcAft>
                <a:spcPts val="0"/>
              </a:spcAft>
              <a:buFont typeface="Wingdings" panose="05000000000000000000" pitchFamily="2" charset="2"/>
              <a:buNone/>
              <a:defRPr/>
            </a:pPr>
            <a:endParaRPr lang="en-US" altLang="en-US" sz="400" dirty="0">
              <a:solidFill>
                <a:schemeClr val="accent2">
                  <a:lumMod val="75000"/>
                </a:schemeClr>
              </a:solidFill>
            </a:endParaRPr>
          </a:p>
          <a:p>
            <a:pPr marL="0" indent="0" eaLnBrk="1" hangingPunct="1">
              <a:spcBef>
                <a:spcPts val="0"/>
              </a:spcBef>
              <a:spcAft>
                <a:spcPts val="0"/>
              </a:spcAft>
              <a:buFont typeface="Wingdings" panose="05000000000000000000" pitchFamily="2" charset="2"/>
              <a:buNone/>
              <a:defRPr/>
            </a:pPr>
            <a:endParaRPr lang="en-US" altLang="en-US" sz="400" b="0" dirty="0">
              <a:solidFill>
                <a:schemeClr val="accent6">
                  <a:lumMod val="75000"/>
                </a:schemeClr>
              </a:solidFill>
            </a:endParaRPr>
          </a:p>
          <a:p>
            <a:pPr marL="0" indent="0" algn="just" eaLnBrk="1" hangingPunct="1">
              <a:spcBef>
                <a:spcPts val="0"/>
              </a:spcBef>
              <a:spcAft>
                <a:spcPts val="0"/>
              </a:spcAft>
              <a:buNone/>
              <a:defRPr/>
            </a:pPr>
            <a:r>
              <a:rPr lang="en-US" altLang="en-US" sz="1400" b="0" dirty="0">
                <a:solidFill>
                  <a:schemeClr val="accent4">
                    <a:lumMod val="85000"/>
                    <a:lumOff val="15000"/>
                  </a:schemeClr>
                </a:solidFill>
              </a:rPr>
              <a:t>Nowadays, automatic text recognition has become one of the most widely adopted technology solutions for businesses to control and enhance their business process. OCR solutions provide several advantages to business, such as  ability to implement RPA solutions to improve business and client operations, increase in customer retention and satisfaction rate, and saving in costs and time required on the data entry task.</a:t>
            </a:r>
          </a:p>
          <a:p>
            <a:pPr marL="0" indent="0" algn="just" eaLnBrk="1" hangingPunct="1">
              <a:spcBef>
                <a:spcPts val="0"/>
              </a:spcBef>
              <a:spcAft>
                <a:spcPts val="0"/>
              </a:spcAft>
              <a:buNone/>
              <a:defRPr/>
            </a:pPr>
            <a:endParaRPr lang="en-US" sz="1400" b="0" dirty="0">
              <a:solidFill>
                <a:schemeClr val="accent4">
                  <a:lumMod val="85000"/>
                  <a:lumOff val="15000"/>
                </a:schemeClr>
              </a:solidFill>
            </a:endParaRPr>
          </a:p>
          <a:p>
            <a:pPr marL="0" indent="0" algn="just" eaLnBrk="1" hangingPunct="1">
              <a:spcBef>
                <a:spcPts val="0"/>
              </a:spcBef>
              <a:spcAft>
                <a:spcPts val="0"/>
              </a:spcAft>
              <a:buNone/>
              <a:defRPr/>
            </a:pPr>
            <a:r>
              <a:rPr lang="en-US" sz="1400" b="0" dirty="0">
                <a:solidFill>
                  <a:schemeClr val="accent4">
                    <a:lumMod val="85000"/>
                    <a:lumOff val="15000"/>
                  </a:schemeClr>
                </a:solidFill>
              </a:rPr>
              <a:t>However, the computer application screenshots are usually in low resolution with artifacts and special effects, which makes word recognition a challenging task even after the text has been localized. </a:t>
            </a:r>
            <a:r>
              <a:rPr lang="pt-PT" sz="1400" b="0" dirty="0">
                <a:solidFill>
                  <a:schemeClr val="accent4">
                    <a:lumMod val="85000"/>
                    <a:lumOff val="15000"/>
                  </a:schemeClr>
                </a:solidFill>
              </a:rPr>
              <a:t> Secondly, each computer application has its own page formating and structure, requiring thus, a quite dynamic image pre-processing parameterization. Well known valid techniques like the image thresholding and the kernels masks, must be avoided to eliminate overfiting and reduce the input image requirements. Finally, images that are generated by software applications, such as a software developer IDE, tend to have text with zero linguistic correlations and being very error prone. In the first case, common methodologies such a dictionaries can not be applied and in the second  one, small errors can easily lead to a no sense output.</a:t>
            </a:r>
          </a:p>
          <a:p>
            <a:pPr marL="0" indent="0" eaLnBrk="1" hangingPunct="1">
              <a:spcBef>
                <a:spcPts val="0"/>
              </a:spcBef>
              <a:spcAft>
                <a:spcPts val="0"/>
              </a:spcAft>
              <a:buFont typeface="Wingdings" panose="05000000000000000000" pitchFamily="2" charset="2"/>
              <a:buNone/>
              <a:defRPr/>
            </a:pPr>
            <a:endParaRPr lang="pt-PT" altLang="en-US" sz="1400" b="0" dirty="0">
              <a:solidFill>
                <a:schemeClr val="accent6">
                  <a:lumMod val="75000"/>
                </a:schemeClr>
              </a:solidFill>
            </a:endParaRPr>
          </a:p>
          <a:p>
            <a:pPr marL="0" indent="0" eaLnBrk="1" hangingPunct="1">
              <a:spcBef>
                <a:spcPts val="0"/>
              </a:spcBef>
              <a:spcAft>
                <a:spcPts val="0"/>
              </a:spcAft>
              <a:buFont typeface="Wingdings" panose="05000000000000000000" pitchFamily="2" charset="2"/>
              <a:buNone/>
              <a:defRPr/>
            </a:pPr>
            <a:endParaRPr lang="en-US" altLang="en-US" sz="1400" b="0" dirty="0">
              <a:solidFill>
                <a:schemeClr val="accent2">
                  <a:lumMod val="75000"/>
                </a:schemeClr>
              </a:solidFill>
            </a:endParaRPr>
          </a:p>
        </p:txBody>
      </p:sp>
      <p:sp>
        <p:nvSpPr>
          <p:cNvPr id="2" name="Rectangle 1">
            <a:extLst>
              <a:ext uri="{FF2B5EF4-FFF2-40B4-BE49-F238E27FC236}">
                <a16:creationId xmlns:a16="http://schemas.microsoft.com/office/drawing/2014/main" id="{EC92FDD3-02E2-47FC-A347-36DD54643273}"/>
              </a:ext>
            </a:extLst>
          </p:cNvPr>
          <p:cNvSpPr/>
          <p:nvPr/>
        </p:nvSpPr>
        <p:spPr bwMode="auto">
          <a:xfrm>
            <a:off x="161925" y="3492500"/>
            <a:ext cx="10367963" cy="431800"/>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4099" name="Footer Placeholder 3">
            <a:extLst>
              <a:ext uri="{FF2B5EF4-FFF2-40B4-BE49-F238E27FC236}">
                <a16:creationId xmlns:a16="http://schemas.microsoft.com/office/drawing/2014/main" id="{3F96977E-DB81-425D-8A3A-353D9C8DB877}"/>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4100" name="Date Placeholder 4">
            <a:extLst>
              <a:ext uri="{FF2B5EF4-FFF2-40B4-BE49-F238E27FC236}">
                <a16:creationId xmlns:a16="http://schemas.microsoft.com/office/drawing/2014/main" id="{4F083E59-529E-466C-A124-4BE9A1E05094}"/>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A3AE8E22-5EE5-4DA7-BBCF-7A179DD40E6C}"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4101" name="Rectangle 2">
            <a:extLst>
              <a:ext uri="{FF2B5EF4-FFF2-40B4-BE49-F238E27FC236}">
                <a16:creationId xmlns:a16="http://schemas.microsoft.com/office/drawing/2014/main" id="{B97550CA-0C6A-469A-9296-29EE4B33238F}"/>
              </a:ext>
            </a:extLst>
          </p:cNvPr>
          <p:cNvSpPr>
            <a:spLocks noGrp="1" noChangeArrowheads="1"/>
          </p:cNvSpPr>
          <p:nvPr>
            <p:ph type="title"/>
          </p:nvPr>
        </p:nvSpPr>
        <p:spPr>
          <a:xfrm>
            <a:off x="449263" y="611188"/>
            <a:ext cx="10080625" cy="549275"/>
          </a:xfrm>
        </p:spPr>
        <p:txBody>
          <a:bodyPr/>
          <a:lstStyle/>
          <a:p>
            <a:pPr eaLnBrk="1" hangingPunct="1"/>
            <a:r>
              <a:rPr lang="en-US" altLang="en-US" sz="2800" b="1" u="sng">
                <a:solidFill>
                  <a:srgbClr val="000000"/>
                </a:solidFill>
              </a:rPr>
              <a:t>Background and technical Problem</a:t>
            </a:r>
            <a:endParaRPr lang="fr-FR" altLang="en-US" sz="2800">
              <a:solidFill>
                <a:srgbClr val="000000"/>
              </a:solidFill>
            </a:endParaRPr>
          </a:p>
        </p:txBody>
      </p:sp>
      <p:sp>
        <p:nvSpPr>
          <p:cNvPr id="7" name="Rectangle 6">
            <a:extLst>
              <a:ext uri="{FF2B5EF4-FFF2-40B4-BE49-F238E27FC236}">
                <a16:creationId xmlns:a16="http://schemas.microsoft.com/office/drawing/2014/main" id="{C1A8ED8F-20AF-426F-B3F5-C3B861A22FA0}"/>
              </a:ext>
            </a:extLst>
          </p:cNvPr>
          <p:cNvSpPr/>
          <p:nvPr/>
        </p:nvSpPr>
        <p:spPr bwMode="auto">
          <a:xfrm>
            <a:off x="165100" y="1519238"/>
            <a:ext cx="10367963" cy="431800"/>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9" name="Arrow: Right 8">
            <a:extLst>
              <a:ext uri="{FF2B5EF4-FFF2-40B4-BE49-F238E27FC236}">
                <a16:creationId xmlns:a16="http://schemas.microsoft.com/office/drawing/2014/main" id="{3EBC6751-32D2-4734-ABD7-102DB40CDFC7}"/>
              </a:ext>
            </a:extLst>
          </p:cNvPr>
          <p:cNvSpPr/>
          <p:nvPr/>
        </p:nvSpPr>
        <p:spPr bwMode="auto">
          <a:xfrm>
            <a:off x="10469369"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494984" y="1493548"/>
            <a:ext cx="5479564" cy="451184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2" name="Picture 11">
            <a:extLst>
              <a:ext uri="{FF2B5EF4-FFF2-40B4-BE49-F238E27FC236}">
                <a16:creationId xmlns:a16="http://schemas.microsoft.com/office/drawing/2014/main" id="{DC50726B-6E5D-4CBC-BAE1-DDD5FDC7DD84}"/>
              </a:ext>
            </a:extLst>
          </p:cNvPr>
          <p:cNvPicPr>
            <a:picLocks noChangeAspect="1"/>
          </p:cNvPicPr>
          <p:nvPr/>
        </p:nvPicPr>
        <p:blipFill>
          <a:blip r:embed="rId3"/>
          <a:stretch>
            <a:fillRect/>
          </a:stretch>
        </p:blipFill>
        <p:spPr>
          <a:xfrm>
            <a:off x="2321570" y="1308579"/>
            <a:ext cx="1638300" cy="369938"/>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057670854"/>
              </p:ext>
            </p:extLst>
          </p:nvPr>
        </p:nvGraphicFramePr>
        <p:xfrm>
          <a:off x="6285660" y="1619598"/>
          <a:ext cx="4057009" cy="3100329"/>
        </p:xfrm>
        <a:graphic>
          <a:graphicData uri="http://schemas.openxmlformats.org/drawingml/2006/table">
            <a:tbl>
              <a:tblPr>
                <a:tableStyleId>{5C22544A-7EE6-4342-B048-85BDC9FD1C3A}</a:tableStyleId>
              </a:tblPr>
              <a:tblGrid>
                <a:gridCol w="4057009">
                  <a:extLst>
                    <a:ext uri="{9D8B030D-6E8A-4147-A177-3AD203B41FA5}">
                      <a16:colId xmlns:a16="http://schemas.microsoft.com/office/drawing/2014/main" val="2484424921"/>
                    </a:ext>
                  </a:extLst>
                </a:gridCol>
              </a:tblGrid>
              <a:tr h="3100329">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image is segment into lines when between the white areas black horizal gaps exists.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There is an experimental minimum distance threshold defined to avoid distinguish correlated objects. Like the second example (b).</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During this operation, redundant information such as the image borders are also excluded.</a:t>
                      </a: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183714" y="1424355"/>
            <a:ext cx="4202751"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Line Detection – Step 2</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256397827"/>
              </p:ext>
            </p:extLst>
          </p:nvPr>
        </p:nvGraphicFramePr>
        <p:xfrm>
          <a:off x="6210002" y="1777695"/>
          <a:ext cx="45719" cy="2693154"/>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69315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34" name="Picture 33">
            <a:extLst>
              <a:ext uri="{FF2B5EF4-FFF2-40B4-BE49-F238E27FC236}">
                <a16:creationId xmlns:a16="http://schemas.microsoft.com/office/drawing/2014/main" id="{D3E1181A-75B7-440D-856A-2D2DBFE40102}"/>
              </a:ext>
            </a:extLst>
          </p:cNvPr>
          <p:cNvPicPr>
            <a:picLocks noChangeAspect="1"/>
          </p:cNvPicPr>
          <p:nvPr/>
        </p:nvPicPr>
        <p:blipFill>
          <a:blip r:embed="rId4"/>
          <a:stretch>
            <a:fillRect/>
          </a:stretch>
        </p:blipFill>
        <p:spPr>
          <a:xfrm>
            <a:off x="928857" y="4584414"/>
            <a:ext cx="3624961" cy="474067"/>
          </a:xfrm>
          <a:prstGeom prst="rect">
            <a:avLst/>
          </a:prstGeom>
        </p:spPr>
      </p:pic>
      <p:cxnSp>
        <p:nvCxnSpPr>
          <p:cNvPr id="50" name="Straight Connector 49">
            <a:extLst>
              <a:ext uri="{FF2B5EF4-FFF2-40B4-BE49-F238E27FC236}">
                <a16:creationId xmlns:a16="http://schemas.microsoft.com/office/drawing/2014/main" id="{4E2C86C5-47FA-49EC-B29A-A46B12D1B22D}"/>
              </a:ext>
            </a:extLst>
          </p:cNvPr>
          <p:cNvCxnSpPr>
            <a:cxnSpLocks/>
          </p:cNvCxnSpPr>
          <p:nvPr/>
        </p:nvCxnSpPr>
        <p:spPr bwMode="auto">
          <a:xfrm>
            <a:off x="593378" y="4931965"/>
            <a:ext cx="4392488"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574C2691-9580-4BF3-B06F-6075B0236829}"/>
              </a:ext>
            </a:extLst>
          </p:cNvPr>
          <p:cNvPicPr>
            <a:picLocks noChangeAspect="1"/>
          </p:cNvPicPr>
          <p:nvPr/>
        </p:nvPicPr>
        <p:blipFill>
          <a:blip r:embed="rId5"/>
          <a:stretch>
            <a:fillRect/>
          </a:stretch>
        </p:blipFill>
        <p:spPr>
          <a:xfrm>
            <a:off x="1580805" y="2318703"/>
            <a:ext cx="1904716" cy="1173103"/>
          </a:xfrm>
          <a:prstGeom prst="rect">
            <a:avLst/>
          </a:prstGeom>
        </p:spPr>
      </p:pic>
      <p:cxnSp>
        <p:nvCxnSpPr>
          <p:cNvPr id="55" name="Straight Connector 54">
            <a:extLst>
              <a:ext uri="{FF2B5EF4-FFF2-40B4-BE49-F238E27FC236}">
                <a16:creationId xmlns:a16="http://schemas.microsoft.com/office/drawing/2014/main" id="{0B70B369-8D1E-496D-B8BA-66DDFC1B93DF}"/>
              </a:ext>
            </a:extLst>
          </p:cNvPr>
          <p:cNvCxnSpPr>
            <a:cxnSpLocks/>
          </p:cNvCxnSpPr>
          <p:nvPr/>
        </p:nvCxnSpPr>
        <p:spPr bwMode="auto">
          <a:xfrm>
            <a:off x="1241450" y="3061295"/>
            <a:ext cx="2448272"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E0EB3D-59B2-4563-8DB2-0421ECEB41A9}"/>
              </a:ext>
            </a:extLst>
          </p:cNvPr>
          <p:cNvCxnSpPr>
            <a:cxnSpLocks/>
          </p:cNvCxnSpPr>
          <p:nvPr/>
        </p:nvCxnSpPr>
        <p:spPr bwMode="auto">
          <a:xfrm>
            <a:off x="1241450" y="2691357"/>
            <a:ext cx="2532103" cy="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A8E72758-BB06-46EF-851D-D793CB1AD702}"/>
              </a:ext>
            </a:extLst>
          </p:cNvPr>
          <p:cNvSpPr txBox="1"/>
          <p:nvPr/>
        </p:nvSpPr>
        <p:spPr>
          <a:xfrm>
            <a:off x="5014067" y="4719927"/>
            <a:ext cx="811344" cy="338554"/>
          </a:xfrm>
          <a:prstGeom prst="rect">
            <a:avLst/>
          </a:prstGeom>
          <a:solidFill>
            <a:schemeClr val="accent1">
              <a:lumMod val="40000"/>
              <a:lumOff val="60000"/>
            </a:schemeClr>
          </a:solidFill>
        </p:spPr>
        <p:txBody>
          <a:bodyPr wrap="square" rtlCol="0">
            <a:spAutoFit/>
          </a:bodyPr>
          <a:lstStyle/>
          <a:p>
            <a:r>
              <a:rPr lang="en-US" sz="1600" b="1" dirty="0">
                <a:solidFill>
                  <a:srgbClr val="C00000"/>
                </a:solidFill>
              </a:rPr>
              <a:t> Error</a:t>
            </a:r>
            <a:endParaRPr lang="en-US" b="1" dirty="0">
              <a:solidFill>
                <a:srgbClr val="C00000"/>
              </a:solidFill>
            </a:endParaRPr>
          </a:p>
        </p:txBody>
      </p:sp>
      <p:sp>
        <p:nvSpPr>
          <p:cNvPr id="66" name="TextBox 65">
            <a:extLst>
              <a:ext uri="{FF2B5EF4-FFF2-40B4-BE49-F238E27FC236}">
                <a16:creationId xmlns:a16="http://schemas.microsoft.com/office/drawing/2014/main" id="{19EE1A20-36E8-44CA-B098-56B7C7D7DFA2}"/>
              </a:ext>
            </a:extLst>
          </p:cNvPr>
          <p:cNvSpPr txBox="1"/>
          <p:nvPr/>
        </p:nvSpPr>
        <p:spPr>
          <a:xfrm>
            <a:off x="3957315" y="2691357"/>
            <a:ext cx="947190" cy="338554"/>
          </a:xfrm>
          <a:prstGeom prst="rect">
            <a:avLst/>
          </a:prstGeom>
          <a:solidFill>
            <a:schemeClr val="accent2">
              <a:lumMod val="20000"/>
              <a:lumOff val="80000"/>
            </a:schemeClr>
          </a:solidFill>
        </p:spPr>
        <p:txBody>
          <a:bodyPr wrap="square" rtlCol="0">
            <a:spAutoFit/>
          </a:bodyPr>
          <a:lstStyle/>
          <a:p>
            <a:r>
              <a:rPr lang="en-US" sz="1600" b="1" dirty="0">
                <a:solidFill>
                  <a:schemeClr val="accent2">
                    <a:lumMod val="75000"/>
                  </a:schemeClr>
                </a:solidFill>
              </a:rPr>
              <a:t>Correct</a:t>
            </a:r>
            <a:endParaRPr lang="en-US" b="1" dirty="0">
              <a:solidFill>
                <a:schemeClr val="accent2">
                  <a:lumMod val="75000"/>
                </a:schemeClr>
              </a:solidFill>
            </a:endParaRPr>
          </a:p>
        </p:txBody>
      </p:sp>
      <p:sp>
        <p:nvSpPr>
          <p:cNvPr id="10249" name="TextBox 10248">
            <a:extLst>
              <a:ext uri="{FF2B5EF4-FFF2-40B4-BE49-F238E27FC236}">
                <a16:creationId xmlns:a16="http://schemas.microsoft.com/office/drawing/2014/main" id="{FE1D5000-7A79-4442-B3F5-CCC54C14CE7C}"/>
              </a:ext>
            </a:extLst>
          </p:cNvPr>
          <p:cNvSpPr txBox="1"/>
          <p:nvPr/>
        </p:nvSpPr>
        <p:spPr>
          <a:xfrm>
            <a:off x="2500148" y="4163072"/>
            <a:ext cx="648072" cy="307777"/>
          </a:xfrm>
          <a:prstGeom prst="rect">
            <a:avLst/>
          </a:prstGeom>
          <a:noFill/>
        </p:spPr>
        <p:txBody>
          <a:bodyPr wrap="square" rtlCol="0">
            <a:spAutoFit/>
          </a:bodyPr>
          <a:lstStyle/>
          <a:p>
            <a:r>
              <a:rPr lang="en-US" sz="1400" dirty="0">
                <a:solidFill>
                  <a:schemeClr val="accent4">
                    <a:lumMod val="85000"/>
                    <a:lumOff val="15000"/>
                  </a:schemeClr>
                </a:solidFill>
              </a:rPr>
              <a:t>(b)</a:t>
            </a:r>
          </a:p>
        </p:txBody>
      </p:sp>
      <p:sp>
        <p:nvSpPr>
          <p:cNvPr id="75" name="TextBox 74">
            <a:extLst>
              <a:ext uri="{FF2B5EF4-FFF2-40B4-BE49-F238E27FC236}">
                <a16:creationId xmlns:a16="http://schemas.microsoft.com/office/drawing/2014/main" id="{6BD799EC-D18A-483E-9BF6-531030013388}"/>
              </a:ext>
            </a:extLst>
          </p:cNvPr>
          <p:cNvSpPr txBox="1"/>
          <p:nvPr/>
        </p:nvSpPr>
        <p:spPr>
          <a:xfrm>
            <a:off x="2500148" y="1938564"/>
            <a:ext cx="648072" cy="307777"/>
          </a:xfrm>
          <a:prstGeom prst="rect">
            <a:avLst/>
          </a:prstGeom>
          <a:noFill/>
        </p:spPr>
        <p:txBody>
          <a:bodyPr wrap="square" rtlCol="0">
            <a:spAutoFit/>
          </a:bodyPr>
          <a:lstStyle/>
          <a:p>
            <a:r>
              <a:rPr lang="en-US" sz="1400" dirty="0">
                <a:solidFill>
                  <a:schemeClr val="accent4">
                    <a:lumMod val="85000"/>
                    <a:lumOff val="15000"/>
                  </a:schemeClr>
                </a:solidFill>
              </a:rPr>
              <a:t>(a)</a:t>
            </a:r>
          </a:p>
        </p:txBody>
      </p:sp>
    </p:spTree>
    <p:extLst>
      <p:ext uri="{BB962C8B-B14F-4D97-AF65-F5344CB8AC3E}">
        <p14:creationId xmlns:p14="http://schemas.microsoft.com/office/powerpoint/2010/main" val="3593981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42EDB90-515F-41A6-B5CF-0F8F936F6DAC}"/>
              </a:ext>
            </a:extLst>
          </p:cNvPr>
          <p:cNvSpPr/>
          <p:nvPr/>
        </p:nvSpPr>
        <p:spPr bwMode="auto">
          <a:xfrm>
            <a:off x="918186" y="1594614"/>
            <a:ext cx="4301052" cy="451184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2" name="Picture 11">
            <a:extLst>
              <a:ext uri="{FF2B5EF4-FFF2-40B4-BE49-F238E27FC236}">
                <a16:creationId xmlns:a16="http://schemas.microsoft.com/office/drawing/2014/main" id="{DC50726B-6E5D-4CBC-BAE1-DDD5FDC7DD84}"/>
              </a:ext>
            </a:extLst>
          </p:cNvPr>
          <p:cNvPicPr>
            <a:picLocks noChangeAspect="1"/>
          </p:cNvPicPr>
          <p:nvPr/>
        </p:nvPicPr>
        <p:blipFill>
          <a:blip r:embed="rId3"/>
          <a:stretch>
            <a:fillRect/>
          </a:stretch>
        </p:blipFill>
        <p:spPr>
          <a:xfrm>
            <a:off x="2249562" y="1393675"/>
            <a:ext cx="1638300" cy="369938"/>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714118302"/>
              </p:ext>
            </p:extLst>
          </p:nvPr>
        </p:nvGraphicFramePr>
        <p:xfrm>
          <a:off x="6387448" y="1871591"/>
          <a:ext cx="3955221" cy="2353362"/>
        </p:xfrm>
        <a:graphic>
          <a:graphicData uri="http://schemas.openxmlformats.org/drawingml/2006/table">
            <a:tbl>
              <a:tblPr>
                <a:tableStyleId>{5C22544A-7EE6-4342-B048-85BDC9FD1C3A}</a:tableStyleId>
              </a:tblPr>
              <a:tblGrid>
                <a:gridCol w="3955221">
                  <a:extLst>
                    <a:ext uri="{9D8B030D-6E8A-4147-A177-3AD203B41FA5}">
                      <a16:colId xmlns:a16="http://schemas.microsoft.com/office/drawing/2014/main" val="2484424921"/>
                    </a:ext>
                  </a:extLst>
                </a:gridCol>
              </a:tblGrid>
              <a:tr h="2340294">
                <a:tc>
                  <a:txBody>
                    <a:bodyPr/>
                    <a:lstStyle/>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Finally, the line segments are extracted and their coordinates are stored in a dictionary for the final text represenation or to support an RPA process.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line segments are  coming from the original color image. </a:t>
                      </a:r>
                      <a:r>
                        <a:rPr lang="pt-PT" sz="1400" b="0" u="none" kern="1200" dirty="0">
                          <a:solidFill>
                            <a:schemeClr val="tx2">
                              <a:lumMod val="50000"/>
                            </a:schemeClr>
                          </a:solidFill>
                          <a:effectLst/>
                          <a:latin typeface="+mn-lt"/>
                          <a:ea typeface="+mn-ea"/>
                          <a:cs typeface="+mn-cs"/>
                        </a:rPr>
                        <a:t>'clean canvas'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341729" y="1424355"/>
            <a:ext cx="4000939"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Line Detection – Step 3</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198280581"/>
              </p:ext>
            </p:extLst>
          </p:nvPr>
        </p:nvGraphicFramePr>
        <p:xfrm>
          <a:off x="6341729" y="1777695"/>
          <a:ext cx="45719" cy="2434190"/>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419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10249" name="TextBox 10248">
            <a:extLst>
              <a:ext uri="{FF2B5EF4-FFF2-40B4-BE49-F238E27FC236}">
                <a16:creationId xmlns:a16="http://schemas.microsoft.com/office/drawing/2014/main" id="{FE1D5000-7A79-4442-B3F5-CCC54C14CE7C}"/>
              </a:ext>
            </a:extLst>
          </p:cNvPr>
          <p:cNvSpPr txBox="1"/>
          <p:nvPr/>
        </p:nvSpPr>
        <p:spPr>
          <a:xfrm>
            <a:off x="2744676" y="3258782"/>
            <a:ext cx="648072" cy="307777"/>
          </a:xfrm>
          <a:prstGeom prst="rect">
            <a:avLst/>
          </a:prstGeom>
          <a:noFill/>
        </p:spPr>
        <p:txBody>
          <a:bodyPr wrap="square" rtlCol="0">
            <a:spAutoFit/>
          </a:bodyPr>
          <a:lstStyle/>
          <a:p>
            <a:r>
              <a:rPr lang="en-US" sz="1400" dirty="0">
                <a:solidFill>
                  <a:schemeClr val="accent4">
                    <a:lumMod val="85000"/>
                    <a:lumOff val="15000"/>
                  </a:schemeClr>
                </a:solidFill>
              </a:rPr>
              <a:t>(b)</a:t>
            </a:r>
          </a:p>
        </p:txBody>
      </p:sp>
      <p:sp>
        <p:nvSpPr>
          <p:cNvPr id="75" name="TextBox 74">
            <a:extLst>
              <a:ext uri="{FF2B5EF4-FFF2-40B4-BE49-F238E27FC236}">
                <a16:creationId xmlns:a16="http://schemas.microsoft.com/office/drawing/2014/main" id="{6BD799EC-D18A-483E-9BF6-531030013388}"/>
              </a:ext>
            </a:extLst>
          </p:cNvPr>
          <p:cNvSpPr txBox="1"/>
          <p:nvPr/>
        </p:nvSpPr>
        <p:spPr>
          <a:xfrm>
            <a:off x="2727329" y="2014277"/>
            <a:ext cx="648072" cy="307777"/>
          </a:xfrm>
          <a:prstGeom prst="rect">
            <a:avLst/>
          </a:prstGeom>
          <a:noFill/>
        </p:spPr>
        <p:txBody>
          <a:bodyPr wrap="square" rtlCol="0">
            <a:spAutoFit/>
          </a:bodyPr>
          <a:lstStyle/>
          <a:p>
            <a:r>
              <a:rPr lang="en-US" sz="1400" dirty="0">
                <a:solidFill>
                  <a:schemeClr val="accent4">
                    <a:lumMod val="85000"/>
                    <a:lumOff val="15000"/>
                  </a:schemeClr>
                </a:solidFill>
              </a:rPr>
              <a:t>(a)</a:t>
            </a:r>
          </a:p>
        </p:txBody>
      </p:sp>
      <p:pic>
        <p:nvPicPr>
          <p:cNvPr id="21" name="Picture 20">
            <a:extLst>
              <a:ext uri="{FF2B5EF4-FFF2-40B4-BE49-F238E27FC236}">
                <a16:creationId xmlns:a16="http://schemas.microsoft.com/office/drawing/2014/main" id="{F23ED43C-D39B-4DE4-B213-FB3E9780AE1E}"/>
              </a:ext>
            </a:extLst>
          </p:cNvPr>
          <p:cNvPicPr>
            <a:picLocks noChangeAspect="1"/>
          </p:cNvPicPr>
          <p:nvPr/>
        </p:nvPicPr>
        <p:blipFill>
          <a:blip r:embed="rId4"/>
          <a:stretch>
            <a:fillRect/>
          </a:stretch>
        </p:blipFill>
        <p:spPr>
          <a:xfrm>
            <a:off x="1440875" y="2429161"/>
            <a:ext cx="2999964" cy="369938"/>
          </a:xfrm>
          <a:prstGeom prst="rect">
            <a:avLst/>
          </a:prstGeom>
        </p:spPr>
      </p:pic>
      <p:pic>
        <p:nvPicPr>
          <p:cNvPr id="48" name="Picture 47">
            <a:extLst>
              <a:ext uri="{FF2B5EF4-FFF2-40B4-BE49-F238E27FC236}">
                <a16:creationId xmlns:a16="http://schemas.microsoft.com/office/drawing/2014/main" id="{9818972E-E52B-431B-AE78-77B649B5F6CE}"/>
              </a:ext>
            </a:extLst>
          </p:cNvPr>
          <p:cNvPicPr>
            <a:picLocks noChangeAspect="1"/>
          </p:cNvPicPr>
          <p:nvPr/>
        </p:nvPicPr>
        <p:blipFill>
          <a:blip r:embed="rId5"/>
          <a:stretch>
            <a:fillRect/>
          </a:stretch>
        </p:blipFill>
        <p:spPr>
          <a:xfrm>
            <a:off x="2177554" y="3841413"/>
            <a:ext cx="1857375" cy="1838325"/>
          </a:xfrm>
          <a:prstGeom prst="rect">
            <a:avLst/>
          </a:prstGeom>
        </p:spPr>
      </p:pic>
      <p:sp>
        <p:nvSpPr>
          <p:cNvPr id="49" name="TextBox 36">
            <a:extLst>
              <a:ext uri="{FF2B5EF4-FFF2-40B4-BE49-F238E27FC236}">
                <a16:creationId xmlns:a16="http://schemas.microsoft.com/office/drawing/2014/main" id="{1DF61286-D44F-4B7A-8932-D4DEFB12E8D9}"/>
              </a:ext>
            </a:extLst>
          </p:cNvPr>
          <p:cNvSpPr txBox="1"/>
          <p:nvPr/>
        </p:nvSpPr>
        <p:spPr>
          <a:xfrm>
            <a:off x="1694867" y="3899882"/>
            <a:ext cx="553442"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5pPr>
            <a:lvl6pPr marL="22860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6pPr>
            <a:lvl7pPr marL="27432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7pPr>
            <a:lvl8pPr marL="32004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8pPr>
            <a:lvl9pPr marL="36576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9pPr>
          </a:lstStyle>
          <a:p>
            <a:r>
              <a:rPr lang="en-US" sz="1400" dirty="0">
                <a:solidFill>
                  <a:schemeClr val="accent4">
                    <a:lumMod val="85000"/>
                    <a:lumOff val="15000"/>
                  </a:schemeClr>
                </a:solidFill>
              </a:rPr>
              <a:t>(b.1)</a:t>
            </a:r>
          </a:p>
        </p:txBody>
      </p:sp>
      <p:sp>
        <p:nvSpPr>
          <p:cNvPr id="51" name="TextBox 37">
            <a:extLst>
              <a:ext uri="{FF2B5EF4-FFF2-40B4-BE49-F238E27FC236}">
                <a16:creationId xmlns:a16="http://schemas.microsoft.com/office/drawing/2014/main" id="{B449ACB6-3379-40AB-9E12-F88FB03464A6}"/>
              </a:ext>
            </a:extLst>
          </p:cNvPr>
          <p:cNvSpPr txBox="1"/>
          <p:nvPr/>
        </p:nvSpPr>
        <p:spPr>
          <a:xfrm>
            <a:off x="1717489" y="4563254"/>
            <a:ext cx="553442"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5pPr>
            <a:lvl6pPr marL="22860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6pPr>
            <a:lvl7pPr marL="27432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7pPr>
            <a:lvl8pPr marL="32004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8pPr>
            <a:lvl9pPr marL="36576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9pPr>
          </a:lstStyle>
          <a:p>
            <a:r>
              <a:rPr lang="en-US" sz="1400" dirty="0">
                <a:solidFill>
                  <a:schemeClr val="accent4">
                    <a:lumMod val="85000"/>
                    <a:lumOff val="15000"/>
                  </a:schemeClr>
                </a:solidFill>
              </a:rPr>
              <a:t>(b.2)</a:t>
            </a:r>
          </a:p>
        </p:txBody>
      </p:sp>
      <p:sp>
        <p:nvSpPr>
          <p:cNvPr id="52" name="TextBox 38">
            <a:extLst>
              <a:ext uri="{FF2B5EF4-FFF2-40B4-BE49-F238E27FC236}">
                <a16:creationId xmlns:a16="http://schemas.microsoft.com/office/drawing/2014/main" id="{46F033F7-AD08-4470-8281-A72004CE90EE}"/>
              </a:ext>
            </a:extLst>
          </p:cNvPr>
          <p:cNvSpPr txBox="1"/>
          <p:nvPr/>
        </p:nvSpPr>
        <p:spPr>
          <a:xfrm>
            <a:off x="1717489" y="5238713"/>
            <a:ext cx="553442" cy="307777"/>
          </a:xfrm>
          <a:prstGeom prst="rect">
            <a:avLst/>
          </a:prstGeom>
          <a:noFill/>
        </p:spPr>
        <p:txBody>
          <a:bodyPr wrap="square" rtlCol="0">
            <a:spAutoFit/>
          </a:bodyPr>
          <a:lstStyle>
            <a:defPPr>
              <a:defRPr lang="en-US"/>
            </a:defPPr>
            <a:lvl1pPr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sz="1100" kern="1200">
                <a:solidFill>
                  <a:srgbClr val="FFFFFF"/>
                </a:solidFill>
                <a:latin typeface="Arial" panose="020B0604020202020204" pitchFamily="34" charset="0"/>
                <a:ea typeface="+mn-ea"/>
                <a:cs typeface="Arial" panose="020B0604020202020204" pitchFamily="34" charset="0"/>
              </a:defRPr>
            </a:lvl5pPr>
            <a:lvl6pPr marL="22860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6pPr>
            <a:lvl7pPr marL="27432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7pPr>
            <a:lvl8pPr marL="32004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8pPr>
            <a:lvl9pPr marL="3657600" algn="l" defTabSz="914400" rtl="0" eaLnBrk="1" latinLnBrk="0" hangingPunct="1">
              <a:defRPr sz="1100" kern="1200">
                <a:solidFill>
                  <a:srgbClr val="FFFFFF"/>
                </a:solidFill>
                <a:latin typeface="Arial" panose="020B0604020202020204" pitchFamily="34" charset="0"/>
                <a:ea typeface="+mn-ea"/>
                <a:cs typeface="Arial" panose="020B0604020202020204" pitchFamily="34" charset="0"/>
              </a:defRPr>
            </a:lvl9pPr>
          </a:lstStyle>
          <a:p>
            <a:r>
              <a:rPr lang="en-US" sz="1400" dirty="0">
                <a:solidFill>
                  <a:schemeClr val="accent4">
                    <a:lumMod val="85000"/>
                    <a:lumOff val="15000"/>
                  </a:schemeClr>
                </a:solidFill>
              </a:rPr>
              <a:t>(b.3)</a:t>
            </a:r>
          </a:p>
        </p:txBody>
      </p:sp>
    </p:spTree>
    <p:extLst>
      <p:ext uri="{BB962C8B-B14F-4D97-AF65-F5344CB8AC3E}">
        <p14:creationId xmlns:p14="http://schemas.microsoft.com/office/powerpoint/2010/main" val="1736915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E304BAF-2C1C-4ED2-AB48-CBA86F89062A}"/>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9" name="Rectangle 8">
            <a:extLst>
              <a:ext uri="{FF2B5EF4-FFF2-40B4-BE49-F238E27FC236}">
                <a16:creationId xmlns:a16="http://schemas.microsoft.com/office/drawing/2014/main" id="{A8906F35-9CED-496A-B8E0-45B4B6CA7858}"/>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5489922" y="3158767"/>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6" name="Picture 5">
            <a:extLst>
              <a:ext uri="{FF2B5EF4-FFF2-40B4-BE49-F238E27FC236}">
                <a16:creationId xmlns:a16="http://schemas.microsoft.com/office/drawing/2014/main" id="{2804BE56-2254-4FCE-8084-86CBDCCEBA2D}"/>
              </a:ext>
            </a:extLst>
          </p:cNvPr>
          <p:cNvPicPr>
            <a:picLocks noChangeAspect="1"/>
          </p:cNvPicPr>
          <p:nvPr/>
        </p:nvPicPr>
        <p:blipFill>
          <a:blip r:embed="rId4"/>
          <a:stretch>
            <a:fillRect/>
          </a:stretch>
        </p:blipFill>
        <p:spPr>
          <a:xfrm>
            <a:off x="5993978" y="3077409"/>
            <a:ext cx="2323806" cy="5407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3200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342EDB90-515F-41A6-B5CF-0F8F936F6DAC}"/>
              </a:ext>
            </a:extLst>
          </p:cNvPr>
          <p:cNvSpPr/>
          <p:nvPr/>
        </p:nvSpPr>
        <p:spPr bwMode="auto">
          <a:xfrm>
            <a:off x="573590" y="1655758"/>
            <a:ext cx="6212476" cy="4212311"/>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088157942"/>
              </p:ext>
            </p:extLst>
          </p:nvPr>
        </p:nvGraphicFramePr>
        <p:xfrm>
          <a:off x="7008217" y="1871591"/>
          <a:ext cx="3334452" cy="2780082"/>
        </p:xfrm>
        <a:graphic>
          <a:graphicData uri="http://schemas.openxmlformats.org/drawingml/2006/table">
            <a:tbl>
              <a:tblPr>
                <a:tableStyleId>{5C22544A-7EE6-4342-B048-85BDC9FD1C3A}</a:tableStyleId>
              </a:tblPr>
              <a:tblGrid>
                <a:gridCol w="3334452">
                  <a:extLst>
                    <a:ext uri="{9D8B030D-6E8A-4147-A177-3AD203B41FA5}">
                      <a16:colId xmlns:a16="http://schemas.microsoft.com/office/drawing/2014/main" val="2484424921"/>
                    </a:ext>
                  </a:extLst>
                </a:gridCol>
              </a:tblGrid>
              <a:tr h="2340294">
                <a:tc>
                  <a:txBody>
                    <a:bodyPr/>
                    <a:lstStyle/>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output of the line detection phase is now split into word segments if it contains uneven text.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input image is binarized and morphological operations are applied on it. The parameters are different from the previous phase. </a:t>
                      </a:r>
                      <a:r>
                        <a:rPr lang="pt-PT" sz="1400" b="0" u="none" kern="1200" dirty="0">
                          <a:solidFill>
                            <a:schemeClr val="tx1"/>
                          </a:solidFill>
                          <a:effectLst/>
                          <a:latin typeface="+mn-lt"/>
                          <a:ea typeface="+mn-ea"/>
                          <a:cs typeface="+mn-cs"/>
                        </a:rPr>
                        <a:t>N</a:t>
                      </a:r>
                      <a:r>
                        <a:rPr lang="pt-PT" sz="1400" kern="1200" dirty="0">
                          <a:solidFill>
                            <a:schemeClr val="dk1"/>
                          </a:solidFill>
                          <a:effectLst/>
                          <a:latin typeface="+mn-lt"/>
                          <a:ea typeface="+mn-ea"/>
                          <a:cs typeface="+mn-cs"/>
                        </a:rPr>
                        <a:t>ow we focus on </a:t>
                      </a:r>
                      <a:r>
                        <a:rPr lang="en-US" sz="1400" dirty="0"/>
                        <a:t>the intensity of the relationship between the white pixels.</a:t>
                      </a: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886672" y="1424355"/>
            <a:ext cx="345599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Word Detection – Step 1</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877175443"/>
              </p:ext>
            </p:extLst>
          </p:nvPr>
        </p:nvGraphicFramePr>
        <p:xfrm>
          <a:off x="6885732" y="1755023"/>
          <a:ext cx="52220" cy="2434190"/>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243419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7" name="Picture 16">
            <a:extLst>
              <a:ext uri="{FF2B5EF4-FFF2-40B4-BE49-F238E27FC236}">
                <a16:creationId xmlns:a16="http://schemas.microsoft.com/office/drawing/2014/main" id="{3A01AADC-BC5D-4A18-B03D-ECA555F35FB5}"/>
              </a:ext>
            </a:extLst>
          </p:cNvPr>
          <p:cNvPicPr>
            <a:picLocks noChangeAspect="1"/>
          </p:cNvPicPr>
          <p:nvPr/>
        </p:nvPicPr>
        <p:blipFill>
          <a:blip r:embed="rId3"/>
          <a:stretch>
            <a:fillRect/>
          </a:stretch>
        </p:blipFill>
        <p:spPr>
          <a:xfrm>
            <a:off x="2748060" y="1465683"/>
            <a:ext cx="1589734" cy="369938"/>
          </a:xfrm>
          <a:prstGeom prst="rect">
            <a:avLst/>
          </a:prstGeom>
          <a:ln>
            <a:noFill/>
          </a:ln>
          <a:effectLst/>
        </p:spPr>
      </p:pic>
      <p:pic>
        <p:nvPicPr>
          <p:cNvPr id="7" name="Picture 6">
            <a:extLst>
              <a:ext uri="{FF2B5EF4-FFF2-40B4-BE49-F238E27FC236}">
                <a16:creationId xmlns:a16="http://schemas.microsoft.com/office/drawing/2014/main" id="{891C0DE3-B90E-4B54-BE40-E0C5E5F31F94}"/>
              </a:ext>
            </a:extLst>
          </p:cNvPr>
          <p:cNvPicPr>
            <a:picLocks noChangeAspect="1"/>
          </p:cNvPicPr>
          <p:nvPr/>
        </p:nvPicPr>
        <p:blipFill>
          <a:blip r:embed="rId4"/>
          <a:stretch>
            <a:fillRect/>
          </a:stretch>
        </p:blipFill>
        <p:spPr>
          <a:xfrm>
            <a:off x="903418" y="2487611"/>
            <a:ext cx="5384351" cy="641395"/>
          </a:xfrm>
          <a:prstGeom prst="rect">
            <a:avLst/>
          </a:prstGeom>
        </p:spPr>
      </p:pic>
      <p:sp>
        <p:nvSpPr>
          <p:cNvPr id="31" name="Arrow: Right 30">
            <a:extLst>
              <a:ext uri="{FF2B5EF4-FFF2-40B4-BE49-F238E27FC236}">
                <a16:creationId xmlns:a16="http://schemas.microsoft.com/office/drawing/2014/main" id="{4CB60F86-CAF7-49F5-A283-1151D2A1225C}"/>
              </a:ext>
            </a:extLst>
          </p:cNvPr>
          <p:cNvSpPr/>
          <p:nvPr/>
        </p:nvSpPr>
        <p:spPr bwMode="auto">
          <a:xfrm rot="5400000">
            <a:off x="3394971" y="3635821"/>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2" name="Arrow: Right 31">
            <a:extLst>
              <a:ext uri="{FF2B5EF4-FFF2-40B4-BE49-F238E27FC236}">
                <a16:creationId xmlns:a16="http://schemas.microsoft.com/office/drawing/2014/main" id="{540C169C-F137-41C9-B1E4-8BE252E7D22A}"/>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4" name="Picture 13">
            <a:extLst>
              <a:ext uri="{FF2B5EF4-FFF2-40B4-BE49-F238E27FC236}">
                <a16:creationId xmlns:a16="http://schemas.microsoft.com/office/drawing/2014/main" id="{AC62E7BD-1FB6-4C5A-9374-C4001625D55E}"/>
              </a:ext>
            </a:extLst>
          </p:cNvPr>
          <p:cNvPicPr>
            <a:picLocks noChangeAspect="1"/>
          </p:cNvPicPr>
          <p:nvPr/>
        </p:nvPicPr>
        <p:blipFill>
          <a:blip r:embed="rId5"/>
          <a:stretch>
            <a:fillRect/>
          </a:stretch>
        </p:blipFill>
        <p:spPr>
          <a:xfrm>
            <a:off x="1268651" y="4359039"/>
            <a:ext cx="4822354" cy="585267"/>
          </a:xfrm>
          <a:prstGeom prst="rect">
            <a:avLst/>
          </a:prstGeom>
        </p:spPr>
      </p:pic>
    </p:spTree>
    <p:extLst>
      <p:ext uri="{BB962C8B-B14F-4D97-AF65-F5344CB8AC3E}">
        <p14:creationId xmlns:p14="http://schemas.microsoft.com/office/powerpoint/2010/main" val="15795359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A0C06177-44EA-41EE-B8E2-69EA4C13AA98}"/>
              </a:ext>
            </a:extLst>
          </p:cNvPr>
          <p:cNvSpPr/>
          <p:nvPr/>
        </p:nvSpPr>
        <p:spPr bwMode="auto">
          <a:xfrm>
            <a:off x="449362" y="1673681"/>
            <a:ext cx="5976666" cy="477045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897543510"/>
              </p:ext>
            </p:extLst>
          </p:nvPr>
        </p:nvGraphicFramePr>
        <p:xfrm>
          <a:off x="7165533" y="1871591"/>
          <a:ext cx="3177136" cy="3420162"/>
        </p:xfrm>
        <a:graphic>
          <a:graphicData uri="http://schemas.openxmlformats.org/drawingml/2006/table">
            <a:tbl>
              <a:tblPr>
                <a:tableStyleId>{5C22544A-7EE6-4342-B048-85BDC9FD1C3A}</a:tableStyleId>
              </a:tblPr>
              <a:tblGrid>
                <a:gridCol w="3177136">
                  <a:extLst>
                    <a:ext uri="{9D8B030D-6E8A-4147-A177-3AD203B41FA5}">
                      <a16:colId xmlns:a16="http://schemas.microsoft.com/office/drawing/2014/main" val="2484424921"/>
                    </a:ext>
                  </a:extLst>
                </a:gridCol>
              </a:tblGrid>
              <a:tr h="2340294">
                <a:tc>
                  <a:txBody>
                    <a:bodyPr/>
                    <a:lstStyle/>
                    <a:p>
                      <a:pPr marL="285750" indent="-285750" algn="just">
                        <a:buFont typeface="Wingdings" panose="05000000000000000000" pitchFamily="2" charset="2"/>
                        <a:buChar char="§"/>
                      </a:pP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accent4">
                              <a:lumMod val="85000"/>
                              <a:lumOff val="15000"/>
                            </a:schemeClr>
                          </a:solidFill>
                          <a:effectLst/>
                          <a:latin typeface="+mn-lt"/>
                          <a:ea typeface="+mn-ea"/>
                          <a:cs typeface="+mn-cs"/>
                        </a:rPr>
                        <a:t>To identify lines with uneven text a custom statistical method  created. We named the method </a:t>
                      </a:r>
                      <a:r>
                        <a:rPr lang="pt-PT" sz="1400" b="0" u="none" kern="1200" dirty="0">
                          <a:solidFill>
                            <a:schemeClr val="accent4">
                              <a:lumMod val="85000"/>
                              <a:lumOff val="15000"/>
                            </a:schemeClr>
                          </a:solidFill>
                          <a:effectLst/>
                          <a:latin typeface="+mn-lt"/>
                          <a:ea typeface="+mn-ea"/>
                          <a:cs typeface="+mn-cs"/>
                        </a:rPr>
                        <a:t>'</a:t>
                      </a:r>
                      <a:r>
                        <a:rPr lang="pt-PT" sz="1400" kern="1200" dirty="0">
                          <a:solidFill>
                            <a:schemeClr val="tx2">
                              <a:lumMod val="75000"/>
                            </a:schemeClr>
                          </a:solidFill>
                          <a:effectLst/>
                          <a:latin typeface="+mn-lt"/>
                          <a:ea typeface="+mn-ea"/>
                          <a:cs typeface="+mn-cs"/>
                        </a:rPr>
                        <a:t>uneven</a:t>
                      </a:r>
                      <a:r>
                        <a:rPr lang="pt-PT" sz="1400" b="0" u="none" kern="1200" dirty="0">
                          <a:solidFill>
                            <a:schemeClr val="tx2">
                              <a:lumMod val="75000"/>
                            </a:schemeClr>
                          </a:solidFill>
                          <a:effectLst/>
                          <a:latin typeface="+mn-lt"/>
                          <a:ea typeface="+mn-ea"/>
                          <a:cs typeface="+mn-cs"/>
                        </a:rPr>
                        <a:t> quartiles'.</a:t>
                      </a:r>
                      <a:r>
                        <a:rPr lang="pt-PT" sz="1400" b="0" u="none" kern="1200" dirty="0">
                          <a:solidFill>
                            <a:schemeClr val="accent4">
                              <a:lumMod val="85000"/>
                              <a:lumOff val="15000"/>
                            </a:schemeClr>
                          </a:solidFill>
                          <a:effectLst/>
                          <a:latin typeface="+mn-lt"/>
                          <a:ea typeface="+mn-ea"/>
                          <a:cs typeface="+mn-cs"/>
                        </a:rPr>
                        <a:t>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rgbClr val="FF0000"/>
                          </a:solidFill>
                          <a:effectLst/>
                          <a:latin typeface="+mn-lt"/>
                          <a:ea typeface="+mn-ea"/>
                          <a:cs typeface="+mn-cs"/>
                        </a:rPr>
                        <a:t>The method works as following.The  candidate image is split into batches.Based on each batch it is measured the maximum difference between white pixels in </a:t>
                      </a:r>
                      <a:r>
                        <a:rPr lang="el-GR" sz="1400" b="0" u="none" kern="1200" dirty="0">
                          <a:solidFill>
                            <a:srgbClr val="FF0000"/>
                          </a:solidFill>
                          <a:effectLst/>
                          <a:latin typeface="+mn-lt"/>
                          <a:ea typeface="+mn-ea"/>
                          <a:cs typeface="+mn-cs"/>
                        </a:rPr>
                        <a:t>~</a:t>
                      </a:r>
                      <a:r>
                        <a:rPr lang="pt-PT" sz="1400" b="0" u="none" kern="1200" dirty="0">
                          <a:solidFill>
                            <a:srgbClr val="FF0000"/>
                          </a:solidFill>
                          <a:effectLst/>
                          <a:latin typeface="+mn-lt"/>
                          <a:ea typeface="+mn-ea"/>
                          <a:cs typeface="+mn-cs"/>
                        </a:rPr>
                        <a:t>Q1  and white pixels in th </a:t>
                      </a:r>
                      <a:r>
                        <a:rPr lang="el-GR" sz="1400" b="0" u="none" kern="1200" dirty="0">
                          <a:solidFill>
                            <a:srgbClr val="FF0000"/>
                          </a:solidFill>
                          <a:effectLst/>
                          <a:latin typeface="+mn-lt"/>
                          <a:ea typeface="+mn-ea"/>
                          <a:cs typeface="+mn-cs"/>
                        </a:rPr>
                        <a:t>~</a:t>
                      </a:r>
                      <a:r>
                        <a:rPr lang="pt-PT" sz="1400" b="0" u="none" kern="1200" dirty="0">
                          <a:solidFill>
                            <a:srgbClr val="FF0000"/>
                          </a:solidFill>
                          <a:effectLst/>
                          <a:latin typeface="+mn-lt"/>
                          <a:ea typeface="+mn-ea"/>
                          <a:cs typeface="+mn-cs"/>
                        </a:rPr>
                        <a:t>Q3. If the total amount of white pixels is signifficant different that the maximum value, the image is classified as 'uneven’.</a:t>
                      </a: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113312" y="1424355"/>
            <a:ext cx="322935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Word Detection – Step 2</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242608947"/>
              </p:ext>
            </p:extLst>
          </p:nvPr>
        </p:nvGraphicFramePr>
        <p:xfrm>
          <a:off x="7113312" y="1785873"/>
          <a:ext cx="52220" cy="3362116"/>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336211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9" name="Picture 18">
            <a:extLst>
              <a:ext uri="{FF2B5EF4-FFF2-40B4-BE49-F238E27FC236}">
                <a16:creationId xmlns:a16="http://schemas.microsoft.com/office/drawing/2014/main" id="{A96898BF-B18B-4531-B902-48D7C91EE331}"/>
              </a:ext>
            </a:extLst>
          </p:cNvPr>
          <p:cNvPicPr>
            <a:picLocks noChangeAspect="1"/>
          </p:cNvPicPr>
          <p:nvPr/>
        </p:nvPicPr>
        <p:blipFill>
          <a:blip r:embed="rId3"/>
          <a:stretch>
            <a:fillRect/>
          </a:stretch>
        </p:blipFill>
        <p:spPr>
          <a:xfrm>
            <a:off x="908611" y="3242823"/>
            <a:ext cx="4822354" cy="585267"/>
          </a:xfrm>
          <a:prstGeom prst="rect">
            <a:avLst/>
          </a:prstGeom>
        </p:spPr>
      </p:pic>
      <p:cxnSp>
        <p:nvCxnSpPr>
          <p:cNvPr id="20" name="Straight Connector 19">
            <a:extLst>
              <a:ext uri="{FF2B5EF4-FFF2-40B4-BE49-F238E27FC236}">
                <a16:creationId xmlns:a16="http://schemas.microsoft.com/office/drawing/2014/main" id="{D78201CB-7588-44FA-8F4A-6F62F940D372}"/>
              </a:ext>
            </a:extLst>
          </p:cNvPr>
          <p:cNvCxnSpPr>
            <a:cxnSpLocks/>
          </p:cNvCxnSpPr>
          <p:nvPr/>
        </p:nvCxnSpPr>
        <p:spPr bwMode="auto">
          <a:xfrm>
            <a:off x="1745506" y="2594765"/>
            <a:ext cx="0" cy="18706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F9D5D1F-D53E-4670-8E33-B37D522970EF}"/>
              </a:ext>
            </a:extLst>
          </p:cNvPr>
          <p:cNvCxnSpPr>
            <a:cxnSpLocks/>
          </p:cNvCxnSpPr>
          <p:nvPr/>
        </p:nvCxnSpPr>
        <p:spPr bwMode="auto">
          <a:xfrm>
            <a:off x="2465586" y="2591894"/>
            <a:ext cx="0" cy="18706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4BBEBDA-FA80-44A2-8C6E-493AECB406DE}"/>
              </a:ext>
            </a:extLst>
          </p:cNvPr>
          <p:cNvCxnSpPr>
            <a:cxnSpLocks/>
          </p:cNvCxnSpPr>
          <p:nvPr/>
        </p:nvCxnSpPr>
        <p:spPr bwMode="auto">
          <a:xfrm>
            <a:off x="4049762" y="2555701"/>
            <a:ext cx="0" cy="18706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F189AD9-1803-44E6-A681-2B453D329165}"/>
              </a:ext>
            </a:extLst>
          </p:cNvPr>
          <p:cNvCxnSpPr>
            <a:cxnSpLocks/>
          </p:cNvCxnSpPr>
          <p:nvPr/>
        </p:nvCxnSpPr>
        <p:spPr bwMode="auto">
          <a:xfrm>
            <a:off x="4913858" y="2555701"/>
            <a:ext cx="0" cy="18706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9CB5445-02FC-4C02-9533-6140AAAD578D}"/>
              </a:ext>
            </a:extLst>
          </p:cNvPr>
          <p:cNvCxnSpPr>
            <a:cxnSpLocks/>
          </p:cNvCxnSpPr>
          <p:nvPr/>
        </p:nvCxnSpPr>
        <p:spPr bwMode="auto">
          <a:xfrm>
            <a:off x="3257674" y="2591894"/>
            <a:ext cx="0" cy="187067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C5F2FA5-BB32-400B-A5F6-7D1D79581303}"/>
              </a:ext>
            </a:extLst>
          </p:cNvPr>
          <p:cNvCxnSpPr>
            <a:cxnSpLocks/>
          </p:cNvCxnSpPr>
          <p:nvPr/>
        </p:nvCxnSpPr>
        <p:spPr bwMode="auto">
          <a:xfrm flipH="1">
            <a:off x="665386" y="3383213"/>
            <a:ext cx="5544616" cy="0"/>
          </a:xfrm>
          <a:prstGeom prst="line">
            <a:avLst/>
          </a:prstGeom>
          <a:ln w="19050">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A80EB6F-528D-4C74-ACC0-DAD49FFFA92A}"/>
              </a:ext>
            </a:extLst>
          </p:cNvPr>
          <p:cNvCxnSpPr>
            <a:cxnSpLocks/>
          </p:cNvCxnSpPr>
          <p:nvPr/>
        </p:nvCxnSpPr>
        <p:spPr bwMode="auto">
          <a:xfrm flipH="1">
            <a:off x="665386" y="3671245"/>
            <a:ext cx="5544616" cy="0"/>
          </a:xfrm>
          <a:prstGeom prst="line">
            <a:avLst/>
          </a:prstGeom>
          <a:ln w="19050">
            <a:solidFill>
              <a:schemeClr val="accent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E7AB37F9-6A06-4C05-A998-B966E2AD0659}"/>
              </a:ext>
            </a:extLst>
          </p:cNvPr>
          <p:cNvSpPr txBox="1"/>
          <p:nvPr/>
        </p:nvSpPr>
        <p:spPr>
          <a:xfrm>
            <a:off x="1037897" y="2846118"/>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1</a:t>
            </a:r>
            <a:endParaRPr lang="en-US" sz="1000" b="1" dirty="0">
              <a:solidFill>
                <a:srgbClr val="C00000"/>
              </a:solidFill>
            </a:endParaRPr>
          </a:p>
        </p:txBody>
      </p:sp>
      <p:sp>
        <p:nvSpPr>
          <p:cNvPr id="46" name="TextBox 45">
            <a:extLst>
              <a:ext uri="{FF2B5EF4-FFF2-40B4-BE49-F238E27FC236}">
                <a16:creationId xmlns:a16="http://schemas.microsoft.com/office/drawing/2014/main" id="{98BF2CCE-3B16-407A-AD26-FC5A5F828C4B}"/>
              </a:ext>
            </a:extLst>
          </p:cNvPr>
          <p:cNvSpPr txBox="1"/>
          <p:nvPr/>
        </p:nvSpPr>
        <p:spPr>
          <a:xfrm>
            <a:off x="4110684" y="5122524"/>
            <a:ext cx="947190" cy="338554"/>
          </a:xfrm>
          <a:prstGeom prst="rect">
            <a:avLst/>
          </a:prstGeom>
          <a:solidFill>
            <a:schemeClr val="accent2">
              <a:lumMod val="20000"/>
              <a:lumOff val="80000"/>
            </a:schemeClr>
          </a:solidFill>
        </p:spPr>
        <p:txBody>
          <a:bodyPr wrap="square" rtlCol="0">
            <a:spAutoFit/>
          </a:bodyPr>
          <a:lstStyle/>
          <a:p>
            <a:r>
              <a:rPr lang="en-US" sz="1600" b="1" dirty="0">
                <a:solidFill>
                  <a:schemeClr val="accent2">
                    <a:lumMod val="75000"/>
                  </a:schemeClr>
                </a:solidFill>
              </a:rPr>
              <a:t>uneven</a:t>
            </a:r>
            <a:endParaRPr lang="en-US" b="1" dirty="0">
              <a:solidFill>
                <a:schemeClr val="accent2">
                  <a:lumMod val="75000"/>
                </a:schemeClr>
              </a:solidFill>
            </a:endParaRPr>
          </a:p>
        </p:txBody>
      </p:sp>
      <p:sp>
        <p:nvSpPr>
          <p:cNvPr id="47" name="TextBox 46">
            <a:extLst>
              <a:ext uri="{FF2B5EF4-FFF2-40B4-BE49-F238E27FC236}">
                <a16:creationId xmlns:a16="http://schemas.microsoft.com/office/drawing/2014/main" id="{3FB5D075-5121-4040-952A-31240D79392D}"/>
              </a:ext>
            </a:extLst>
          </p:cNvPr>
          <p:cNvSpPr txBox="1"/>
          <p:nvPr/>
        </p:nvSpPr>
        <p:spPr>
          <a:xfrm>
            <a:off x="1802869" y="2844521"/>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2</a:t>
            </a:r>
            <a:endParaRPr lang="en-US" sz="1000" b="1" dirty="0">
              <a:solidFill>
                <a:srgbClr val="C00000"/>
              </a:solidFill>
            </a:endParaRPr>
          </a:p>
        </p:txBody>
      </p:sp>
      <p:sp>
        <p:nvSpPr>
          <p:cNvPr id="48" name="TextBox 47">
            <a:extLst>
              <a:ext uri="{FF2B5EF4-FFF2-40B4-BE49-F238E27FC236}">
                <a16:creationId xmlns:a16="http://schemas.microsoft.com/office/drawing/2014/main" id="{F9204DA7-649C-4426-AAEA-2B1AECE9BB1D}"/>
              </a:ext>
            </a:extLst>
          </p:cNvPr>
          <p:cNvSpPr txBox="1"/>
          <p:nvPr/>
        </p:nvSpPr>
        <p:spPr>
          <a:xfrm>
            <a:off x="2563705" y="2844521"/>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3</a:t>
            </a:r>
            <a:endParaRPr lang="en-US" sz="1000" b="1" dirty="0">
              <a:solidFill>
                <a:srgbClr val="C00000"/>
              </a:solidFill>
            </a:endParaRPr>
          </a:p>
        </p:txBody>
      </p:sp>
      <p:sp>
        <p:nvSpPr>
          <p:cNvPr id="49" name="TextBox 48">
            <a:extLst>
              <a:ext uri="{FF2B5EF4-FFF2-40B4-BE49-F238E27FC236}">
                <a16:creationId xmlns:a16="http://schemas.microsoft.com/office/drawing/2014/main" id="{F69AA4D0-9C05-449B-A896-51D8BB0B2FA1}"/>
              </a:ext>
            </a:extLst>
          </p:cNvPr>
          <p:cNvSpPr txBox="1"/>
          <p:nvPr/>
        </p:nvSpPr>
        <p:spPr>
          <a:xfrm>
            <a:off x="3345802" y="2849604"/>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4</a:t>
            </a:r>
            <a:endParaRPr lang="en-US" sz="1000" b="1" dirty="0">
              <a:solidFill>
                <a:srgbClr val="C00000"/>
              </a:solidFill>
            </a:endParaRPr>
          </a:p>
        </p:txBody>
      </p:sp>
      <p:sp>
        <p:nvSpPr>
          <p:cNvPr id="50" name="TextBox 49">
            <a:extLst>
              <a:ext uri="{FF2B5EF4-FFF2-40B4-BE49-F238E27FC236}">
                <a16:creationId xmlns:a16="http://schemas.microsoft.com/office/drawing/2014/main" id="{D30EFD6E-CF8B-4B3E-9239-7B5526F1860E}"/>
              </a:ext>
            </a:extLst>
          </p:cNvPr>
          <p:cNvSpPr txBox="1"/>
          <p:nvPr/>
        </p:nvSpPr>
        <p:spPr>
          <a:xfrm>
            <a:off x="4180138" y="2847715"/>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5</a:t>
            </a:r>
            <a:endParaRPr lang="en-US" sz="1000" b="1" dirty="0">
              <a:solidFill>
                <a:srgbClr val="C00000"/>
              </a:solidFill>
            </a:endParaRPr>
          </a:p>
        </p:txBody>
      </p:sp>
      <p:sp>
        <p:nvSpPr>
          <p:cNvPr id="51" name="TextBox 50">
            <a:extLst>
              <a:ext uri="{FF2B5EF4-FFF2-40B4-BE49-F238E27FC236}">
                <a16:creationId xmlns:a16="http://schemas.microsoft.com/office/drawing/2014/main" id="{F65AD2CD-443B-4D51-9964-431E0064A38E}"/>
              </a:ext>
            </a:extLst>
          </p:cNvPr>
          <p:cNvSpPr txBox="1"/>
          <p:nvPr/>
        </p:nvSpPr>
        <p:spPr>
          <a:xfrm>
            <a:off x="5048608" y="2848037"/>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Q3 6 </a:t>
            </a:r>
            <a:endParaRPr lang="en-US" sz="1000" b="1" dirty="0">
              <a:solidFill>
                <a:srgbClr val="C00000"/>
              </a:solidFill>
            </a:endParaRPr>
          </a:p>
        </p:txBody>
      </p:sp>
      <p:sp>
        <p:nvSpPr>
          <p:cNvPr id="52" name="TextBox 51">
            <a:extLst>
              <a:ext uri="{FF2B5EF4-FFF2-40B4-BE49-F238E27FC236}">
                <a16:creationId xmlns:a16="http://schemas.microsoft.com/office/drawing/2014/main" id="{286986D5-00C1-41D6-985E-C32EA5816A15}"/>
              </a:ext>
            </a:extLst>
          </p:cNvPr>
          <p:cNvSpPr txBox="1"/>
          <p:nvPr/>
        </p:nvSpPr>
        <p:spPr>
          <a:xfrm>
            <a:off x="1040073" y="3930222"/>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1</a:t>
            </a:r>
            <a:endParaRPr lang="en-US" sz="1000" b="1" dirty="0">
              <a:solidFill>
                <a:srgbClr val="C00000"/>
              </a:solidFill>
            </a:endParaRPr>
          </a:p>
        </p:txBody>
      </p:sp>
      <p:sp>
        <p:nvSpPr>
          <p:cNvPr id="53" name="TextBox 52">
            <a:extLst>
              <a:ext uri="{FF2B5EF4-FFF2-40B4-BE49-F238E27FC236}">
                <a16:creationId xmlns:a16="http://schemas.microsoft.com/office/drawing/2014/main" id="{49821B21-BD2A-4E30-A16D-4EB6D77EA0DD}"/>
              </a:ext>
            </a:extLst>
          </p:cNvPr>
          <p:cNvSpPr txBox="1"/>
          <p:nvPr/>
        </p:nvSpPr>
        <p:spPr>
          <a:xfrm>
            <a:off x="1805045" y="3928625"/>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2</a:t>
            </a:r>
            <a:endParaRPr lang="en-US" sz="1000" b="1" dirty="0">
              <a:solidFill>
                <a:srgbClr val="C00000"/>
              </a:solidFill>
            </a:endParaRPr>
          </a:p>
        </p:txBody>
      </p:sp>
      <p:sp>
        <p:nvSpPr>
          <p:cNvPr id="54" name="TextBox 53">
            <a:extLst>
              <a:ext uri="{FF2B5EF4-FFF2-40B4-BE49-F238E27FC236}">
                <a16:creationId xmlns:a16="http://schemas.microsoft.com/office/drawing/2014/main" id="{EC7356AC-1741-4BBD-A594-AD4660DA235F}"/>
              </a:ext>
            </a:extLst>
          </p:cNvPr>
          <p:cNvSpPr txBox="1"/>
          <p:nvPr/>
        </p:nvSpPr>
        <p:spPr>
          <a:xfrm>
            <a:off x="2565881" y="3928625"/>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3</a:t>
            </a:r>
            <a:endParaRPr lang="en-US" sz="1000" b="1" dirty="0">
              <a:solidFill>
                <a:srgbClr val="C00000"/>
              </a:solidFill>
            </a:endParaRPr>
          </a:p>
        </p:txBody>
      </p:sp>
      <p:sp>
        <p:nvSpPr>
          <p:cNvPr id="55" name="TextBox 54">
            <a:extLst>
              <a:ext uri="{FF2B5EF4-FFF2-40B4-BE49-F238E27FC236}">
                <a16:creationId xmlns:a16="http://schemas.microsoft.com/office/drawing/2014/main" id="{0AA127F8-8391-4B43-8FFF-5F72861DA437}"/>
              </a:ext>
            </a:extLst>
          </p:cNvPr>
          <p:cNvSpPr txBox="1"/>
          <p:nvPr/>
        </p:nvSpPr>
        <p:spPr>
          <a:xfrm>
            <a:off x="3347978" y="3933708"/>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4</a:t>
            </a:r>
            <a:endParaRPr lang="en-US" sz="1000" b="1" dirty="0">
              <a:solidFill>
                <a:srgbClr val="C00000"/>
              </a:solidFill>
            </a:endParaRPr>
          </a:p>
        </p:txBody>
      </p:sp>
      <p:sp>
        <p:nvSpPr>
          <p:cNvPr id="56" name="TextBox 55">
            <a:extLst>
              <a:ext uri="{FF2B5EF4-FFF2-40B4-BE49-F238E27FC236}">
                <a16:creationId xmlns:a16="http://schemas.microsoft.com/office/drawing/2014/main" id="{E408C0BD-873E-4A21-BA85-1B51C2A922E2}"/>
              </a:ext>
            </a:extLst>
          </p:cNvPr>
          <p:cNvSpPr txBox="1"/>
          <p:nvPr/>
        </p:nvSpPr>
        <p:spPr>
          <a:xfrm>
            <a:off x="4182314" y="3931819"/>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5</a:t>
            </a:r>
            <a:endParaRPr lang="en-US" sz="1000" b="1" dirty="0">
              <a:solidFill>
                <a:srgbClr val="C00000"/>
              </a:solidFill>
            </a:endParaRPr>
          </a:p>
        </p:txBody>
      </p:sp>
      <p:sp>
        <p:nvSpPr>
          <p:cNvPr id="57" name="TextBox 56">
            <a:extLst>
              <a:ext uri="{FF2B5EF4-FFF2-40B4-BE49-F238E27FC236}">
                <a16:creationId xmlns:a16="http://schemas.microsoft.com/office/drawing/2014/main" id="{40092A0A-434E-49A5-AE54-DC4FCB54C8F1}"/>
              </a:ext>
            </a:extLst>
          </p:cNvPr>
          <p:cNvSpPr txBox="1"/>
          <p:nvPr/>
        </p:nvSpPr>
        <p:spPr>
          <a:xfrm>
            <a:off x="5050784" y="3932141"/>
            <a:ext cx="635602" cy="276999"/>
          </a:xfrm>
          <a:prstGeom prst="rect">
            <a:avLst/>
          </a:prstGeom>
          <a:solidFill>
            <a:schemeClr val="accent1">
              <a:lumMod val="20000"/>
              <a:lumOff val="80000"/>
            </a:schemeClr>
          </a:solidFill>
        </p:spPr>
        <p:txBody>
          <a:bodyPr wrap="square" rtlCol="0">
            <a:spAutoFit/>
          </a:bodyPr>
          <a:lstStyle/>
          <a:p>
            <a:r>
              <a:rPr lang="en-US" sz="1200" b="1" dirty="0">
                <a:solidFill>
                  <a:srgbClr val="C00000"/>
                </a:solidFill>
              </a:rPr>
              <a:t>Q1 6 </a:t>
            </a:r>
            <a:endParaRPr lang="en-US" sz="1000" b="1" dirty="0">
              <a:solidFill>
                <a:srgbClr val="C00000"/>
              </a:solidFill>
            </a:endParaRPr>
          </a:p>
        </p:txBody>
      </p:sp>
      <p:pic>
        <p:nvPicPr>
          <p:cNvPr id="17" name="Picture 16">
            <a:extLst>
              <a:ext uri="{FF2B5EF4-FFF2-40B4-BE49-F238E27FC236}">
                <a16:creationId xmlns:a16="http://schemas.microsoft.com/office/drawing/2014/main" id="{3A01AADC-BC5D-4A18-B03D-ECA555F35FB5}"/>
              </a:ext>
            </a:extLst>
          </p:cNvPr>
          <p:cNvPicPr>
            <a:picLocks noChangeAspect="1"/>
          </p:cNvPicPr>
          <p:nvPr/>
        </p:nvPicPr>
        <p:blipFill>
          <a:blip r:embed="rId4"/>
          <a:stretch>
            <a:fillRect/>
          </a:stretch>
        </p:blipFill>
        <p:spPr>
          <a:xfrm>
            <a:off x="2532036" y="1465683"/>
            <a:ext cx="1589734" cy="369938"/>
          </a:xfrm>
          <a:prstGeom prst="rect">
            <a:avLst/>
          </a:prstGeom>
          <a:ln>
            <a:noFill/>
          </a:ln>
          <a:effectLst/>
        </p:spPr>
      </p:pic>
      <p:sp>
        <p:nvSpPr>
          <p:cNvPr id="15" name="TextBox 14">
            <a:extLst>
              <a:ext uri="{FF2B5EF4-FFF2-40B4-BE49-F238E27FC236}">
                <a16:creationId xmlns:a16="http://schemas.microsoft.com/office/drawing/2014/main" id="{B2F35A06-79A7-4721-B4F2-0C443895C2E7}"/>
              </a:ext>
            </a:extLst>
          </p:cNvPr>
          <p:cNvSpPr txBox="1"/>
          <p:nvPr/>
        </p:nvSpPr>
        <p:spPr>
          <a:xfrm>
            <a:off x="1601497" y="5003203"/>
            <a:ext cx="1870676" cy="646331"/>
          </a:xfrm>
          <a:prstGeom prst="rect">
            <a:avLst/>
          </a:prstGeom>
          <a:solidFill>
            <a:schemeClr val="tx2">
              <a:lumMod val="20000"/>
              <a:lumOff val="80000"/>
            </a:schemeClr>
          </a:solidFill>
        </p:spPr>
        <p:txBody>
          <a:bodyPr wrap="square" rtlCol="0">
            <a:spAutoFit/>
          </a:bodyPr>
          <a:lstStyle/>
          <a:p>
            <a:r>
              <a:rPr lang="pt-PT" sz="1200" b="1" dirty="0">
                <a:solidFill>
                  <a:schemeClr val="accent4">
                    <a:lumMod val="85000"/>
                    <a:lumOff val="15000"/>
                  </a:schemeClr>
                </a:solidFill>
              </a:rPr>
              <a:t>1. Max </a:t>
            </a:r>
            <a:r>
              <a:rPr lang="el-GR" sz="1200" b="1" dirty="0">
                <a:solidFill>
                  <a:schemeClr val="accent4">
                    <a:lumMod val="85000"/>
                    <a:lumOff val="15000"/>
                  </a:schemeClr>
                </a:solidFill>
              </a:rPr>
              <a:t>= </a:t>
            </a:r>
            <a:r>
              <a:rPr lang="pt-PT" sz="1200" b="1" dirty="0">
                <a:solidFill>
                  <a:schemeClr val="accent4">
                    <a:lumMod val="85000"/>
                    <a:lumOff val="15000"/>
                  </a:schemeClr>
                </a:solidFill>
              </a:rPr>
              <a:t>Q1_3 – Q3_3</a:t>
            </a:r>
          </a:p>
          <a:p>
            <a:r>
              <a:rPr lang="pt-PT" sz="1200" b="1" dirty="0">
                <a:solidFill>
                  <a:schemeClr val="accent4">
                    <a:lumMod val="85000"/>
                    <a:lumOff val="15000"/>
                  </a:schemeClr>
                </a:solidFill>
              </a:rPr>
              <a:t> </a:t>
            </a:r>
          </a:p>
          <a:p>
            <a:r>
              <a:rPr lang="pt-PT" sz="1200" b="1" dirty="0">
                <a:solidFill>
                  <a:schemeClr val="accent4">
                    <a:lumMod val="85000"/>
                    <a:lumOff val="15000"/>
                  </a:schemeClr>
                </a:solidFill>
              </a:rPr>
              <a:t>2. Class </a:t>
            </a:r>
            <a:r>
              <a:rPr lang="el-GR" sz="1200" b="1" dirty="0">
                <a:solidFill>
                  <a:schemeClr val="accent4">
                    <a:lumMod val="85000"/>
                    <a:lumOff val="15000"/>
                  </a:schemeClr>
                </a:solidFill>
              </a:rPr>
              <a:t>=</a:t>
            </a:r>
            <a:r>
              <a:rPr lang="pt-PT" sz="1200" b="1" dirty="0">
                <a:solidFill>
                  <a:schemeClr val="accent4">
                    <a:lumMod val="85000"/>
                    <a:lumOff val="15000"/>
                  </a:schemeClr>
                </a:solidFill>
              </a:rPr>
              <a:t>Max/sum(Q1)</a:t>
            </a:r>
            <a:endParaRPr lang="en-US" sz="1200" b="1" dirty="0">
              <a:solidFill>
                <a:schemeClr val="accent4">
                  <a:lumMod val="85000"/>
                  <a:lumOff val="15000"/>
                </a:schemeClr>
              </a:solidFill>
            </a:endParaRPr>
          </a:p>
        </p:txBody>
      </p:sp>
      <p:sp>
        <p:nvSpPr>
          <p:cNvPr id="16" name="Double Brace 15">
            <a:extLst>
              <a:ext uri="{FF2B5EF4-FFF2-40B4-BE49-F238E27FC236}">
                <a16:creationId xmlns:a16="http://schemas.microsoft.com/office/drawing/2014/main" id="{759BCFF2-4F25-46FD-8C3B-73F707A761C5}"/>
              </a:ext>
            </a:extLst>
          </p:cNvPr>
          <p:cNvSpPr/>
          <p:nvPr/>
        </p:nvSpPr>
        <p:spPr bwMode="auto">
          <a:xfrm>
            <a:off x="3617714" y="5397232"/>
            <a:ext cx="363690" cy="488762"/>
          </a:xfrm>
          <a:prstGeom prst="bracePair">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8" name="Left Brace 57">
            <a:extLst>
              <a:ext uri="{FF2B5EF4-FFF2-40B4-BE49-F238E27FC236}">
                <a16:creationId xmlns:a16="http://schemas.microsoft.com/office/drawing/2014/main" id="{363A2214-4F62-4A4B-BC19-4E8793E44866}"/>
              </a:ext>
            </a:extLst>
          </p:cNvPr>
          <p:cNvSpPr/>
          <p:nvPr/>
        </p:nvSpPr>
        <p:spPr bwMode="auto">
          <a:xfrm flipH="1">
            <a:off x="3337864" y="4818550"/>
            <a:ext cx="635596" cy="946405"/>
          </a:xfrm>
          <a:prstGeom prst="leftBrace">
            <a:avLst/>
          </a:prstGeom>
          <a:ln/>
        </p:spPr>
        <p:style>
          <a:lnRef idx="1">
            <a:schemeClr val="accent2"/>
          </a:lnRef>
          <a:fillRef idx="0">
            <a:schemeClr val="accent2"/>
          </a:fillRef>
          <a:effectRef idx="0">
            <a:schemeClr val="accent2"/>
          </a:effectRef>
          <a:fontRef idx="minor">
            <a:schemeClr val="tx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4" name="Arrow: Right 33">
            <a:extLst>
              <a:ext uri="{FF2B5EF4-FFF2-40B4-BE49-F238E27FC236}">
                <a16:creationId xmlns:a16="http://schemas.microsoft.com/office/drawing/2014/main" id="{6E6765D5-A462-4D13-A227-D8B4586CA43C}"/>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3155653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449362" y="1673681"/>
            <a:ext cx="5572828" cy="477045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930083" y="1424355"/>
            <a:ext cx="341258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Word Detection – Step 3</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467477102"/>
              </p:ext>
            </p:extLst>
          </p:nvPr>
        </p:nvGraphicFramePr>
        <p:xfrm>
          <a:off x="6930082" y="1835622"/>
          <a:ext cx="52220" cy="2160240"/>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21602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7" name="Picture 16">
            <a:extLst>
              <a:ext uri="{FF2B5EF4-FFF2-40B4-BE49-F238E27FC236}">
                <a16:creationId xmlns:a16="http://schemas.microsoft.com/office/drawing/2014/main" id="{3A01AADC-BC5D-4A18-B03D-ECA555F35FB5}"/>
              </a:ext>
            </a:extLst>
          </p:cNvPr>
          <p:cNvPicPr>
            <a:picLocks noChangeAspect="1"/>
          </p:cNvPicPr>
          <p:nvPr/>
        </p:nvPicPr>
        <p:blipFill>
          <a:blip r:embed="rId3"/>
          <a:stretch>
            <a:fillRect/>
          </a:stretch>
        </p:blipFill>
        <p:spPr>
          <a:xfrm>
            <a:off x="2393578" y="1465683"/>
            <a:ext cx="1589734" cy="369938"/>
          </a:xfrm>
          <a:prstGeom prst="rect">
            <a:avLst/>
          </a:prstGeom>
          <a:ln>
            <a:noFill/>
          </a:ln>
          <a:effectLst/>
        </p:spPr>
      </p:pic>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4239648847"/>
              </p:ext>
            </p:extLst>
          </p:nvPr>
        </p:nvGraphicFramePr>
        <p:xfrm>
          <a:off x="6973878" y="1818845"/>
          <a:ext cx="3368791" cy="2353362"/>
        </p:xfrm>
        <a:graphic>
          <a:graphicData uri="http://schemas.openxmlformats.org/drawingml/2006/table">
            <a:tbl>
              <a:tblPr>
                <a:tableStyleId>{5C22544A-7EE6-4342-B048-85BDC9FD1C3A}</a:tableStyleId>
              </a:tblPr>
              <a:tblGrid>
                <a:gridCol w="3368791">
                  <a:extLst>
                    <a:ext uri="{9D8B030D-6E8A-4147-A177-3AD203B41FA5}">
                      <a16:colId xmlns:a16="http://schemas.microsoft.com/office/drawing/2014/main" val="2484424921"/>
                    </a:ext>
                  </a:extLst>
                </a:gridCol>
              </a:tblGrid>
              <a:tr h="2249015">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Finally, the word segments are extracted and their coordinates are stored in a dictionary for the final text represenation or to support an RPA process.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word segments are  coming from the original color image. </a:t>
                      </a:r>
                      <a:r>
                        <a:rPr lang="pt-PT" sz="1400" b="0" u="none" kern="1200" dirty="0">
                          <a:solidFill>
                            <a:schemeClr val="tx2">
                              <a:lumMod val="50000"/>
                            </a:schemeClr>
                          </a:solidFill>
                          <a:effectLst/>
                          <a:latin typeface="+mn-lt"/>
                          <a:ea typeface="+mn-ea"/>
                          <a:cs typeface="+mn-cs"/>
                        </a:rPr>
                        <a:t>'clean canvas’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tx2">
                            <a:lumMod val="50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pic>
        <p:nvPicPr>
          <p:cNvPr id="3" name="Picture 2">
            <a:extLst>
              <a:ext uri="{FF2B5EF4-FFF2-40B4-BE49-F238E27FC236}">
                <a16:creationId xmlns:a16="http://schemas.microsoft.com/office/drawing/2014/main" id="{5A7807F5-B17B-4AFE-860A-6A908E0E80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386" y="4465031"/>
            <a:ext cx="1546133" cy="343585"/>
          </a:xfrm>
          <a:prstGeom prst="rect">
            <a:avLst/>
          </a:prstGeom>
        </p:spPr>
      </p:pic>
      <p:pic>
        <p:nvPicPr>
          <p:cNvPr id="5" name="Picture 4">
            <a:extLst>
              <a:ext uri="{FF2B5EF4-FFF2-40B4-BE49-F238E27FC236}">
                <a16:creationId xmlns:a16="http://schemas.microsoft.com/office/drawing/2014/main" id="{D30D6406-794A-432B-B51E-639E973177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4728" y="4438677"/>
            <a:ext cx="1114413" cy="324193"/>
          </a:xfrm>
          <a:prstGeom prst="rect">
            <a:avLst/>
          </a:prstGeom>
        </p:spPr>
      </p:pic>
      <p:pic>
        <p:nvPicPr>
          <p:cNvPr id="9" name="Picture 8">
            <a:extLst>
              <a:ext uri="{FF2B5EF4-FFF2-40B4-BE49-F238E27FC236}">
                <a16:creationId xmlns:a16="http://schemas.microsoft.com/office/drawing/2014/main" id="{AB2DB68C-566A-4CB3-BA63-1045BB3914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98" y="5116154"/>
            <a:ext cx="2239069" cy="319867"/>
          </a:xfrm>
          <a:prstGeom prst="rect">
            <a:avLst/>
          </a:prstGeom>
        </p:spPr>
      </p:pic>
      <p:pic>
        <p:nvPicPr>
          <p:cNvPr id="11" name="Picture 10">
            <a:extLst>
              <a:ext uri="{FF2B5EF4-FFF2-40B4-BE49-F238E27FC236}">
                <a16:creationId xmlns:a16="http://schemas.microsoft.com/office/drawing/2014/main" id="{99ACADCB-2CBD-49D0-BD80-45101A8F7C2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46616" y="4445891"/>
            <a:ext cx="411257" cy="319867"/>
          </a:xfrm>
          <a:prstGeom prst="rect">
            <a:avLst/>
          </a:prstGeom>
        </p:spPr>
      </p:pic>
      <p:pic>
        <p:nvPicPr>
          <p:cNvPr id="13" name="Picture 12">
            <a:extLst>
              <a:ext uri="{FF2B5EF4-FFF2-40B4-BE49-F238E27FC236}">
                <a16:creationId xmlns:a16="http://schemas.microsoft.com/office/drawing/2014/main" id="{D16BD699-65DC-4328-8E2C-7B6CC7BE6A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03528" y="4412430"/>
            <a:ext cx="523874" cy="407458"/>
          </a:xfrm>
          <a:prstGeom prst="rect">
            <a:avLst/>
          </a:prstGeom>
        </p:spPr>
      </p:pic>
      <p:pic>
        <p:nvPicPr>
          <p:cNvPr id="14" name="Picture 13">
            <a:extLst>
              <a:ext uri="{FF2B5EF4-FFF2-40B4-BE49-F238E27FC236}">
                <a16:creationId xmlns:a16="http://schemas.microsoft.com/office/drawing/2014/main" id="{274AA61F-4B21-49EB-9522-3CE5A4BF3D18}"/>
              </a:ext>
            </a:extLst>
          </p:cNvPr>
          <p:cNvPicPr>
            <a:picLocks noChangeAspect="1"/>
          </p:cNvPicPr>
          <p:nvPr/>
        </p:nvPicPr>
        <p:blipFill>
          <a:blip r:embed="rId9"/>
          <a:stretch>
            <a:fillRect/>
          </a:stretch>
        </p:blipFill>
        <p:spPr>
          <a:xfrm>
            <a:off x="686024" y="5116153"/>
            <a:ext cx="1131490" cy="240743"/>
          </a:xfrm>
          <a:prstGeom prst="rect">
            <a:avLst/>
          </a:prstGeom>
        </p:spPr>
      </p:pic>
      <p:pic>
        <p:nvPicPr>
          <p:cNvPr id="59" name="Picture 58">
            <a:extLst>
              <a:ext uri="{FF2B5EF4-FFF2-40B4-BE49-F238E27FC236}">
                <a16:creationId xmlns:a16="http://schemas.microsoft.com/office/drawing/2014/main" id="{C4AC12FA-4A6E-417B-94B6-7CE14C417BF2}"/>
              </a:ext>
            </a:extLst>
          </p:cNvPr>
          <p:cNvPicPr>
            <a:picLocks noChangeAspect="1"/>
          </p:cNvPicPr>
          <p:nvPr/>
        </p:nvPicPr>
        <p:blipFill>
          <a:blip r:embed="rId9"/>
          <a:stretch>
            <a:fillRect/>
          </a:stretch>
        </p:blipFill>
        <p:spPr>
          <a:xfrm>
            <a:off x="2128963" y="5123270"/>
            <a:ext cx="1131490" cy="240743"/>
          </a:xfrm>
          <a:prstGeom prst="rect">
            <a:avLst/>
          </a:prstGeom>
        </p:spPr>
      </p:pic>
      <p:pic>
        <p:nvPicPr>
          <p:cNvPr id="60" name="Picture 59">
            <a:extLst>
              <a:ext uri="{FF2B5EF4-FFF2-40B4-BE49-F238E27FC236}">
                <a16:creationId xmlns:a16="http://schemas.microsoft.com/office/drawing/2014/main" id="{32D9C439-73FA-44D4-B65A-6EE9A308B19A}"/>
              </a:ext>
            </a:extLst>
          </p:cNvPr>
          <p:cNvPicPr>
            <a:picLocks noChangeAspect="1"/>
          </p:cNvPicPr>
          <p:nvPr/>
        </p:nvPicPr>
        <p:blipFill>
          <a:blip r:embed="rId10"/>
          <a:stretch>
            <a:fillRect/>
          </a:stretch>
        </p:blipFill>
        <p:spPr>
          <a:xfrm>
            <a:off x="562444" y="2359922"/>
            <a:ext cx="5384351" cy="641395"/>
          </a:xfrm>
          <a:prstGeom prst="rect">
            <a:avLst/>
          </a:prstGeom>
        </p:spPr>
      </p:pic>
      <p:sp>
        <p:nvSpPr>
          <p:cNvPr id="62" name="Arrow: Right 61">
            <a:extLst>
              <a:ext uri="{FF2B5EF4-FFF2-40B4-BE49-F238E27FC236}">
                <a16:creationId xmlns:a16="http://schemas.microsoft.com/office/drawing/2014/main" id="{164FF20E-BFCB-4AC4-B6A8-6659E34C9E93}"/>
              </a:ext>
            </a:extLst>
          </p:cNvPr>
          <p:cNvSpPr/>
          <p:nvPr/>
        </p:nvSpPr>
        <p:spPr bwMode="auto">
          <a:xfrm rot="5400000">
            <a:off x="2969642" y="3650842"/>
            <a:ext cx="288032" cy="288032"/>
          </a:xfrm>
          <a:prstGeom prst="rightArrow">
            <a:avLst/>
          </a:prstGeom>
          <a:solidFill>
            <a:srgbClr val="00B0F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1" name="TextBox 20">
            <a:extLst>
              <a:ext uri="{FF2B5EF4-FFF2-40B4-BE49-F238E27FC236}">
                <a16:creationId xmlns:a16="http://schemas.microsoft.com/office/drawing/2014/main" id="{FC319B02-BDB5-4198-BB8A-1257C09079F6}"/>
              </a:ext>
            </a:extLst>
          </p:cNvPr>
          <p:cNvSpPr txBox="1"/>
          <p:nvPr/>
        </p:nvSpPr>
        <p:spPr>
          <a:xfrm>
            <a:off x="7084137" y="4465058"/>
            <a:ext cx="3230321" cy="2031325"/>
          </a:xfrm>
          <a:prstGeom prst="rect">
            <a:avLst/>
          </a:prstGeom>
          <a:noFill/>
          <a:ln w="19050">
            <a:solidFill>
              <a:schemeClr val="accent1">
                <a:lumMod val="60000"/>
                <a:lumOff val="40000"/>
              </a:schemeClr>
            </a:solidFill>
            <a:prstDash val="sysDash"/>
          </a:ln>
        </p:spPr>
        <p:txBody>
          <a:bodyPr wrap="square" rtlCol="0">
            <a:spAutoFit/>
          </a:bodyPr>
          <a:lstStyle/>
          <a:p>
            <a:pPr algn="just"/>
            <a:r>
              <a:rPr lang="pt-PT" sz="1400" dirty="0">
                <a:solidFill>
                  <a:schemeClr val="accent4">
                    <a:lumMod val="85000"/>
                    <a:lumOff val="15000"/>
                  </a:schemeClr>
                </a:solidFill>
              </a:rPr>
              <a:t>At this level, the quality of the segments is already very satisfactory. Because our application is separated  into phases , the output of this process can be utilized by any open-source or payed OCR solution to improve its performance. The results are already tested with </a:t>
            </a:r>
            <a:r>
              <a:rPr lang="pt-PT" sz="1400" u="sng" dirty="0">
                <a:solidFill>
                  <a:schemeClr val="accent4">
                    <a:lumMod val="85000"/>
                    <a:lumOff val="15000"/>
                  </a:schemeClr>
                </a:solidFill>
              </a:rPr>
              <a:t>Tesseract</a:t>
            </a:r>
            <a:r>
              <a:rPr lang="pt-PT" sz="1400" dirty="0">
                <a:solidFill>
                  <a:schemeClr val="accent4">
                    <a:lumMod val="85000"/>
                    <a:lumOff val="15000"/>
                  </a:schemeClr>
                </a:solidFill>
              </a:rPr>
              <a:t>, and they are revery liable.</a:t>
            </a:r>
            <a:endParaRPr lang="en-US" sz="1400" dirty="0">
              <a:solidFill>
                <a:schemeClr val="accent4">
                  <a:lumMod val="85000"/>
                  <a:lumOff val="15000"/>
                </a:schemeClr>
              </a:solidFill>
            </a:endParaRPr>
          </a:p>
        </p:txBody>
      </p:sp>
      <p:sp>
        <p:nvSpPr>
          <p:cNvPr id="18" name="TextBox 17">
            <a:extLst>
              <a:ext uri="{FF2B5EF4-FFF2-40B4-BE49-F238E27FC236}">
                <a16:creationId xmlns:a16="http://schemas.microsoft.com/office/drawing/2014/main" id="{A141AC4A-AEF1-40F1-B2BC-F0A4D17C58E5}"/>
              </a:ext>
            </a:extLst>
          </p:cNvPr>
          <p:cNvSpPr txBox="1"/>
          <p:nvPr/>
        </p:nvSpPr>
        <p:spPr>
          <a:xfrm>
            <a:off x="6622262" y="4671021"/>
            <a:ext cx="595852" cy="1200329"/>
          </a:xfrm>
          <a:prstGeom prst="rect">
            <a:avLst/>
          </a:prstGeom>
          <a:noFill/>
        </p:spPr>
        <p:txBody>
          <a:bodyPr wrap="square" rtlCol="0">
            <a:spAutoFit/>
          </a:bodyPr>
          <a:lstStyle/>
          <a:p>
            <a:r>
              <a:rPr lang="pt-PT" sz="7200" b="1" dirty="0">
                <a:solidFill>
                  <a:schemeClr val="accent4">
                    <a:lumMod val="85000"/>
                    <a:lumOff val="15000"/>
                  </a:schemeClr>
                </a:solidFill>
              </a:rPr>
              <a:t>!</a:t>
            </a:r>
            <a:endParaRPr lang="en-US" b="1" dirty="0">
              <a:solidFill>
                <a:schemeClr val="accent4">
                  <a:lumMod val="85000"/>
                  <a:lumOff val="15000"/>
                </a:schemeClr>
              </a:solidFill>
            </a:endParaRPr>
          </a:p>
        </p:txBody>
      </p:sp>
    </p:spTree>
    <p:extLst>
      <p:ext uri="{BB962C8B-B14F-4D97-AF65-F5344CB8AC3E}">
        <p14:creationId xmlns:p14="http://schemas.microsoft.com/office/powerpoint/2010/main" val="3834086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0CC7166-D2C1-48BA-B40D-7EC31BFA1A42}"/>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9" name="Rectangle 8">
            <a:extLst>
              <a:ext uri="{FF2B5EF4-FFF2-40B4-BE49-F238E27FC236}">
                <a16:creationId xmlns:a16="http://schemas.microsoft.com/office/drawing/2014/main" id="{3C8C6077-AEC6-412B-9212-B1E67EB27A7C}"/>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689722" y="3708754"/>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5" name="Picture 4">
            <a:extLst>
              <a:ext uri="{FF2B5EF4-FFF2-40B4-BE49-F238E27FC236}">
                <a16:creationId xmlns:a16="http://schemas.microsoft.com/office/drawing/2014/main" id="{A5D62819-79AA-4C18-BF4A-4D8D3794720F}"/>
              </a:ext>
            </a:extLst>
          </p:cNvPr>
          <p:cNvPicPr>
            <a:picLocks noChangeAspect="1"/>
          </p:cNvPicPr>
          <p:nvPr/>
        </p:nvPicPr>
        <p:blipFill>
          <a:blip r:embed="rId4"/>
          <a:stretch>
            <a:fillRect/>
          </a:stretch>
        </p:blipFill>
        <p:spPr>
          <a:xfrm>
            <a:off x="4166104" y="3622858"/>
            <a:ext cx="2359603" cy="5175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99038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233338" y="1673681"/>
            <a:ext cx="6716532" cy="477045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631099" y="1499258"/>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nvGraphicFramePr>
        <p:xfrm>
          <a:off x="7074098" y="1767117"/>
          <a:ext cx="52220" cy="4913682"/>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491368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4086754786"/>
              </p:ext>
            </p:extLst>
          </p:nvPr>
        </p:nvGraphicFramePr>
        <p:xfrm>
          <a:off x="7156099" y="1619596"/>
          <a:ext cx="3302376" cy="5127042"/>
        </p:xfrm>
        <a:graphic>
          <a:graphicData uri="http://schemas.openxmlformats.org/drawingml/2006/table">
            <a:tbl>
              <a:tblPr>
                <a:tableStyleId>{5C22544A-7EE6-4342-B048-85BDC9FD1C3A}</a:tableStyleId>
              </a:tblPr>
              <a:tblGrid>
                <a:gridCol w="3302376">
                  <a:extLst>
                    <a:ext uri="{9D8B030D-6E8A-4147-A177-3AD203B41FA5}">
                      <a16:colId xmlns:a16="http://schemas.microsoft.com/office/drawing/2014/main" val="2484424921"/>
                    </a:ext>
                  </a:extLst>
                </a:gridCol>
              </a:tblGrid>
              <a:tr h="5027361">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output of the line or the word detection phase is now split into character segments.</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Morphological operations are </a:t>
                      </a:r>
                      <a:r>
                        <a:rPr lang="pt-PT" sz="1400" u="sng" kern="1200" dirty="0">
                          <a:solidFill>
                            <a:srgbClr val="FF0000"/>
                          </a:solidFill>
                          <a:effectLst/>
                          <a:latin typeface="+mn-lt"/>
                          <a:ea typeface="+mn-ea"/>
                          <a:cs typeface="+mn-cs"/>
                        </a:rPr>
                        <a:t>not</a:t>
                      </a:r>
                      <a:r>
                        <a:rPr lang="pt-PT" sz="1400" kern="1200" dirty="0">
                          <a:solidFill>
                            <a:srgbClr val="FF0000"/>
                          </a:solidFill>
                          <a:effectLst/>
                          <a:latin typeface="+mn-lt"/>
                          <a:ea typeface="+mn-ea"/>
                          <a:cs typeface="+mn-cs"/>
                        </a:rPr>
                        <a:t>  applied.</a:t>
                      </a:r>
                      <a:r>
                        <a:rPr lang="en-US" sz="1400" u="none" strike="noStrike" dirty="0">
                          <a:solidFill>
                            <a:srgbClr val="FF0000"/>
                          </a:solidFill>
                          <a:effectLst/>
                        </a:rPr>
                        <a:t> Images are processed in RGB format to consider this important color correlation factors in the analysis.</a:t>
                      </a: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first step is to create a dictionary for  each understudy image with all the contained BRG colors, plus their corresponding counts.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BRG color with the highest  frequency it is classified as the backround color.</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Is not very visible in this presentation but these low resolution images contain  a large amount of colors. 81,91 and 140 colors respectively.</a:t>
                      </a:r>
                    </a:p>
                  </a:txBody>
                  <a:tcPr marL="6402" marR="6402" marT="6402" marB="0" anchor="ctr">
                    <a:noFill/>
                  </a:tcPr>
                </a:tc>
                <a:extLst>
                  <a:ext uri="{0D108BD9-81ED-4DB2-BD59-A6C34878D82A}">
                    <a16:rowId xmlns:a16="http://schemas.microsoft.com/office/drawing/2014/main" val="2629222232"/>
                  </a:ext>
                </a:extLst>
              </a:tr>
            </a:tbl>
          </a:graphicData>
        </a:graphic>
      </p:graphicFrame>
      <p:pic>
        <p:nvPicPr>
          <p:cNvPr id="4" name="Picture 3">
            <a:extLst>
              <a:ext uri="{FF2B5EF4-FFF2-40B4-BE49-F238E27FC236}">
                <a16:creationId xmlns:a16="http://schemas.microsoft.com/office/drawing/2014/main" id="{1733D3F5-8540-4448-B4DD-E675DF8396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1705" y="2392142"/>
            <a:ext cx="2101884" cy="476427"/>
          </a:xfrm>
          <a:prstGeom prst="rect">
            <a:avLst/>
          </a:prstGeom>
        </p:spPr>
      </p:pic>
      <p:pic>
        <p:nvPicPr>
          <p:cNvPr id="10" name="Picture 9">
            <a:extLst>
              <a:ext uri="{FF2B5EF4-FFF2-40B4-BE49-F238E27FC236}">
                <a16:creationId xmlns:a16="http://schemas.microsoft.com/office/drawing/2014/main" id="{686038DC-A670-462C-9F05-C6D5F5E221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1611" y="3825421"/>
            <a:ext cx="1946809" cy="503485"/>
          </a:xfrm>
          <a:prstGeom prst="rect">
            <a:avLst/>
          </a:prstGeom>
        </p:spPr>
      </p:pic>
      <p:sp>
        <p:nvSpPr>
          <p:cNvPr id="16" name="TextBox 15">
            <a:extLst>
              <a:ext uri="{FF2B5EF4-FFF2-40B4-BE49-F238E27FC236}">
                <a16:creationId xmlns:a16="http://schemas.microsoft.com/office/drawing/2014/main" id="{AFE15441-0C5D-4D7F-902E-8BEAE58EC59B}"/>
              </a:ext>
            </a:extLst>
          </p:cNvPr>
          <p:cNvSpPr txBox="1"/>
          <p:nvPr/>
        </p:nvSpPr>
        <p:spPr>
          <a:xfrm>
            <a:off x="3185666" y="2808309"/>
            <a:ext cx="72008" cy="261610"/>
          </a:xfrm>
          <a:prstGeom prst="rect">
            <a:avLst/>
          </a:prstGeom>
          <a:noFill/>
        </p:spPr>
        <p:txBody>
          <a:bodyPr wrap="square" rtlCol="0">
            <a:spAutoFit/>
          </a:bodyPr>
          <a:lstStyle/>
          <a:p>
            <a:endParaRPr lang="en-US" dirty="0"/>
          </a:p>
        </p:txBody>
      </p:sp>
      <p:pic>
        <p:nvPicPr>
          <p:cNvPr id="22" name="Picture 21">
            <a:extLst>
              <a:ext uri="{FF2B5EF4-FFF2-40B4-BE49-F238E27FC236}">
                <a16:creationId xmlns:a16="http://schemas.microsoft.com/office/drawing/2014/main" id="{CDBB52BE-7A4A-49CD-9343-52FC484CAE8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1611" y="5367905"/>
            <a:ext cx="3824756" cy="622635"/>
          </a:xfrm>
          <a:prstGeom prst="rect">
            <a:avLst/>
          </a:prstGeom>
        </p:spPr>
      </p:pic>
      <p:sp>
        <p:nvSpPr>
          <p:cNvPr id="33" name="TextBox 32">
            <a:extLst>
              <a:ext uri="{FF2B5EF4-FFF2-40B4-BE49-F238E27FC236}">
                <a16:creationId xmlns:a16="http://schemas.microsoft.com/office/drawing/2014/main" id="{E699AA02-E374-4BE9-B569-8D8FFE5BF095}"/>
              </a:ext>
            </a:extLst>
          </p:cNvPr>
          <p:cNvSpPr txBox="1"/>
          <p:nvPr/>
        </p:nvSpPr>
        <p:spPr>
          <a:xfrm>
            <a:off x="377355" y="2555701"/>
            <a:ext cx="590571" cy="261610"/>
          </a:xfrm>
          <a:prstGeom prst="rect">
            <a:avLst/>
          </a:prstGeom>
          <a:noFill/>
        </p:spPr>
        <p:txBody>
          <a:bodyPr wrap="square" rtlCol="0">
            <a:spAutoFit/>
          </a:bodyPr>
          <a:lstStyle/>
          <a:p>
            <a:r>
              <a:rPr lang="pt-PT" dirty="0">
                <a:solidFill>
                  <a:schemeClr val="accent4">
                    <a:lumMod val="85000"/>
                    <a:lumOff val="15000"/>
                  </a:schemeClr>
                </a:solidFill>
              </a:rPr>
              <a:t>(a)</a:t>
            </a:r>
            <a:endParaRPr lang="en-US" dirty="0">
              <a:solidFill>
                <a:schemeClr val="accent4">
                  <a:lumMod val="85000"/>
                  <a:lumOff val="15000"/>
                </a:schemeClr>
              </a:solidFill>
            </a:endParaRPr>
          </a:p>
        </p:txBody>
      </p:sp>
      <p:sp>
        <p:nvSpPr>
          <p:cNvPr id="36" name="TextBox 35">
            <a:extLst>
              <a:ext uri="{FF2B5EF4-FFF2-40B4-BE49-F238E27FC236}">
                <a16:creationId xmlns:a16="http://schemas.microsoft.com/office/drawing/2014/main" id="{4AEB2431-90C8-4F2D-A9B8-773E366B33BE}"/>
              </a:ext>
            </a:extLst>
          </p:cNvPr>
          <p:cNvSpPr txBox="1"/>
          <p:nvPr/>
        </p:nvSpPr>
        <p:spPr>
          <a:xfrm>
            <a:off x="382072" y="3995861"/>
            <a:ext cx="590571" cy="261610"/>
          </a:xfrm>
          <a:prstGeom prst="rect">
            <a:avLst/>
          </a:prstGeom>
          <a:noFill/>
        </p:spPr>
        <p:txBody>
          <a:bodyPr wrap="square" rtlCol="0">
            <a:spAutoFit/>
          </a:bodyPr>
          <a:lstStyle/>
          <a:p>
            <a:r>
              <a:rPr lang="pt-PT" dirty="0">
                <a:solidFill>
                  <a:schemeClr val="accent4">
                    <a:lumMod val="85000"/>
                    <a:lumOff val="15000"/>
                  </a:schemeClr>
                </a:solidFill>
              </a:rPr>
              <a:t>(b)</a:t>
            </a:r>
            <a:endParaRPr lang="en-US" dirty="0">
              <a:solidFill>
                <a:schemeClr val="accent4">
                  <a:lumMod val="85000"/>
                  <a:lumOff val="15000"/>
                </a:schemeClr>
              </a:solidFill>
            </a:endParaRPr>
          </a:p>
        </p:txBody>
      </p:sp>
      <p:sp>
        <p:nvSpPr>
          <p:cNvPr id="37" name="TextBox 36">
            <a:extLst>
              <a:ext uri="{FF2B5EF4-FFF2-40B4-BE49-F238E27FC236}">
                <a16:creationId xmlns:a16="http://schemas.microsoft.com/office/drawing/2014/main" id="{C4FD22DB-500E-4B11-A79C-86C6E18A20D8}"/>
              </a:ext>
            </a:extLst>
          </p:cNvPr>
          <p:cNvSpPr txBox="1"/>
          <p:nvPr/>
        </p:nvSpPr>
        <p:spPr>
          <a:xfrm>
            <a:off x="377354" y="5580037"/>
            <a:ext cx="590571" cy="261610"/>
          </a:xfrm>
          <a:prstGeom prst="rect">
            <a:avLst/>
          </a:prstGeom>
          <a:noFill/>
        </p:spPr>
        <p:txBody>
          <a:bodyPr wrap="square" rtlCol="0">
            <a:spAutoFit/>
          </a:bodyPr>
          <a:lstStyle/>
          <a:p>
            <a:r>
              <a:rPr lang="pt-PT" dirty="0">
                <a:solidFill>
                  <a:schemeClr val="accent4">
                    <a:lumMod val="85000"/>
                    <a:lumOff val="15000"/>
                  </a:schemeClr>
                </a:solidFill>
              </a:rPr>
              <a:t>(c)</a:t>
            </a:r>
            <a:endParaRPr lang="en-US" dirty="0">
              <a:solidFill>
                <a:schemeClr val="accent4">
                  <a:lumMod val="85000"/>
                  <a:lumOff val="15000"/>
                </a:schemeClr>
              </a:solidFill>
            </a:endParaRPr>
          </a:p>
        </p:txBody>
      </p:sp>
      <p:pic>
        <p:nvPicPr>
          <p:cNvPr id="24" name="Picture 23">
            <a:extLst>
              <a:ext uri="{FF2B5EF4-FFF2-40B4-BE49-F238E27FC236}">
                <a16:creationId xmlns:a16="http://schemas.microsoft.com/office/drawing/2014/main" id="{38ECDF08-C7DC-42AE-AF1F-2632CDE477A8}"/>
              </a:ext>
            </a:extLst>
          </p:cNvPr>
          <p:cNvPicPr>
            <a:picLocks noChangeAspect="1"/>
          </p:cNvPicPr>
          <p:nvPr/>
        </p:nvPicPr>
        <p:blipFill rotWithShape="1">
          <a:blip r:embed="rId7"/>
          <a:srcRect b="51457"/>
          <a:stretch/>
        </p:blipFill>
        <p:spPr>
          <a:xfrm>
            <a:off x="5205507" y="5068979"/>
            <a:ext cx="1675159" cy="1220486"/>
          </a:xfrm>
          <a:prstGeom prst="rect">
            <a:avLst/>
          </a:prstGeom>
        </p:spPr>
      </p:pic>
      <p:pic>
        <p:nvPicPr>
          <p:cNvPr id="25" name="Picture 24">
            <a:extLst>
              <a:ext uri="{FF2B5EF4-FFF2-40B4-BE49-F238E27FC236}">
                <a16:creationId xmlns:a16="http://schemas.microsoft.com/office/drawing/2014/main" id="{5FF9E187-FA6B-487C-8B81-ADEE03B349CA}"/>
              </a:ext>
            </a:extLst>
          </p:cNvPr>
          <p:cNvPicPr>
            <a:picLocks noChangeAspect="1"/>
          </p:cNvPicPr>
          <p:nvPr/>
        </p:nvPicPr>
        <p:blipFill rotWithShape="1">
          <a:blip r:embed="rId8"/>
          <a:srcRect b="22596"/>
          <a:stretch/>
        </p:blipFill>
        <p:spPr>
          <a:xfrm>
            <a:off x="3471038" y="3447556"/>
            <a:ext cx="1675160" cy="1220486"/>
          </a:xfrm>
          <a:prstGeom prst="rect">
            <a:avLst/>
          </a:prstGeom>
        </p:spPr>
      </p:pic>
      <p:pic>
        <p:nvPicPr>
          <p:cNvPr id="26" name="Picture 25">
            <a:extLst>
              <a:ext uri="{FF2B5EF4-FFF2-40B4-BE49-F238E27FC236}">
                <a16:creationId xmlns:a16="http://schemas.microsoft.com/office/drawing/2014/main" id="{AA8684BF-5F96-4D36-91B2-99F4CA6BC55C}"/>
              </a:ext>
            </a:extLst>
          </p:cNvPr>
          <p:cNvPicPr>
            <a:picLocks noChangeAspect="1"/>
          </p:cNvPicPr>
          <p:nvPr/>
        </p:nvPicPr>
        <p:blipFill>
          <a:blip r:embed="rId9"/>
          <a:stretch>
            <a:fillRect/>
          </a:stretch>
        </p:blipFill>
        <p:spPr>
          <a:xfrm>
            <a:off x="3463903" y="2007801"/>
            <a:ext cx="1693791" cy="1232571"/>
          </a:xfrm>
          <a:prstGeom prst="rect">
            <a:avLst/>
          </a:prstGeom>
        </p:spPr>
      </p:pic>
      <p:cxnSp>
        <p:nvCxnSpPr>
          <p:cNvPr id="29" name="Straight Arrow Connector 28">
            <a:extLst>
              <a:ext uri="{FF2B5EF4-FFF2-40B4-BE49-F238E27FC236}">
                <a16:creationId xmlns:a16="http://schemas.microsoft.com/office/drawing/2014/main" id="{84CDCAD7-A33B-4A88-88E9-7575967EDD0C}"/>
              </a:ext>
            </a:extLst>
          </p:cNvPr>
          <p:cNvCxnSpPr>
            <a:stCxn id="4" idx="3"/>
          </p:cNvCxnSpPr>
          <p:nvPr/>
        </p:nvCxnSpPr>
        <p:spPr bwMode="auto">
          <a:xfrm>
            <a:off x="2903589" y="2603910"/>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Straight Arrow Connector 37">
            <a:extLst>
              <a:ext uri="{FF2B5EF4-FFF2-40B4-BE49-F238E27FC236}">
                <a16:creationId xmlns:a16="http://schemas.microsoft.com/office/drawing/2014/main" id="{E60F4AF3-A518-4D68-8E3C-DF18D7009874}"/>
              </a:ext>
            </a:extLst>
          </p:cNvPr>
          <p:cNvCxnSpPr>
            <a:cxnSpLocks/>
            <a:stCxn id="4" idx="3"/>
            <a:endCxn id="26" idx="1"/>
          </p:cNvCxnSpPr>
          <p:nvPr/>
        </p:nvCxnSpPr>
        <p:spPr bwMode="auto">
          <a:xfrm flipV="1">
            <a:off x="2903589" y="2624087"/>
            <a:ext cx="560314" cy="6269"/>
          </a:xfrm>
          <a:prstGeom prst="straightConnector1">
            <a:avLst/>
          </a:prstGeom>
          <a:ln>
            <a:solidFill>
              <a:srgbClr val="FFF1BF"/>
            </a:solidFill>
            <a:tailEnd type="triangle"/>
          </a:ln>
        </p:spPr>
        <p:style>
          <a:lnRef idx="1">
            <a:schemeClr val="accent5"/>
          </a:lnRef>
          <a:fillRef idx="0">
            <a:schemeClr val="accent5"/>
          </a:fillRef>
          <a:effectRef idx="0">
            <a:schemeClr val="accent5"/>
          </a:effectRef>
          <a:fontRef idx="minor">
            <a:schemeClr val="tx1"/>
          </a:fontRef>
        </p:style>
      </p:cxnSp>
      <p:cxnSp>
        <p:nvCxnSpPr>
          <p:cNvPr id="53" name="Straight Arrow Connector 52">
            <a:extLst>
              <a:ext uri="{FF2B5EF4-FFF2-40B4-BE49-F238E27FC236}">
                <a16:creationId xmlns:a16="http://schemas.microsoft.com/office/drawing/2014/main" id="{351DF281-CEC0-40AB-8D2D-F04EB11B1790}"/>
              </a:ext>
            </a:extLst>
          </p:cNvPr>
          <p:cNvCxnSpPr>
            <a:cxnSpLocks/>
            <a:stCxn id="10" idx="3"/>
            <a:endCxn id="25" idx="1"/>
          </p:cNvCxnSpPr>
          <p:nvPr/>
        </p:nvCxnSpPr>
        <p:spPr bwMode="auto">
          <a:xfrm flipV="1">
            <a:off x="2748420" y="4057799"/>
            <a:ext cx="722618" cy="19365"/>
          </a:xfrm>
          <a:prstGeom prst="straightConnector1">
            <a:avLst/>
          </a:prstGeom>
          <a:ln>
            <a:solidFill>
              <a:srgbClr val="BDBDBD"/>
            </a:solidFill>
            <a:tailEnd type="triangle"/>
          </a:ln>
        </p:spPr>
        <p:style>
          <a:lnRef idx="1">
            <a:schemeClr val="accent5"/>
          </a:lnRef>
          <a:fillRef idx="0">
            <a:schemeClr val="accent5"/>
          </a:fillRef>
          <a:effectRef idx="0">
            <a:schemeClr val="accent5"/>
          </a:effectRef>
          <a:fontRef idx="minor">
            <a:schemeClr val="tx1"/>
          </a:fontRef>
        </p:style>
      </p:cxnSp>
      <p:cxnSp>
        <p:nvCxnSpPr>
          <p:cNvPr id="57" name="Straight Arrow Connector 56">
            <a:extLst>
              <a:ext uri="{FF2B5EF4-FFF2-40B4-BE49-F238E27FC236}">
                <a16:creationId xmlns:a16="http://schemas.microsoft.com/office/drawing/2014/main" id="{ADB5E014-FCEF-464D-9E46-61FF4C3A89AA}"/>
              </a:ext>
            </a:extLst>
          </p:cNvPr>
          <p:cNvCxnSpPr>
            <a:cxnSpLocks/>
            <a:stCxn id="22" idx="3"/>
            <a:endCxn id="24" idx="1"/>
          </p:cNvCxnSpPr>
          <p:nvPr/>
        </p:nvCxnSpPr>
        <p:spPr bwMode="auto">
          <a:xfrm flipV="1">
            <a:off x="4626367" y="5679222"/>
            <a:ext cx="579140" cy="1"/>
          </a:xfrm>
          <a:prstGeom prst="straightConnector1">
            <a:avLst/>
          </a:prstGeom>
          <a:ln>
            <a:solidFill>
              <a:srgbClr val="EE6E82"/>
            </a:solidFill>
            <a:tailEnd type="triangle"/>
          </a:ln>
        </p:spPr>
        <p:style>
          <a:lnRef idx="1">
            <a:schemeClr val="accent5"/>
          </a:lnRef>
          <a:fillRef idx="0">
            <a:schemeClr val="accent5"/>
          </a:fillRef>
          <a:effectRef idx="0">
            <a:schemeClr val="accent5"/>
          </a:effectRef>
          <a:fontRef idx="minor">
            <a:schemeClr val="tx1"/>
          </a:fontRef>
        </p:style>
      </p:cxnSp>
      <p:sp>
        <p:nvSpPr>
          <p:cNvPr id="64" name="Arrow: Right 63">
            <a:extLst>
              <a:ext uri="{FF2B5EF4-FFF2-40B4-BE49-F238E27FC236}">
                <a16:creationId xmlns:a16="http://schemas.microsoft.com/office/drawing/2014/main" id="{A2AB2790-6182-4EF8-9E46-8CF608EEE253}"/>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074098" y="1378759"/>
            <a:ext cx="3268571"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1</a:t>
            </a:r>
            <a:r>
              <a:rPr kumimoji="0" lang="pt-PT" altLang="pt-PT" sz="1400" b="1" i="0" u="none" strike="noStrike" cap="none" normalizeH="0" baseline="0" dirty="0">
                <a:ln>
                  <a:noFill/>
                </a:ln>
                <a:solidFill>
                  <a:schemeClr val="tx1"/>
                </a:solidFill>
                <a:effectLst/>
                <a:latin typeface="+mn-lt"/>
              </a:rPr>
              <a:t> </a:t>
            </a:r>
          </a:p>
        </p:txBody>
      </p:sp>
    </p:spTree>
    <p:extLst>
      <p:ext uri="{BB962C8B-B14F-4D97-AF65-F5344CB8AC3E}">
        <p14:creationId xmlns:p14="http://schemas.microsoft.com/office/powerpoint/2010/main" val="262942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449263" y="1560393"/>
            <a:ext cx="5832749" cy="427360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609602" y="1348824"/>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426026" y="1424355"/>
            <a:ext cx="4010433" cy="342762"/>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2</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961811114"/>
              </p:ext>
            </p:extLst>
          </p:nvPr>
        </p:nvGraphicFramePr>
        <p:xfrm>
          <a:off x="6373806" y="1767117"/>
          <a:ext cx="52220" cy="4965048"/>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49650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1951653296"/>
              </p:ext>
            </p:extLst>
          </p:nvPr>
        </p:nvGraphicFramePr>
        <p:xfrm>
          <a:off x="6437181" y="1771025"/>
          <a:ext cx="3999277" cy="4982173"/>
        </p:xfrm>
        <a:graphic>
          <a:graphicData uri="http://schemas.openxmlformats.org/drawingml/2006/table">
            <a:tbl>
              <a:tblPr>
                <a:tableStyleId>{5C22544A-7EE6-4342-B048-85BDC9FD1C3A}</a:tableStyleId>
              </a:tblPr>
              <a:tblGrid>
                <a:gridCol w="3999277">
                  <a:extLst>
                    <a:ext uri="{9D8B030D-6E8A-4147-A177-3AD203B41FA5}">
                      <a16:colId xmlns:a16="http://schemas.microsoft.com/office/drawing/2014/main" val="2484424921"/>
                    </a:ext>
                  </a:extLst>
                </a:gridCol>
              </a:tblGrid>
              <a:tr h="498217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accent4">
                              <a:lumMod val="85000"/>
                              <a:lumOff val="15000"/>
                            </a:schemeClr>
                          </a:solidFill>
                          <a:effectLst/>
                          <a:latin typeface="+mn-lt"/>
                          <a:ea typeface="+mn-ea"/>
                          <a:cs typeface="+mn-cs"/>
                        </a:rPr>
                        <a:t>The next step of the process is to decrease the color dimensionality.It is impossible to identify letter attributes in such multidimensional color level.</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accent4">
                              <a:lumMod val="85000"/>
                              <a:lumOff val="15000"/>
                            </a:schemeClr>
                          </a:solidFill>
                          <a:effectLst/>
                          <a:latin typeface="+mn-lt"/>
                          <a:ea typeface="+mn-ea"/>
                          <a:cs typeface="+mn-cs"/>
                        </a:rPr>
                        <a:t>One option is  to use the image binarization technique. But, the large amount of colors and the small saturation values in between the letters, makes this process quite unstable.</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So, to decrease the colors we apply a 2-steps custom method. We named the first step of the method </a:t>
                      </a:r>
                      <a:r>
                        <a:rPr lang="pt-PT" sz="1400" b="0" u="none" kern="1200" dirty="0">
                          <a:solidFill>
                            <a:srgbClr val="FF0000"/>
                          </a:solidFill>
                          <a:effectLst/>
                          <a:latin typeface="+mn-lt"/>
                          <a:ea typeface="+mn-ea"/>
                          <a:cs typeface="+mn-cs"/>
                        </a:rPr>
                        <a:t>‘background  distance’. Scope of this method is to identify all the color shades that are closer to the background color and normalize them. To achieve this, we compare the minkowski distance of each candidate color  from the background  color and the median value of the color dictionary. </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accent4">
                              <a:lumMod val="85000"/>
                              <a:lumOff val="15000"/>
                            </a:schemeClr>
                          </a:solidFill>
                          <a:effectLst/>
                          <a:latin typeface="+mn-lt"/>
                          <a:ea typeface="+mn-ea"/>
                          <a:cs typeface="+mn-cs"/>
                        </a:rPr>
                        <a:t>The results are not visible at a glance, but now we have </a:t>
                      </a:r>
                      <a:r>
                        <a:rPr lang="pt-PT" sz="1400" kern="1200" dirty="0">
                          <a:solidFill>
                            <a:schemeClr val="dk1"/>
                          </a:solidFill>
                          <a:effectLst/>
                          <a:latin typeface="+mn-lt"/>
                          <a:ea typeface="+mn-ea"/>
                          <a:cs typeface="+mn-cs"/>
                        </a:rPr>
                        <a:t>61, 77 and 112 colors respectively.</a:t>
                      </a: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16" name="TextBox 15">
            <a:extLst>
              <a:ext uri="{FF2B5EF4-FFF2-40B4-BE49-F238E27FC236}">
                <a16:creationId xmlns:a16="http://schemas.microsoft.com/office/drawing/2014/main" id="{AFE15441-0C5D-4D7F-902E-8BEAE58EC59B}"/>
              </a:ext>
            </a:extLst>
          </p:cNvPr>
          <p:cNvSpPr txBox="1"/>
          <p:nvPr/>
        </p:nvSpPr>
        <p:spPr>
          <a:xfrm>
            <a:off x="3401690" y="3859318"/>
            <a:ext cx="72008" cy="261610"/>
          </a:xfrm>
          <a:prstGeom prst="rect">
            <a:avLst/>
          </a:prstGeom>
          <a:noFill/>
        </p:spPr>
        <p:txBody>
          <a:bodyPr wrap="square" rtlCol="0">
            <a:spAutoFit/>
          </a:bodyPr>
          <a:lstStyle/>
          <a:p>
            <a:endParaRPr lang="en-US" dirty="0"/>
          </a:p>
        </p:txBody>
      </p:sp>
      <p:cxnSp>
        <p:nvCxnSpPr>
          <p:cNvPr id="29" name="Straight Arrow Connector 28">
            <a:extLst>
              <a:ext uri="{FF2B5EF4-FFF2-40B4-BE49-F238E27FC236}">
                <a16:creationId xmlns:a16="http://schemas.microsoft.com/office/drawing/2014/main" id="{84CDCAD7-A33B-4A88-88E9-7575967EDD0C}"/>
              </a:ext>
            </a:extLst>
          </p:cNvPr>
          <p:cNvCxnSpPr>
            <a:cxnSpLocks/>
          </p:cNvCxnSpPr>
          <p:nvPr/>
        </p:nvCxnSpPr>
        <p:spPr bwMode="auto">
          <a:xfrm>
            <a:off x="2399907" y="3736159"/>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Arrow: Right 50">
            <a:extLst>
              <a:ext uri="{FF2B5EF4-FFF2-40B4-BE49-F238E27FC236}">
                <a16:creationId xmlns:a16="http://schemas.microsoft.com/office/drawing/2014/main" id="{152E57AB-8609-45C7-B35A-171C322188E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0259" name="Picture 10258">
            <a:extLst>
              <a:ext uri="{FF2B5EF4-FFF2-40B4-BE49-F238E27FC236}">
                <a16:creationId xmlns:a16="http://schemas.microsoft.com/office/drawing/2014/main" id="{33222FC6-CF17-48EF-83A7-0C74619463DA}"/>
              </a:ext>
            </a:extLst>
          </p:cNvPr>
          <p:cNvPicPr>
            <a:picLocks noChangeAspect="1"/>
          </p:cNvPicPr>
          <p:nvPr/>
        </p:nvPicPr>
        <p:blipFill>
          <a:blip r:embed="rId4"/>
          <a:stretch>
            <a:fillRect/>
          </a:stretch>
        </p:blipFill>
        <p:spPr>
          <a:xfrm>
            <a:off x="3259863" y="6070488"/>
            <a:ext cx="2634547" cy="730530"/>
          </a:xfrm>
          <a:prstGeom prst="rect">
            <a:avLst/>
          </a:prstGeom>
          <a:ln>
            <a:solidFill>
              <a:schemeClr val="accent1">
                <a:lumMod val="40000"/>
                <a:lumOff val="60000"/>
              </a:schemeClr>
            </a:solidFill>
          </a:ln>
        </p:spPr>
      </p:pic>
      <p:pic>
        <p:nvPicPr>
          <p:cNvPr id="107" name="Picture 106">
            <a:extLst>
              <a:ext uri="{FF2B5EF4-FFF2-40B4-BE49-F238E27FC236}">
                <a16:creationId xmlns:a16="http://schemas.microsoft.com/office/drawing/2014/main" id="{3AB6DEE4-9DF8-483A-AB42-0BF779B02F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7729" y="2392142"/>
            <a:ext cx="2101884" cy="476427"/>
          </a:xfrm>
          <a:prstGeom prst="rect">
            <a:avLst/>
          </a:prstGeom>
        </p:spPr>
      </p:pic>
      <p:pic>
        <p:nvPicPr>
          <p:cNvPr id="108" name="Picture 107">
            <a:extLst>
              <a:ext uri="{FF2B5EF4-FFF2-40B4-BE49-F238E27FC236}">
                <a16:creationId xmlns:a16="http://schemas.microsoft.com/office/drawing/2014/main" id="{02922710-FA07-4AAC-A3E8-4062F2F3D2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7635" y="3465381"/>
            <a:ext cx="1946809" cy="503485"/>
          </a:xfrm>
          <a:prstGeom prst="rect">
            <a:avLst/>
          </a:prstGeom>
        </p:spPr>
      </p:pic>
      <p:sp>
        <p:nvSpPr>
          <p:cNvPr id="109" name="TextBox 108">
            <a:extLst>
              <a:ext uri="{FF2B5EF4-FFF2-40B4-BE49-F238E27FC236}">
                <a16:creationId xmlns:a16="http://schemas.microsoft.com/office/drawing/2014/main" id="{FE40DE8B-00D0-4DCE-9D41-2B0DF364C595}"/>
              </a:ext>
            </a:extLst>
          </p:cNvPr>
          <p:cNvSpPr txBox="1"/>
          <p:nvPr/>
        </p:nvSpPr>
        <p:spPr>
          <a:xfrm>
            <a:off x="3401690" y="2808309"/>
            <a:ext cx="72008" cy="261610"/>
          </a:xfrm>
          <a:prstGeom prst="rect">
            <a:avLst/>
          </a:prstGeom>
          <a:noFill/>
        </p:spPr>
        <p:txBody>
          <a:bodyPr wrap="square" rtlCol="0">
            <a:spAutoFit/>
          </a:bodyPr>
          <a:lstStyle/>
          <a:p>
            <a:endParaRPr lang="en-US" dirty="0"/>
          </a:p>
        </p:txBody>
      </p:sp>
      <p:pic>
        <p:nvPicPr>
          <p:cNvPr id="110" name="Picture 109">
            <a:extLst>
              <a:ext uri="{FF2B5EF4-FFF2-40B4-BE49-F238E27FC236}">
                <a16:creationId xmlns:a16="http://schemas.microsoft.com/office/drawing/2014/main" id="{B19CB6B2-873B-49FA-A403-6E64228ACB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7635" y="4665990"/>
            <a:ext cx="2384055" cy="388102"/>
          </a:xfrm>
          <a:prstGeom prst="rect">
            <a:avLst/>
          </a:prstGeom>
        </p:spPr>
      </p:pic>
      <p:sp>
        <p:nvSpPr>
          <p:cNvPr id="111" name="TextBox 110">
            <a:extLst>
              <a:ext uri="{FF2B5EF4-FFF2-40B4-BE49-F238E27FC236}">
                <a16:creationId xmlns:a16="http://schemas.microsoft.com/office/drawing/2014/main" id="{23BB820F-772D-4CB2-B559-0A01C70ED978}"/>
              </a:ext>
            </a:extLst>
          </p:cNvPr>
          <p:cNvSpPr txBox="1"/>
          <p:nvPr/>
        </p:nvSpPr>
        <p:spPr>
          <a:xfrm>
            <a:off x="577117" y="2456275"/>
            <a:ext cx="590571" cy="261610"/>
          </a:xfrm>
          <a:prstGeom prst="rect">
            <a:avLst/>
          </a:prstGeom>
          <a:noFill/>
        </p:spPr>
        <p:txBody>
          <a:bodyPr wrap="square" rtlCol="0">
            <a:spAutoFit/>
          </a:bodyPr>
          <a:lstStyle/>
          <a:p>
            <a:r>
              <a:rPr lang="pt-PT" dirty="0">
                <a:solidFill>
                  <a:schemeClr val="accent4">
                    <a:lumMod val="85000"/>
                    <a:lumOff val="15000"/>
                  </a:schemeClr>
                </a:solidFill>
              </a:rPr>
              <a:t>(a)</a:t>
            </a:r>
            <a:endParaRPr lang="en-US" dirty="0">
              <a:solidFill>
                <a:schemeClr val="accent4">
                  <a:lumMod val="85000"/>
                  <a:lumOff val="15000"/>
                </a:schemeClr>
              </a:solidFill>
            </a:endParaRPr>
          </a:p>
        </p:txBody>
      </p:sp>
      <p:sp>
        <p:nvSpPr>
          <p:cNvPr id="112" name="TextBox 111">
            <a:extLst>
              <a:ext uri="{FF2B5EF4-FFF2-40B4-BE49-F238E27FC236}">
                <a16:creationId xmlns:a16="http://schemas.microsoft.com/office/drawing/2014/main" id="{248ED5D0-E78A-4128-995F-BE69D370FB18}"/>
              </a:ext>
            </a:extLst>
          </p:cNvPr>
          <p:cNvSpPr txBox="1"/>
          <p:nvPr/>
        </p:nvSpPr>
        <p:spPr>
          <a:xfrm>
            <a:off x="583359" y="3590156"/>
            <a:ext cx="590571" cy="261610"/>
          </a:xfrm>
          <a:prstGeom prst="rect">
            <a:avLst/>
          </a:prstGeom>
          <a:noFill/>
        </p:spPr>
        <p:txBody>
          <a:bodyPr wrap="square" rtlCol="0">
            <a:spAutoFit/>
          </a:bodyPr>
          <a:lstStyle/>
          <a:p>
            <a:r>
              <a:rPr lang="pt-PT" dirty="0">
                <a:solidFill>
                  <a:schemeClr val="accent4">
                    <a:lumMod val="85000"/>
                    <a:lumOff val="15000"/>
                  </a:schemeClr>
                </a:solidFill>
              </a:rPr>
              <a:t>(b)</a:t>
            </a:r>
            <a:endParaRPr lang="en-US" dirty="0">
              <a:solidFill>
                <a:schemeClr val="accent4">
                  <a:lumMod val="85000"/>
                  <a:lumOff val="15000"/>
                </a:schemeClr>
              </a:solidFill>
            </a:endParaRPr>
          </a:p>
        </p:txBody>
      </p:sp>
      <p:sp>
        <p:nvSpPr>
          <p:cNvPr id="113" name="TextBox 112">
            <a:extLst>
              <a:ext uri="{FF2B5EF4-FFF2-40B4-BE49-F238E27FC236}">
                <a16:creationId xmlns:a16="http://schemas.microsoft.com/office/drawing/2014/main" id="{F7B06116-984C-43CC-85EF-0D0E10A9D0DD}"/>
              </a:ext>
            </a:extLst>
          </p:cNvPr>
          <p:cNvSpPr txBox="1"/>
          <p:nvPr/>
        </p:nvSpPr>
        <p:spPr>
          <a:xfrm>
            <a:off x="604682" y="4719132"/>
            <a:ext cx="590571" cy="261610"/>
          </a:xfrm>
          <a:prstGeom prst="rect">
            <a:avLst/>
          </a:prstGeom>
          <a:noFill/>
        </p:spPr>
        <p:txBody>
          <a:bodyPr wrap="square" rtlCol="0">
            <a:spAutoFit/>
          </a:bodyPr>
          <a:lstStyle/>
          <a:p>
            <a:r>
              <a:rPr lang="pt-PT" dirty="0">
                <a:solidFill>
                  <a:schemeClr val="accent4">
                    <a:lumMod val="85000"/>
                    <a:lumOff val="15000"/>
                  </a:schemeClr>
                </a:solidFill>
              </a:rPr>
              <a:t>(c)</a:t>
            </a:r>
            <a:endParaRPr lang="en-US" dirty="0">
              <a:solidFill>
                <a:schemeClr val="accent4">
                  <a:lumMod val="85000"/>
                  <a:lumOff val="15000"/>
                </a:schemeClr>
              </a:solidFill>
            </a:endParaRPr>
          </a:p>
        </p:txBody>
      </p:sp>
      <p:cxnSp>
        <p:nvCxnSpPr>
          <p:cNvPr id="114" name="Straight Arrow Connector 113">
            <a:extLst>
              <a:ext uri="{FF2B5EF4-FFF2-40B4-BE49-F238E27FC236}">
                <a16:creationId xmlns:a16="http://schemas.microsoft.com/office/drawing/2014/main" id="{4B456620-DA0F-4614-AE19-5E82E95143F8}"/>
              </a:ext>
            </a:extLst>
          </p:cNvPr>
          <p:cNvCxnSpPr>
            <a:cxnSpLocks/>
            <a:stCxn id="107" idx="3"/>
          </p:cNvCxnSpPr>
          <p:nvPr/>
        </p:nvCxnSpPr>
        <p:spPr bwMode="auto">
          <a:xfrm>
            <a:off x="3119613" y="2603910"/>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a:extLst>
              <a:ext uri="{FF2B5EF4-FFF2-40B4-BE49-F238E27FC236}">
                <a16:creationId xmlns:a16="http://schemas.microsoft.com/office/drawing/2014/main" id="{DAF436AA-46C3-450A-BE87-B5645C032720}"/>
              </a:ext>
            </a:extLst>
          </p:cNvPr>
          <p:cNvCxnSpPr>
            <a:cxnSpLocks/>
            <a:stCxn id="107" idx="3"/>
            <a:endCxn id="10268" idx="1"/>
          </p:cNvCxnSpPr>
          <p:nvPr/>
        </p:nvCxnSpPr>
        <p:spPr bwMode="auto">
          <a:xfrm flipV="1">
            <a:off x="3119613" y="2630355"/>
            <a:ext cx="336479" cy="1"/>
          </a:xfrm>
          <a:prstGeom prst="straightConnector1">
            <a:avLst/>
          </a:prstGeom>
          <a:ln>
            <a:solidFill>
              <a:srgbClr val="FFF1BF"/>
            </a:solidFill>
            <a:tailEnd type="triangle"/>
          </a:ln>
        </p:spPr>
        <p:style>
          <a:lnRef idx="1">
            <a:schemeClr val="accent5"/>
          </a:lnRef>
          <a:fillRef idx="0">
            <a:schemeClr val="accent5"/>
          </a:fillRef>
          <a:effectRef idx="0">
            <a:schemeClr val="accent5"/>
          </a:effectRef>
          <a:fontRef idx="minor">
            <a:schemeClr val="tx1"/>
          </a:fontRef>
        </p:style>
      </p:cxnSp>
      <p:cxnSp>
        <p:nvCxnSpPr>
          <p:cNvPr id="116" name="Straight Arrow Connector 115">
            <a:extLst>
              <a:ext uri="{FF2B5EF4-FFF2-40B4-BE49-F238E27FC236}">
                <a16:creationId xmlns:a16="http://schemas.microsoft.com/office/drawing/2014/main" id="{464D446A-A4D6-4C18-86C2-4AA365980927}"/>
              </a:ext>
            </a:extLst>
          </p:cNvPr>
          <p:cNvCxnSpPr>
            <a:cxnSpLocks/>
            <a:stCxn id="108" idx="3"/>
            <a:endCxn id="10266" idx="1"/>
          </p:cNvCxnSpPr>
          <p:nvPr/>
        </p:nvCxnSpPr>
        <p:spPr bwMode="auto">
          <a:xfrm>
            <a:off x="2964444" y="3717124"/>
            <a:ext cx="378076" cy="3864"/>
          </a:xfrm>
          <a:prstGeom prst="straightConnector1">
            <a:avLst/>
          </a:prstGeom>
          <a:ln>
            <a:solidFill>
              <a:srgbClr val="BDBDBD"/>
            </a:solidFill>
            <a:tailEnd type="triangle"/>
          </a:ln>
        </p:spPr>
        <p:style>
          <a:lnRef idx="1">
            <a:schemeClr val="accent5"/>
          </a:lnRef>
          <a:fillRef idx="0">
            <a:schemeClr val="accent5"/>
          </a:fillRef>
          <a:effectRef idx="0">
            <a:schemeClr val="accent5"/>
          </a:effectRef>
          <a:fontRef idx="minor">
            <a:schemeClr val="tx1"/>
          </a:fontRef>
        </p:style>
      </p:cxnSp>
      <p:cxnSp>
        <p:nvCxnSpPr>
          <p:cNvPr id="117" name="Straight Arrow Connector 116">
            <a:extLst>
              <a:ext uri="{FF2B5EF4-FFF2-40B4-BE49-F238E27FC236}">
                <a16:creationId xmlns:a16="http://schemas.microsoft.com/office/drawing/2014/main" id="{03592456-7D2E-469E-80A5-3AA0B3F03AA7}"/>
              </a:ext>
            </a:extLst>
          </p:cNvPr>
          <p:cNvCxnSpPr>
            <a:cxnSpLocks/>
            <a:stCxn id="110" idx="3"/>
            <a:endCxn id="10270" idx="1"/>
          </p:cNvCxnSpPr>
          <p:nvPr/>
        </p:nvCxnSpPr>
        <p:spPr bwMode="auto">
          <a:xfrm flipV="1">
            <a:off x="3401690" y="4856012"/>
            <a:ext cx="312042" cy="4029"/>
          </a:xfrm>
          <a:prstGeom prst="straightConnector1">
            <a:avLst/>
          </a:prstGeom>
          <a:ln>
            <a:solidFill>
              <a:srgbClr val="EE6E82"/>
            </a:solidFill>
            <a:tailEnd type="triangle"/>
          </a:ln>
        </p:spPr>
        <p:style>
          <a:lnRef idx="1">
            <a:schemeClr val="accent5"/>
          </a:lnRef>
          <a:fillRef idx="0">
            <a:schemeClr val="accent5"/>
          </a:fillRef>
          <a:effectRef idx="0">
            <a:schemeClr val="accent5"/>
          </a:effectRef>
          <a:fontRef idx="minor">
            <a:schemeClr val="tx1"/>
          </a:fontRef>
        </p:style>
      </p:cxnSp>
      <p:sp>
        <p:nvSpPr>
          <p:cNvPr id="125" name="TextBox 124">
            <a:extLst>
              <a:ext uri="{FF2B5EF4-FFF2-40B4-BE49-F238E27FC236}">
                <a16:creationId xmlns:a16="http://schemas.microsoft.com/office/drawing/2014/main" id="{042B148C-7BEA-47A1-A917-B0B45CB2F0A5}"/>
              </a:ext>
            </a:extLst>
          </p:cNvPr>
          <p:cNvSpPr txBox="1"/>
          <p:nvPr/>
        </p:nvSpPr>
        <p:spPr>
          <a:xfrm>
            <a:off x="809402" y="6266476"/>
            <a:ext cx="2146619" cy="338554"/>
          </a:xfrm>
          <a:prstGeom prst="rect">
            <a:avLst/>
          </a:prstGeom>
          <a:solidFill>
            <a:schemeClr val="accent1">
              <a:lumMod val="40000"/>
              <a:lumOff val="60000"/>
            </a:schemeClr>
          </a:solidFill>
        </p:spPr>
        <p:txBody>
          <a:bodyPr wrap="square" rtlCol="0">
            <a:spAutoFit/>
          </a:bodyPr>
          <a:lstStyle/>
          <a:p>
            <a:r>
              <a:rPr lang="en-US" sz="1600" b="1" dirty="0">
                <a:solidFill>
                  <a:srgbClr val="C00000"/>
                </a:solidFill>
              </a:rPr>
              <a:t> Binarization Error</a:t>
            </a:r>
            <a:endParaRPr lang="en-US" b="1" dirty="0">
              <a:solidFill>
                <a:srgbClr val="C00000"/>
              </a:solidFill>
            </a:endParaRPr>
          </a:p>
        </p:txBody>
      </p:sp>
      <p:cxnSp>
        <p:nvCxnSpPr>
          <p:cNvPr id="126" name="Straight Arrow Connector 125">
            <a:extLst>
              <a:ext uri="{FF2B5EF4-FFF2-40B4-BE49-F238E27FC236}">
                <a16:creationId xmlns:a16="http://schemas.microsoft.com/office/drawing/2014/main" id="{08251FBB-63BC-4736-9547-FB42AFFB4AF9}"/>
              </a:ext>
            </a:extLst>
          </p:cNvPr>
          <p:cNvCxnSpPr>
            <a:cxnSpLocks/>
            <a:stCxn id="125" idx="3"/>
            <a:endCxn id="10259" idx="1"/>
          </p:cNvCxnSpPr>
          <p:nvPr/>
        </p:nvCxnSpPr>
        <p:spPr bwMode="auto">
          <a:xfrm>
            <a:off x="2956021" y="6435753"/>
            <a:ext cx="303842"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pic>
        <p:nvPicPr>
          <p:cNvPr id="10266" name="Picture 10265">
            <a:extLst>
              <a:ext uri="{FF2B5EF4-FFF2-40B4-BE49-F238E27FC236}">
                <a16:creationId xmlns:a16="http://schemas.microsoft.com/office/drawing/2014/main" id="{AB3C2FEA-A421-4049-BE26-F5D265877F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42520" y="3412897"/>
            <a:ext cx="2382567" cy="616181"/>
          </a:xfrm>
          <a:prstGeom prst="rect">
            <a:avLst/>
          </a:prstGeom>
        </p:spPr>
      </p:pic>
      <p:pic>
        <p:nvPicPr>
          <p:cNvPr id="10268" name="Picture 10267">
            <a:extLst>
              <a:ext uri="{FF2B5EF4-FFF2-40B4-BE49-F238E27FC236}">
                <a16:creationId xmlns:a16="http://schemas.microsoft.com/office/drawing/2014/main" id="{DF0689AE-DA67-4CE2-B6B6-736A8436E6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6092" y="2370491"/>
            <a:ext cx="2292918" cy="519728"/>
          </a:xfrm>
          <a:prstGeom prst="rect">
            <a:avLst/>
          </a:prstGeom>
        </p:spPr>
      </p:pic>
      <p:pic>
        <p:nvPicPr>
          <p:cNvPr id="10270" name="Picture 10269">
            <a:extLst>
              <a:ext uri="{FF2B5EF4-FFF2-40B4-BE49-F238E27FC236}">
                <a16:creationId xmlns:a16="http://schemas.microsoft.com/office/drawing/2014/main" id="{BDCB0BCB-8599-4618-8CB4-C6770B47EEF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13732" y="4665990"/>
            <a:ext cx="2334556" cy="380044"/>
          </a:xfrm>
          <a:prstGeom prst="rect">
            <a:avLst/>
          </a:prstGeom>
        </p:spPr>
      </p:pic>
      <p:sp>
        <p:nvSpPr>
          <p:cNvPr id="164" name="TextBox 163">
            <a:extLst>
              <a:ext uri="{FF2B5EF4-FFF2-40B4-BE49-F238E27FC236}">
                <a16:creationId xmlns:a16="http://schemas.microsoft.com/office/drawing/2014/main" id="{1D0FDDEF-D1FE-4CB4-937C-92647FAC9492}"/>
              </a:ext>
            </a:extLst>
          </p:cNvPr>
          <p:cNvSpPr txBox="1"/>
          <p:nvPr/>
        </p:nvSpPr>
        <p:spPr>
          <a:xfrm>
            <a:off x="4189182" y="3187208"/>
            <a:ext cx="856084" cy="261610"/>
          </a:xfrm>
          <a:prstGeom prst="rect">
            <a:avLst/>
          </a:prstGeom>
          <a:noFill/>
        </p:spPr>
        <p:txBody>
          <a:bodyPr wrap="square" rtlCol="0">
            <a:spAutoFit/>
          </a:bodyPr>
          <a:lstStyle/>
          <a:p>
            <a:r>
              <a:rPr lang="pt-PT" dirty="0">
                <a:solidFill>
                  <a:schemeClr val="accent4">
                    <a:lumMod val="85000"/>
                    <a:lumOff val="15000"/>
                  </a:schemeClr>
                </a:solidFill>
              </a:rPr>
              <a:t>61 colors</a:t>
            </a:r>
            <a:endParaRPr lang="en-US" dirty="0">
              <a:solidFill>
                <a:schemeClr val="accent4">
                  <a:lumMod val="85000"/>
                  <a:lumOff val="15000"/>
                </a:schemeClr>
              </a:solidFill>
            </a:endParaRPr>
          </a:p>
        </p:txBody>
      </p:sp>
      <p:sp>
        <p:nvSpPr>
          <p:cNvPr id="166" name="TextBox 165">
            <a:extLst>
              <a:ext uri="{FF2B5EF4-FFF2-40B4-BE49-F238E27FC236}">
                <a16:creationId xmlns:a16="http://schemas.microsoft.com/office/drawing/2014/main" id="{0EBA178A-2E61-4538-BD82-9BC4362A58A3}"/>
              </a:ext>
            </a:extLst>
          </p:cNvPr>
          <p:cNvSpPr txBox="1"/>
          <p:nvPr/>
        </p:nvSpPr>
        <p:spPr>
          <a:xfrm>
            <a:off x="4526372" y="4403607"/>
            <a:ext cx="856084" cy="261610"/>
          </a:xfrm>
          <a:prstGeom prst="rect">
            <a:avLst/>
          </a:prstGeom>
          <a:noFill/>
        </p:spPr>
        <p:txBody>
          <a:bodyPr wrap="square" rtlCol="0">
            <a:spAutoFit/>
          </a:bodyPr>
          <a:lstStyle/>
          <a:p>
            <a:r>
              <a:rPr lang="pt-PT" dirty="0">
                <a:solidFill>
                  <a:schemeClr val="accent4">
                    <a:lumMod val="85000"/>
                    <a:lumOff val="15000"/>
                  </a:schemeClr>
                </a:solidFill>
              </a:rPr>
              <a:t>112 colors</a:t>
            </a:r>
            <a:endParaRPr lang="en-US" dirty="0">
              <a:solidFill>
                <a:schemeClr val="accent4">
                  <a:lumMod val="85000"/>
                  <a:lumOff val="15000"/>
                </a:schemeClr>
              </a:solidFill>
            </a:endParaRPr>
          </a:p>
        </p:txBody>
      </p:sp>
      <p:sp>
        <p:nvSpPr>
          <p:cNvPr id="167" name="TextBox 166">
            <a:extLst>
              <a:ext uri="{FF2B5EF4-FFF2-40B4-BE49-F238E27FC236}">
                <a16:creationId xmlns:a16="http://schemas.microsoft.com/office/drawing/2014/main" id="{EF84F2A9-D623-4317-895E-C834E6107B14}"/>
              </a:ext>
            </a:extLst>
          </p:cNvPr>
          <p:cNvSpPr txBox="1"/>
          <p:nvPr/>
        </p:nvSpPr>
        <p:spPr>
          <a:xfrm>
            <a:off x="1781620" y="4417368"/>
            <a:ext cx="856084" cy="261610"/>
          </a:xfrm>
          <a:prstGeom prst="rect">
            <a:avLst/>
          </a:prstGeom>
          <a:noFill/>
        </p:spPr>
        <p:txBody>
          <a:bodyPr wrap="square" rtlCol="0">
            <a:spAutoFit/>
          </a:bodyPr>
          <a:lstStyle/>
          <a:p>
            <a:r>
              <a:rPr lang="pt-PT" dirty="0">
                <a:solidFill>
                  <a:schemeClr val="accent4">
                    <a:lumMod val="85000"/>
                    <a:lumOff val="15000"/>
                  </a:schemeClr>
                </a:solidFill>
              </a:rPr>
              <a:t>140 colors</a:t>
            </a:r>
            <a:endParaRPr lang="en-US" dirty="0">
              <a:solidFill>
                <a:schemeClr val="accent4">
                  <a:lumMod val="85000"/>
                  <a:lumOff val="15000"/>
                </a:schemeClr>
              </a:solidFill>
            </a:endParaRPr>
          </a:p>
        </p:txBody>
      </p:sp>
      <p:sp>
        <p:nvSpPr>
          <p:cNvPr id="168" name="TextBox 167">
            <a:extLst>
              <a:ext uri="{FF2B5EF4-FFF2-40B4-BE49-F238E27FC236}">
                <a16:creationId xmlns:a16="http://schemas.microsoft.com/office/drawing/2014/main" id="{EFE0ED0E-5A6B-49C0-9565-9B92339DBD6C}"/>
              </a:ext>
            </a:extLst>
          </p:cNvPr>
          <p:cNvSpPr txBox="1"/>
          <p:nvPr/>
        </p:nvSpPr>
        <p:spPr>
          <a:xfrm>
            <a:off x="1640629" y="3232692"/>
            <a:ext cx="856084" cy="261610"/>
          </a:xfrm>
          <a:prstGeom prst="rect">
            <a:avLst/>
          </a:prstGeom>
          <a:noFill/>
        </p:spPr>
        <p:txBody>
          <a:bodyPr wrap="square" rtlCol="0">
            <a:spAutoFit/>
          </a:bodyPr>
          <a:lstStyle/>
          <a:p>
            <a:r>
              <a:rPr lang="pt-PT" dirty="0">
                <a:solidFill>
                  <a:schemeClr val="accent4">
                    <a:lumMod val="85000"/>
                    <a:lumOff val="15000"/>
                  </a:schemeClr>
                </a:solidFill>
              </a:rPr>
              <a:t>81 colors</a:t>
            </a:r>
            <a:endParaRPr lang="en-US" dirty="0">
              <a:solidFill>
                <a:schemeClr val="accent4">
                  <a:lumMod val="85000"/>
                  <a:lumOff val="15000"/>
                </a:schemeClr>
              </a:solidFill>
            </a:endParaRPr>
          </a:p>
        </p:txBody>
      </p:sp>
      <p:sp>
        <p:nvSpPr>
          <p:cNvPr id="169" name="TextBox 168">
            <a:extLst>
              <a:ext uri="{FF2B5EF4-FFF2-40B4-BE49-F238E27FC236}">
                <a16:creationId xmlns:a16="http://schemas.microsoft.com/office/drawing/2014/main" id="{EEDC77CF-4B7D-496A-B9D7-D7D203912287}"/>
              </a:ext>
            </a:extLst>
          </p:cNvPr>
          <p:cNvSpPr txBox="1"/>
          <p:nvPr/>
        </p:nvSpPr>
        <p:spPr>
          <a:xfrm>
            <a:off x="1640629" y="2130532"/>
            <a:ext cx="856084" cy="261610"/>
          </a:xfrm>
          <a:prstGeom prst="rect">
            <a:avLst/>
          </a:prstGeom>
          <a:noFill/>
        </p:spPr>
        <p:txBody>
          <a:bodyPr wrap="square" rtlCol="0">
            <a:spAutoFit/>
          </a:bodyPr>
          <a:lstStyle/>
          <a:p>
            <a:r>
              <a:rPr lang="pt-PT" dirty="0">
                <a:solidFill>
                  <a:schemeClr val="accent4">
                    <a:lumMod val="85000"/>
                    <a:lumOff val="15000"/>
                  </a:schemeClr>
                </a:solidFill>
              </a:rPr>
              <a:t>91 colors</a:t>
            </a:r>
            <a:endParaRPr lang="en-US" dirty="0">
              <a:solidFill>
                <a:schemeClr val="accent4">
                  <a:lumMod val="85000"/>
                  <a:lumOff val="15000"/>
                </a:schemeClr>
              </a:solidFill>
            </a:endParaRPr>
          </a:p>
        </p:txBody>
      </p:sp>
      <p:sp>
        <p:nvSpPr>
          <p:cNvPr id="170" name="TextBox 169">
            <a:extLst>
              <a:ext uri="{FF2B5EF4-FFF2-40B4-BE49-F238E27FC236}">
                <a16:creationId xmlns:a16="http://schemas.microsoft.com/office/drawing/2014/main" id="{A270666C-CA3C-4EB8-8DEC-45B66ABF2839}"/>
              </a:ext>
            </a:extLst>
          </p:cNvPr>
          <p:cNvSpPr txBox="1"/>
          <p:nvPr/>
        </p:nvSpPr>
        <p:spPr>
          <a:xfrm>
            <a:off x="4204266" y="2131459"/>
            <a:ext cx="856084" cy="261610"/>
          </a:xfrm>
          <a:prstGeom prst="rect">
            <a:avLst/>
          </a:prstGeom>
          <a:noFill/>
        </p:spPr>
        <p:txBody>
          <a:bodyPr wrap="square" rtlCol="0">
            <a:spAutoFit/>
          </a:bodyPr>
          <a:lstStyle/>
          <a:p>
            <a:r>
              <a:rPr lang="pt-PT" dirty="0">
                <a:solidFill>
                  <a:schemeClr val="accent4">
                    <a:lumMod val="85000"/>
                    <a:lumOff val="15000"/>
                  </a:schemeClr>
                </a:solidFill>
              </a:rPr>
              <a:t>77 colors</a:t>
            </a:r>
            <a:endParaRPr lang="en-US" dirty="0">
              <a:solidFill>
                <a:schemeClr val="accent4">
                  <a:lumMod val="85000"/>
                  <a:lumOff val="15000"/>
                </a:schemeClr>
              </a:solidFill>
            </a:endParaRPr>
          </a:p>
        </p:txBody>
      </p:sp>
    </p:spTree>
    <p:extLst>
      <p:ext uri="{BB962C8B-B14F-4D97-AF65-F5344CB8AC3E}">
        <p14:creationId xmlns:p14="http://schemas.microsoft.com/office/powerpoint/2010/main" val="504741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80609" y="1580322"/>
            <a:ext cx="6740125" cy="5512206"/>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681610" y="1348824"/>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045580" y="1424355"/>
            <a:ext cx="3390879" cy="342762"/>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3</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4192546168"/>
              </p:ext>
            </p:extLst>
          </p:nvPr>
        </p:nvGraphicFramePr>
        <p:xfrm>
          <a:off x="7002090" y="1767117"/>
          <a:ext cx="52220" cy="4965048"/>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49650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3373931828"/>
              </p:ext>
            </p:extLst>
          </p:nvPr>
        </p:nvGraphicFramePr>
        <p:xfrm>
          <a:off x="7045580" y="1771025"/>
          <a:ext cx="3390878" cy="2566722"/>
        </p:xfrm>
        <a:graphic>
          <a:graphicData uri="http://schemas.openxmlformats.org/drawingml/2006/table">
            <a:tbl>
              <a:tblPr>
                <a:tableStyleId>{5C22544A-7EE6-4342-B048-85BDC9FD1C3A}</a:tableStyleId>
              </a:tblPr>
              <a:tblGrid>
                <a:gridCol w="3390878">
                  <a:extLst>
                    <a:ext uri="{9D8B030D-6E8A-4147-A177-3AD203B41FA5}">
                      <a16:colId xmlns:a16="http://schemas.microsoft.com/office/drawing/2014/main" val="2484424921"/>
                    </a:ext>
                  </a:extLst>
                </a:gridCol>
              </a:tblGrid>
              <a:tr h="2197841">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second step of the custom dimensionality reduction method, we named it </a:t>
                      </a:r>
                      <a:r>
                        <a:rPr lang="pt-PT" sz="1400" b="0" u="none" kern="1200" dirty="0">
                          <a:solidFill>
                            <a:schemeClr val="tx2">
                              <a:lumMod val="50000"/>
                            </a:schemeClr>
                          </a:solidFill>
                          <a:effectLst/>
                          <a:latin typeface="+mn-lt"/>
                          <a:ea typeface="+mn-ea"/>
                          <a:cs typeface="+mn-cs"/>
                        </a:rPr>
                        <a:t>‘quantization’. </a:t>
                      </a:r>
                      <a:r>
                        <a:rPr lang="pt-PT" sz="1400" b="0" u="none" kern="1200" dirty="0">
                          <a:solidFill>
                            <a:schemeClr val="accent4">
                              <a:lumMod val="85000"/>
                              <a:lumOff val="15000"/>
                            </a:schemeClr>
                          </a:solidFill>
                          <a:effectLst/>
                          <a:latin typeface="+mn-lt"/>
                          <a:ea typeface="+mn-ea"/>
                          <a:cs typeface="+mn-cs"/>
                        </a:rPr>
                        <a:t>A k-means cluster algorithm is used to automaticly identify for each image the </a:t>
                      </a:r>
                      <a:r>
                        <a:rPr lang="pt-PT" sz="1400" b="0" u="sng" kern="1200" dirty="0">
                          <a:solidFill>
                            <a:schemeClr val="accent4">
                              <a:lumMod val="85000"/>
                              <a:lumOff val="15000"/>
                            </a:schemeClr>
                          </a:solidFill>
                          <a:effectLst/>
                          <a:latin typeface="+mn-lt"/>
                          <a:ea typeface="+mn-ea"/>
                          <a:cs typeface="+mn-cs"/>
                        </a:rPr>
                        <a:t>2</a:t>
                      </a:r>
                      <a:r>
                        <a:rPr lang="pt-PT" sz="1400" b="0" u="none" kern="1200" dirty="0">
                          <a:solidFill>
                            <a:schemeClr val="accent4">
                              <a:lumMod val="85000"/>
                              <a:lumOff val="15000"/>
                            </a:schemeClr>
                          </a:solidFill>
                          <a:effectLst/>
                          <a:latin typeface="+mn-lt"/>
                          <a:ea typeface="+mn-ea"/>
                          <a:cs typeface="+mn-cs"/>
                        </a:rPr>
                        <a:t> BRG color centroids and tranform it in a 2 color represenation format.</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accent4">
                              <a:lumMod val="85000"/>
                              <a:lumOff val="15000"/>
                            </a:schemeClr>
                          </a:solidFill>
                          <a:effectLst/>
                          <a:latin typeface="+mn-lt"/>
                          <a:ea typeface="+mn-ea"/>
                          <a:cs typeface="+mn-cs"/>
                        </a:rPr>
                        <a:t>This unsupervised color reduction technique gives us the following advatnages:</a:t>
                      </a: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16" name="TextBox 15">
            <a:extLst>
              <a:ext uri="{FF2B5EF4-FFF2-40B4-BE49-F238E27FC236}">
                <a16:creationId xmlns:a16="http://schemas.microsoft.com/office/drawing/2014/main" id="{AFE15441-0C5D-4D7F-902E-8BEAE58EC59B}"/>
              </a:ext>
            </a:extLst>
          </p:cNvPr>
          <p:cNvSpPr txBox="1"/>
          <p:nvPr/>
        </p:nvSpPr>
        <p:spPr>
          <a:xfrm>
            <a:off x="3401690" y="3859318"/>
            <a:ext cx="72008" cy="261610"/>
          </a:xfrm>
          <a:prstGeom prst="rect">
            <a:avLst/>
          </a:prstGeom>
          <a:noFill/>
        </p:spPr>
        <p:txBody>
          <a:bodyPr wrap="square" rtlCol="0">
            <a:spAutoFit/>
          </a:bodyPr>
          <a:lstStyle/>
          <a:p>
            <a:endParaRPr lang="en-US" dirty="0"/>
          </a:p>
        </p:txBody>
      </p:sp>
      <p:cxnSp>
        <p:nvCxnSpPr>
          <p:cNvPr id="29" name="Straight Arrow Connector 28">
            <a:extLst>
              <a:ext uri="{FF2B5EF4-FFF2-40B4-BE49-F238E27FC236}">
                <a16:creationId xmlns:a16="http://schemas.microsoft.com/office/drawing/2014/main" id="{84CDCAD7-A33B-4A88-88E9-7575967EDD0C}"/>
              </a:ext>
            </a:extLst>
          </p:cNvPr>
          <p:cNvCxnSpPr>
            <a:cxnSpLocks/>
          </p:cNvCxnSpPr>
          <p:nvPr/>
        </p:nvCxnSpPr>
        <p:spPr bwMode="auto">
          <a:xfrm>
            <a:off x="2399907" y="3736159"/>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Arrow: Right 50">
            <a:extLst>
              <a:ext uri="{FF2B5EF4-FFF2-40B4-BE49-F238E27FC236}">
                <a16:creationId xmlns:a16="http://schemas.microsoft.com/office/drawing/2014/main" id="{152E57AB-8609-45C7-B35A-171C322188E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07" name="Picture 106">
            <a:extLst>
              <a:ext uri="{FF2B5EF4-FFF2-40B4-BE49-F238E27FC236}">
                <a16:creationId xmlns:a16="http://schemas.microsoft.com/office/drawing/2014/main" id="{3AB6DEE4-9DF8-483A-AB42-0BF779B02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687" y="2405991"/>
            <a:ext cx="2929095" cy="663928"/>
          </a:xfrm>
          <a:prstGeom prst="rect">
            <a:avLst/>
          </a:prstGeom>
        </p:spPr>
      </p:pic>
      <p:pic>
        <p:nvPicPr>
          <p:cNvPr id="108" name="Picture 107">
            <a:extLst>
              <a:ext uri="{FF2B5EF4-FFF2-40B4-BE49-F238E27FC236}">
                <a16:creationId xmlns:a16="http://schemas.microsoft.com/office/drawing/2014/main" id="{02922710-FA07-4AAC-A3E8-4062F2F3D23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8391" y="3387130"/>
            <a:ext cx="2911805" cy="753053"/>
          </a:xfrm>
          <a:prstGeom prst="rect">
            <a:avLst/>
          </a:prstGeom>
        </p:spPr>
      </p:pic>
      <p:sp>
        <p:nvSpPr>
          <p:cNvPr id="109" name="TextBox 108">
            <a:extLst>
              <a:ext uri="{FF2B5EF4-FFF2-40B4-BE49-F238E27FC236}">
                <a16:creationId xmlns:a16="http://schemas.microsoft.com/office/drawing/2014/main" id="{FE40DE8B-00D0-4DCE-9D41-2B0DF364C595}"/>
              </a:ext>
            </a:extLst>
          </p:cNvPr>
          <p:cNvSpPr txBox="1"/>
          <p:nvPr/>
        </p:nvSpPr>
        <p:spPr>
          <a:xfrm>
            <a:off x="3401690" y="2808309"/>
            <a:ext cx="72008" cy="261610"/>
          </a:xfrm>
          <a:prstGeom prst="rect">
            <a:avLst/>
          </a:prstGeom>
          <a:noFill/>
        </p:spPr>
        <p:txBody>
          <a:bodyPr wrap="square" rtlCol="0">
            <a:spAutoFit/>
          </a:bodyPr>
          <a:lstStyle/>
          <a:p>
            <a:endParaRPr lang="en-US" dirty="0"/>
          </a:p>
        </p:txBody>
      </p:sp>
      <p:pic>
        <p:nvPicPr>
          <p:cNvPr id="110" name="Picture 109">
            <a:extLst>
              <a:ext uri="{FF2B5EF4-FFF2-40B4-BE49-F238E27FC236}">
                <a16:creationId xmlns:a16="http://schemas.microsoft.com/office/drawing/2014/main" id="{B19CB6B2-873B-49FA-A403-6E64228ACB0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827" y="4854559"/>
            <a:ext cx="5434304" cy="884654"/>
          </a:xfrm>
          <a:prstGeom prst="rect">
            <a:avLst/>
          </a:prstGeom>
        </p:spPr>
      </p:pic>
      <p:sp>
        <p:nvSpPr>
          <p:cNvPr id="111" name="TextBox 110">
            <a:extLst>
              <a:ext uri="{FF2B5EF4-FFF2-40B4-BE49-F238E27FC236}">
                <a16:creationId xmlns:a16="http://schemas.microsoft.com/office/drawing/2014/main" id="{23BB820F-772D-4CB2-B559-0A01C70ED978}"/>
              </a:ext>
            </a:extLst>
          </p:cNvPr>
          <p:cNvSpPr txBox="1"/>
          <p:nvPr/>
        </p:nvSpPr>
        <p:spPr>
          <a:xfrm>
            <a:off x="106526" y="2618660"/>
            <a:ext cx="590571" cy="261610"/>
          </a:xfrm>
          <a:prstGeom prst="rect">
            <a:avLst/>
          </a:prstGeom>
          <a:noFill/>
        </p:spPr>
        <p:txBody>
          <a:bodyPr wrap="square" rtlCol="0">
            <a:spAutoFit/>
          </a:bodyPr>
          <a:lstStyle/>
          <a:p>
            <a:r>
              <a:rPr lang="pt-PT" dirty="0">
                <a:solidFill>
                  <a:schemeClr val="accent4">
                    <a:lumMod val="85000"/>
                    <a:lumOff val="15000"/>
                  </a:schemeClr>
                </a:solidFill>
              </a:rPr>
              <a:t>(a)</a:t>
            </a:r>
            <a:endParaRPr lang="en-US" dirty="0">
              <a:solidFill>
                <a:schemeClr val="accent4">
                  <a:lumMod val="85000"/>
                  <a:lumOff val="15000"/>
                </a:schemeClr>
              </a:solidFill>
            </a:endParaRPr>
          </a:p>
        </p:txBody>
      </p:sp>
      <p:sp>
        <p:nvSpPr>
          <p:cNvPr id="112" name="TextBox 111">
            <a:extLst>
              <a:ext uri="{FF2B5EF4-FFF2-40B4-BE49-F238E27FC236}">
                <a16:creationId xmlns:a16="http://schemas.microsoft.com/office/drawing/2014/main" id="{248ED5D0-E78A-4128-995F-BE69D370FB18}"/>
              </a:ext>
            </a:extLst>
          </p:cNvPr>
          <p:cNvSpPr txBox="1"/>
          <p:nvPr/>
        </p:nvSpPr>
        <p:spPr>
          <a:xfrm>
            <a:off x="106526" y="3649032"/>
            <a:ext cx="590571" cy="261610"/>
          </a:xfrm>
          <a:prstGeom prst="rect">
            <a:avLst/>
          </a:prstGeom>
          <a:noFill/>
        </p:spPr>
        <p:txBody>
          <a:bodyPr wrap="square" rtlCol="0">
            <a:spAutoFit/>
          </a:bodyPr>
          <a:lstStyle/>
          <a:p>
            <a:r>
              <a:rPr lang="pt-PT" dirty="0">
                <a:solidFill>
                  <a:schemeClr val="accent4">
                    <a:lumMod val="85000"/>
                    <a:lumOff val="15000"/>
                  </a:schemeClr>
                </a:solidFill>
              </a:rPr>
              <a:t>(b)</a:t>
            </a:r>
            <a:endParaRPr lang="en-US" dirty="0">
              <a:solidFill>
                <a:schemeClr val="accent4">
                  <a:lumMod val="85000"/>
                  <a:lumOff val="15000"/>
                </a:schemeClr>
              </a:solidFill>
            </a:endParaRPr>
          </a:p>
        </p:txBody>
      </p:sp>
      <p:sp>
        <p:nvSpPr>
          <p:cNvPr id="113" name="TextBox 112">
            <a:extLst>
              <a:ext uri="{FF2B5EF4-FFF2-40B4-BE49-F238E27FC236}">
                <a16:creationId xmlns:a16="http://schemas.microsoft.com/office/drawing/2014/main" id="{F7B06116-984C-43CC-85EF-0D0E10A9D0DD}"/>
              </a:ext>
            </a:extLst>
          </p:cNvPr>
          <p:cNvSpPr txBox="1"/>
          <p:nvPr/>
        </p:nvSpPr>
        <p:spPr>
          <a:xfrm>
            <a:off x="3155385" y="4486970"/>
            <a:ext cx="590571" cy="261610"/>
          </a:xfrm>
          <a:prstGeom prst="rect">
            <a:avLst/>
          </a:prstGeom>
          <a:noFill/>
        </p:spPr>
        <p:txBody>
          <a:bodyPr wrap="square" rtlCol="0">
            <a:spAutoFit/>
          </a:bodyPr>
          <a:lstStyle/>
          <a:p>
            <a:r>
              <a:rPr lang="pt-PT" dirty="0">
                <a:solidFill>
                  <a:schemeClr val="accent4">
                    <a:lumMod val="85000"/>
                    <a:lumOff val="15000"/>
                  </a:schemeClr>
                </a:solidFill>
              </a:rPr>
              <a:t>(c)</a:t>
            </a:r>
            <a:endParaRPr lang="en-US" dirty="0">
              <a:solidFill>
                <a:schemeClr val="accent4">
                  <a:lumMod val="85000"/>
                  <a:lumOff val="15000"/>
                </a:schemeClr>
              </a:solidFill>
            </a:endParaRPr>
          </a:p>
        </p:txBody>
      </p:sp>
      <p:cxnSp>
        <p:nvCxnSpPr>
          <p:cNvPr id="114" name="Straight Arrow Connector 113">
            <a:extLst>
              <a:ext uri="{FF2B5EF4-FFF2-40B4-BE49-F238E27FC236}">
                <a16:creationId xmlns:a16="http://schemas.microsoft.com/office/drawing/2014/main" id="{4B456620-DA0F-4614-AE19-5E82E95143F8}"/>
              </a:ext>
            </a:extLst>
          </p:cNvPr>
          <p:cNvCxnSpPr>
            <a:cxnSpLocks/>
            <a:stCxn id="107" idx="3"/>
          </p:cNvCxnSpPr>
          <p:nvPr/>
        </p:nvCxnSpPr>
        <p:spPr bwMode="auto">
          <a:xfrm>
            <a:off x="3402782" y="2737955"/>
            <a:ext cx="787942" cy="794204"/>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a:extLst>
              <a:ext uri="{FF2B5EF4-FFF2-40B4-BE49-F238E27FC236}">
                <a16:creationId xmlns:a16="http://schemas.microsoft.com/office/drawing/2014/main" id="{DAF436AA-46C3-450A-BE87-B5645C032720}"/>
              </a:ext>
            </a:extLst>
          </p:cNvPr>
          <p:cNvCxnSpPr>
            <a:cxnSpLocks/>
            <a:stCxn id="107" idx="3"/>
          </p:cNvCxnSpPr>
          <p:nvPr/>
        </p:nvCxnSpPr>
        <p:spPr bwMode="auto">
          <a:xfrm flipV="1">
            <a:off x="3402782" y="2721435"/>
            <a:ext cx="311561" cy="16520"/>
          </a:xfrm>
          <a:prstGeom prst="straightConnector1">
            <a:avLst/>
          </a:prstGeom>
          <a:ln>
            <a:solidFill>
              <a:srgbClr val="FFF1BF"/>
            </a:solidFill>
            <a:tailEnd type="triangle"/>
          </a:ln>
        </p:spPr>
        <p:style>
          <a:lnRef idx="1">
            <a:schemeClr val="accent5"/>
          </a:lnRef>
          <a:fillRef idx="0">
            <a:schemeClr val="accent5"/>
          </a:fillRef>
          <a:effectRef idx="0">
            <a:schemeClr val="accent5"/>
          </a:effectRef>
          <a:fontRef idx="minor">
            <a:schemeClr val="tx1"/>
          </a:fontRef>
        </p:style>
      </p:cxnSp>
      <p:cxnSp>
        <p:nvCxnSpPr>
          <p:cNvPr id="116" name="Straight Arrow Connector 115">
            <a:extLst>
              <a:ext uri="{FF2B5EF4-FFF2-40B4-BE49-F238E27FC236}">
                <a16:creationId xmlns:a16="http://schemas.microsoft.com/office/drawing/2014/main" id="{464D446A-A4D6-4C18-86C2-4AA365980927}"/>
              </a:ext>
            </a:extLst>
          </p:cNvPr>
          <p:cNvCxnSpPr>
            <a:cxnSpLocks/>
            <a:stCxn id="108" idx="3"/>
            <a:endCxn id="17" idx="1"/>
          </p:cNvCxnSpPr>
          <p:nvPr/>
        </p:nvCxnSpPr>
        <p:spPr bwMode="auto">
          <a:xfrm>
            <a:off x="3410196" y="3763657"/>
            <a:ext cx="284474" cy="3759"/>
          </a:xfrm>
          <a:prstGeom prst="straightConnector1">
            <a:avLst/>
          </a:prstGeom>
          <a:ln>
            <a:solidFill>
              <a:srgbClr val="BDBDBD"/>
            </a:solidFill>
            <a:tailEnd type="triangle"/>
          </a:ln>
        </p:spPr>
        <p:style>
          <a:lnRef idx="1">
            <a:schemeClr val="accent5"/>
          </a:lnRef>
          <a:fillRef idx="0">
            <a:schemeClr val="accent5"/>
          </a:fillRef>
          <a:effectRef idx="0">
            <a:schemeClr val="accent5"/>
          </a:effectRef>
          <a:fontRef idx="minor">
            <a:schemeClr val="tx1"/>
          </a:fontRef>
        </p:style>
      </p:cxnSp>
      <p:cxnSp>
        <p:nvCxnSpPr>
          <p:cNvPr id="117" name="Straight Arrow Connector 116">
            <a:extLst>
              <a:ext uri="{FF2B5EF4-FFF2-40B4-BE49-F238E27FC236}">
                <a16:creationId xmlns:a16="http://schemas.microsoft.com/office/drawing/2014/main" id="{03592456-7D2E-469E-80A5-3AA0B3F03AA7}"/>
              </a:ext>
            </a:extLst>
          </p:cNvPr>
          <p:cNvCxnSpPr>
            <a:cxnSpLocks/>
            <a:stCxn id="110" idx="2"/>
            <a:endCxn id="20" idx="0"/>
          </p:cNvCxnSpPr>
          <p:nvPr/>
        </p:nvCxnSpPr>
        <p:spPr bwMode="auto">
          <a:xfrm flipH="1">
            <a:off x="3355255" y="5739213"/>
            <a:ext cx="1724" cy="346787"/>
          </a:xfrm>
          <a:prstGeom prst="straightConnector1">
            <a:avLst/>
          </a:prstGeom>
          <a:ln>
            <a:solidFill>
              <a:srgbClr val="EE6E82"/>
            </a:solidFill>
            <a:tailEnd type="triangle"/>
          </a:ln>
        </p:spPr>
        <p:style>
          <a:lnRef idx="1">
            <a:schemeClr val="accent5"/>
          </a:lnRef>
          <a:fillRef idx="0">
            <a:schemeClr val="accent5"/>
          </a:fillRef>
          <a:effectRef idx="0">
            <a:schemeClr val="accent5"/>
          </a:effectRef>
          <a:fontRef idx="minor">
            <a:schemeClr val="tx1"/>
          </a:fontRef>
        </p:style>
      </p:cxnSp>
      <p:sp>
        <p:nvSpPr>
          <p:cNvPr id="3" name="Rectangle 2">
            <a:extLst>
              <a:ext uri="{FF2B5EF4-FFF2-40B4-BE49-F238E27FC236}">
                <a16:creationId xmlns:a16="http://schemas.microsoft.com/office/drawing/2014/main" id="{9B919544-2C60-4302-A2E6-6261476A7213}"/>
              </a:ext>
            </a:extLst>
          </p:cNvPr>
          <p:cNvSpPr/>
          <p:nvPr/>
        </p:nvSpPr>
        <p:spPr>
          <a:xfrm>
            <a:off x="7235665" y="4355011"/>
            <a:ext cx="3187569" cy="2462213"/>
          </a:xfrm>
          <a:prstGeom prst="rect">
            <a:avLst/>
          </a:prstGeom>
        </p:spPr>
        <p:txBody>
          <a:bodyPr wrap="square">
            <a:spAutoFit/>
          </a:bodyPr>
          <a:lstStyle/>
          <a:p>
            <a:pPr marL="342900" indent="-342900">
              <a:buFont typeface="+mj-lt"/>
              <a:buAutoNum type="arabicPeriod"/>
            </a:pPr>
            <a:r>
              <a:rPr lang="en-US" sz="1400" dirty="0">
                <a:solidFill>
                  <a:schemeClr val="accent4">
                    <a:lumMod val="85000"/>
                    <a:lumOff val="15000"/>
                  </a:schemeClr>
                </a:solidFill>
              </a:rPr>
              <a:t>flexibility to work in any level of the   dimensional space and take advantage of different attributes such as color shades and multidimensional mathematics. (under research)     </a:t>
            </a:r>
          </a:p>
          <a:p>
            <a:pPr marL="342900" indent="-342900">
              <a:buFont typeface="+mj-lt"/>
              <a:buAutoNum type="arabicPeriod"/>
            </a:pPr>
            <a:endParaRPr lang="en-US" sz="1400" dirty="0">
              <a:solidFill>
                <a:schemeClr val="accent4">
                  <a:lumMod val="85000"/>
                  <a:lumOff val="15000"/>
                </a:schemeClr>
              </a:solidFill>
            </a:endParaRPr>
          </a:p>
          <a:p>
            <a:pPr marL="342900" indent="-342900">
              <a:buFont typeface="+mj-lt"/>
              <a:buAutoNum type="arabicPeriod"/>
            </a:pPr>
            <a:r>
              <a:rPr lang="en-US" sz="1400" dirty="0">
                <a:solidFill>
                  <a:schemeClr val="accent4">
                    <a:lumMod val="85000"/>
                    <a:lumOff val="15000"/>
                  </a:schemeClr>
                </a:solidFill>
              </a:rPr>
              <a:t>reduces signifficant the number of intersected letters, which is the main issue in these low resolution by using kernels.</a:t>
            </a:r>
          </a:p>
        </p:txBody>
      </p:sp>
      <p:pic>
        <p:nvPicPr>
          <p:cNvPr id="17" name="Picture 16">
            <a:extLst>
              <a:ext uri="{FF2B5EF4-FFF2-40B4-BE49-F238E27FC236}">
                <a16:creationId xmlns:a16="http://schemas.microsoft.com/office/drawing/2014/main" id="{DA831B3F-2424-41B6-B9B6-D894060F7DCA}"/>
              </a:ext>
            </a:extLst>
          </p:cNvPr>
          <p:cNvPicPr>
            <a:picLocks noChangeAspect="1"/>
          </p:cNvPicPr>
          <p:nvPr/>
        </p:nvPicPr>
        <p:blipFill>
          <a:blip r:embed="rId7"/>
          <a:stretch>
            <a:fillRect/>
          </a:stretch>
        </p:blipFill>
        <p:spPr>
          <a:xfrm>
            <a:off x="3694670" y="3403820"/>
            <a:ext cx="2947380" cy="727192"/>
          </a:xfrm>
          <a:prstGeom prst="rect">
            <a:avLst/>
          </a:prstGeom>
        </p:spPr>
      </p:pic>
      <p:pic>
        <p:nvPicPr>
          <p:cNvPr id="18" name="Picture 17">
            <a:extLst>
              <a:ext uri="{FF2B5EF4-FFF2-40B4-BE49-F238E27FC236}">
                <a16:creationId xmlns:a16="http://schemas.microsoft.com/office/drawing/2014/main" id="{FD390B68-066A-455D-8B41-6B7EFC31F32E}"/>
              </a:ext>
            </a:extLst>
          </p:cNvPr>
          <p:cNvPicPr>
            <a:picLocks noChangeAspect="1"/>
          </p:cNvPicPr>
          <p:nvPr/>
        </p:nvPicPr>
        <p:blipFill>
          <a:blip r:embed="rId8"/>
          <a:stretch>
            <a:fillRect/>
          </a:stretch>
        </p:blipFill>
        <p:spPr>
          <a:xfrm>
            <a:off x="3658170" y="2448258"/>
            <a:ext cx="3086402" cy="628403"/>
          </a:xfrm>
          <a:prstGeom prst="rect">
            <a:avLst/>
          </a:prstGeom>
        </p:spPr>
      </p:pic>
      <p:pic>
        <p:nvPicPr>
          <p:cNvPr id="20" name="Picture 19">
            <a:extLst>
              <a:ext uri="{FF2B5EF4-FFF2-40B4-BE49-F238E27FC236}">
                <a16:creationId xmlns:a16="http://schemas.microsoft.com/office/drawing/2014/main" id="{48AF3DA2-5E14-4B93-B65A-54D69AEDA709}"/>
              </a:ext>
            </a:extLst>
          </p:cNvPr>
          <p:cNvPicPr>
            <a:picLocks noChangeAspect="1"/>
          </p:cNvPicPr>
          <p:nvPr/>
        </p:nvPicPr>
        <p:blipFill>
          <a:blip r:embed="rId9"/>
          <a:stretch>
            <a:fillRect/>
          </a:stretch>
        </p:blipFill>
        <p:spPr>
          <a:xfrm>
            <a:off x="649317" y="6086000"/>
            <a:ext cx="5411876" cy="748185"/>
          </a:xfrm>
          <a:prstGeom prst="rect">
            <a:avLst/>
          </a:prstGeom>
        </p:spPr>
      </p:pic>
    </p:spTree>
    <p:extLst>
      <p:ext uri="{BB962C8B-B14F-4D97-AF65-F5344CB8AC3E}">
        <p14:creationId xmlns:p14="http://schemas.microsoft.com/office/powerpoint/2010/main" val="3991068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Footer Placeholder 3">
            <a:extLst>
              <a:ext uri="{FF2B5EF4-FFF2-40B4-BE49-F238E27FC236}">
                <a16:creationId xmlns:a16="http://schemas.microsoft.com/office/drawing/2014/main" id="{4B0F7379-14D5-4D46-B2AF-79EDEE3A0D45}"/>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6147" name="Date Placeholder 4">
            <a:extLst>
              <a:ext uri="{FF2B5EF4-FFF2-40B4-BE49-F238E27FC236}">
                <a16:creationId xmlns:a16="http://schemas.microsoft.com/office/drawing/2014/main" id="{F477C0DC-5514-4437-8611-9FBC80E6ADA3}"/>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4E383505-2D1E-49A7-80C4-7644C88EFC43}"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6148" name="Rectangle 2">
            <a:extLst>
              <a:ext uri="{FF2B5EF4-FFF2-40B4-BE49-F238E27FC236}">
                <a16:creationId xmlns:a16="http://schemas.microsoft.com/office/drawing/2014/main" id="{1A176806-ED51-42FD-A5A7-7D27D595C892}"/>
              </a:ext>
            </a:extLst>
          </p:cNvPr>
          <p:cNvSpPr>
            <a:spLocks noGrp="1" noChangeArrowheads="1"/>
          </p:cNvSpPr>
          <p:nvPr>
            <p:ph type="title"/>
          </p:nvPr>
        </p:nvSpPr>
        <p:spPr>
          <a:xfrm>
            <a:off x="449263" y="611188"/>
            <a:ext cx="10080625" cy="549275"/>
          </a:xfrm>
        </p:spPr>
        <p:txBody>
          <a:bodyPr/>
          <a:lstStyle/>
          <a:p>
            <a:pPr eaLnBrk="1" hangingPunct="1"/>
            <a:r>
              <a:rPr lang="en-US" altLang="en-US" sz="2800" b="1" u="sng">
                <a:solidFill>
                  <a:srgbClr val="000000"/>
                </a:solidFill>
              </a:rPr>
              <a:t>Background and technical Problem</a:t>
            </a:r>
            <a:endParaRPr lang="fr-FR" altLang="en-US" sz="2800">
              <a:solidFill>
                <a:srgbClr val="000000"/>
              </a:solidFill>
            </a:endParaRPr>
          </a:p>
        </p:txBody>
      </p:sp>
      <p:sp>
        <p:nvSpPr>
          <p:cNvPr id="4101" name="Rectangle 3">
            <a:extLst>
              <a:ext uri="{FF2B5EF4-FFF2-40B4-BE49-F238E27FC236}">
                <a16:creationId xmlns:a16="http://schemas.microsoft.com/office/drawing/2014/main" id="{762CF968-4D96-4D7D-81A2-999EBD3D9376}"/>
              </a:ext>
            </a:extLst>
          </p:cNvPr>
          <p:cNvSpPr>
            <a:spLocks noGrp="1" noChangeArrowheads="1"/>
          </p:cNvSpPr>
          <p:nvPr>
            <p:ph type="body" idx="1"/>
          </p:nvPr>
        </p:nvSpPr>
        <p:spPr>
          <a:xfrm>
            <a:off x="88900" y="971550"/>
            <a:ext cx="10440989" cy="6108700"/>
          </a:xfrm>
        </p:spPr>
        <p:txBody>
          <a:bodyPr/>
          <a:lstStyle/>
          <a:p>
            <a:pPr marL="0" indent="0" eaLnBrk="1" hangingPunct="1">
              <a:spcBef>
                <a:spcPts val="0"/>
              </a:spcBef>
              <a:spcAft>
                <a:spcPts val="0"/>
              </a:spcAft>
              <a:buFont typeface="Wingdings" panose="05000000000000000000" pitchFamily="2" charset="2"/>
              <a:buNone/>
              <a:defRPr/>
            </a:pPr>
            <a:endParaRPr lang="en-US" altLang="en-US" sz="1400" dirty="0">
              <a:solidFill>
                <a:schemeClr val="accent2">
                  <a:lumMod val="75000"/>
                </a:schemeClr>
              </a:solidFill>
            </a:endParaRPr>
          </a:p>
          <a:p>
            <a:pPr marL="0" indent="0" algn="just" eaLnBrk="1" hangingPunct="1">
              <a:spcBef>
                <a:spcPts val="0"/>
              </a:spcBef>
              <a:spcAft>
                <a:spcPts val="0"/>
              </a:spcAft>
              <a:buFont typeface="Wingdings" panose="05000000000000000000" pitchFamily="2" charset="2"/>
              <a:buNone/>
              <a:defRPr/>
            </a:pPr>
            <a:r>
              <a:rPr lang="pt-PT" altLang="en-US" sz="1400" b="0" dirty="0">
                <a:solidFill>
                  <a:schemeClr val="accent4">
                    <a:lumMod val="85000"/>
                    <a:lumOff val="15000"/>
                  </a:schemeClr>
                </a:solidFill>
              </a:rPr>
              <a:t>Our main goal in this initiative is to create a quite generic OCR algorithm for computer applications, that automatically identifies the coordinates of each text character and efficient returns the recognition independently of the page formatting.</a:t>
            </a:r>
            <a:r>
              <a:rPr lang="en-US" altLang="en-US" sz="1400" b="0" dirty="0">
                <a:solidFill>
                  <a:schemeClr val="accent4">
                    <a:lumMod val="85000"/>
                    <a:lumOff val="15000"/>
                  </a:schemeClr>
                </a:solidFill>
              </a:rPr>
              <a:t>For achieving the highest conversion accuracy in such an OCR system, it is </a:t>
            </a:r>
            <a:r>
              <a:rPr lang="en-US" altLang="en-US" sz="1400" dirty="0">
                <a:solidFill>
                  <a:schemeClr val="accent4">
                    <a:lumMod val="85000"/>
                    <a:lumOff val="15000"/>
                  </a:schemeClr>
                </a:solidFill>
              </a:rPr>
              <a:t>required</a:t>
            </a:r>
            <a:r>
              <a:rPr lang="en-US" altLang="en-US" sz="1400" b="0" dirty="0">
                <a:solidFill>
                  <a:schemeClr val="accent4">
                    <a:lumMod val="85000"/>
                    <a:lumOff val="15000"/>
                  </a:schemeClr>
                </a:solidFill>
              </a:rPr>
              <a:t> </a:t>
            </a:r>
            <a:r>
              <a:rPr lang="en-US" altLang="en-US" sz="1400" dirty="0">
                <a:solidFill>
                  <a:schemeClr val="accent4">
                    <a:lumMod val="85000"/>
                    <a:lumOff val="15000"/>
                  </a:schemeClr>
                </a:solidFill>
              </a:rPr>
              <a:t>to solve the </a:t>
            </a:r>
            <a:r>
              <a:rPr lang="en-US" altLang="en-US" sz="1400" u="sng" dirty="0">
                <a:solidFill>
                  <a:schemeClr val="accent4">
                    <a:lumMod val="85000"/>
                    <a:lumOff val="15000"/>
                  </a:schemeClr>
                </a:solidFill>
              </a:rPr>
              <a:t>two</a:t>
            </a:r>
            <a:r>
              <a:rPr lang="en-US" altLang="en-US" sz="1400" dirty="0">
                <a:solidFill>
                  <a:schemeClr val="accent4">
                    <a:lumMod val="85000"/>
                    <a:lumOff val="15000"/>
                  </a:schemeClr>
                </a:solidFill>
              </a:rPr>
              <a:t> main OCR optimization problems </a:t>
            </a:r>
            <a:r>
              <a:rPr lang="en-US" altLang="en-US" sz="1400" b="0" dirty="0">
                <a:solidFill>
                  <a:schemeClr val="accent4">
                    <a:lumMod val="85000"/>
                    <a:lumOff val="15000"/>
                  </a:schemeClr>
                </a:solidFill>
              </a:rPr>
              <a:t>. First, identification of the position for each text character in the image (general problem category: Object detection) and second, recognition of each represented text letter in the image (general problem category: Object classification). </a:t>
            </a:r>
          </a:p>
          <a:p>
            <a:pPr marL="0" indent="0" algn="just" eaLnBrk="1" hangingPunct="1">
              <a:spcBef>
                <a:spcPts val="0"/>
              </a:spcBef>
              <a:spcAft>
                <a:spcPts val="0"/>
              </a:spcAft>
              <a:buFont typeface="Wingdings" panose="05000000000000000000" pitchFamily="2" charset="2"/>
              <a:buNone/>
              <a:defRPr/>
            </a:pPr>
            <a:endParaRPr lang="en-US" altLang="en-US" sz="600" dirty="0">
              <a:solidFill>
                <a:schemeClr val="accent4">
                  <a:lumMod val="85000"/>
                  <a:lumOff val="15000"/>
                </a:schemeClr>
              </a:solidFill>
            </a:endParaRPr>
          </a:p>
          <a:p>
            <a:pPr marL="0" indent="0" algn="just" eaLnBrk="1" hangingPunct="1">
              <a:spcBef>
                <a:spcPts val="0"/>
              </a:spcBef>
              <a:spcAft>
                <a:spcPts val="0"/>
              </a:spcAft>
              <a:buFont typeface="Wingdings" panose="05000000000000000000" pitchFamily="2" charset="2"/>
              <a:buNone/>
              <a:defRPr/>
            </a:pPr>
            <a:r>
              <a:rPr lang="en-US" altLang="en-US" sz="1400" b="0" dirty="0">
                <a:solidFill>
                  <a:schemeClr val="accent4">
                    <a:lumMod val="85000"/>
                    <a:lumOff val="15000"/>
                  </a:schemeClr>
                </a:solidFill>
              </a:rPr>
              <a:t>In the </a:t>
            </a:r>
            <a:r>
              <a:rPr lang="en-US" altLang="en-US" sz="1400" dirty="0">
                <a:solidFill>
                  <a:schemeClr val="accent4">
                    <a:lumMod val="85000"/>
                    <a:lumOff val="15000"/>
                  </a:schemeClr>
                </a:solidFill>
              </a:rPr>
              <a:t>first optimization problem</a:t>
            </a:r>
            <a:r>
              <a:rPr lang="en-US" altLang="en-US" sz="1400" b="0" dirty="0">
                <a:solidFill>
                  <a:schemeClr val="accent4">
                    <a:lumMod val="85000"/>
                    <a:lumOff val="15000"/>
                  </a:schemeClr>
                </a:solidFill>
              </a:rPr>
              <a:t>, common image preprocessing techniques can be used to exclude noise, delete redundant information, and highlight text regions in the image. Then, the initial image can be consecutively split into smaller sub images until only individual text characters are represented on them. This last process of the character isolation, is for every OCR algorithm the most challenging, time-consuming and error prone part of the project. The main issue of these techniques is, that they are converting the images into a binary representation format , which destroys all the color correlations coming from values such as saturation, RGB and hue. This color minimization process leads the close written characters to an intersection or broken state and makes their separation process almost impossible. Thus, an innovative method must be applied to increase the character detection accuracy in low resolution images.</a:t>
            </a:r>
          </a:p>
          <a:p>
            <a:pPr marL="0" indent="0" algn="just" eaLnBrk="1" hangingPunct="1">
              <a:spcBef>
                <a:spcPts val="0"/>
              </a:spcBef>
              <a:spcAft>
                <a:spcPts val="0"/>
              </a:spcAft>
              <a:buFont typeface="Wingdings" panose="05000000000000000000" pitchFamily="2" charset="2"/>
              <a:buNone/>
              <a:defRPr/>
            </a:pPr>
            <a:endParaRPr lang="en-US" altLang="en-US" sz="600" dirty="0">
              <a:solidFill>
                <a:schemeClr val="accent4">
                  <a:lumMod val="85000"/>
                  <a:lumOff val="15000"/>
                </a:schemeClr>
              </a:solidFill>
            </a:endParaRPr>
          </a:p>
          <a:p>
            <a:pPr marL="0" indent="0" algn="just" eaLnBrk="1" hangingPunct="1">
              <a:spcBef>
                <a:spcPts val="0"/>
              </a:spcBef>
              <a:spcAft>
                <a:spcPts val="0"/>
              </a:spcAft>
              <a:buFont typeface="Wingdings" panose="05000000000000000000" pitchFamily="2" charset="2"/>
              <a:buNone/>
              <a:defRPr/>
            </a:pPr>
            <a:r>
              <a:rPr lang="en-US" altLang="en-US" sz="1400" b="0" dirty="0">
                <a:solidFill>
                  <a:schemeClr val="accent4">
                    <a:lumMod val="85000"/>
                    <a:lumOff val="15000"/>
                  </a:schemeClr>
                </a:solidFill>
              </a:rPr>
              <a:t>In the </a:t>
            </a:r>
            <a:r>
              <a:rPr lang="en-US" altLang="en-US" sz="1400" dirty="0">
                <a:solidFill>
                  <a:schemeClr val="accent4">
                    <a:lumMod val="85000"/>
                    <a:lumOff val="15000"/>
                  </a:schemeClr>
                </a:solidFill>
              </a:rPr>
              <a:t>second optimization problem</a:t>
            </a:r>
            <a:r>
              <a:rPr lang="en-US" altLang="en-US" sz="1400" b="0" dirty="0">
                <a:solidFill>
                  <a:schemeClr val="accent4">
                    <a:lumMod val="85000"/>
                    <a:lumOff val="15000"/>
                  </a:schemeClr>
                </a:solidFill>
              </a:rPr>
              <a:t>, machine learning techniques can be used to create the algorithm for the character recognition. Specifically, a type of neural networks called convolutional neural networks (CNNs) is already recognized as an efficient machine learning technique, but with still some knowledge gaps in its optimal deep learning architecture. Furthermore, the biggest challenge in this process, is to find the appropriate input dataset for the training process of these Neural Networks. The existing character training datasets can be incomplete, expensive or with limited enriching capabilities (not applicable for different types of fonts, sizes, etc.). Thus, a different approach must be adapted to eliminate the above restrictions and add continuous learning capability in the process.</a:t>
            </a:r>
          </a:p>
          <a:p>
            <a:pPr marL="0" indent="0" eaLnBrk="1" hangingPunct="1">
              <a:spcBef>
                <a:spcPts val="0"/>
              </a:spcBef>
              <a:spcAft>
                <a:spcPts val="0"/>
              </a:spcAft>
              <a:buFont typeface="Wingdings" panose="05000000000000000000" pitchFamily="2" charset="2"/>
              <a:buNone/>
              <a:defRPr/>
            </a:pPr>
            <a:r>
              <a:rPr lang="en-US" altLang="en-US" sz="1400" b="0" dirty="0">
                <a:solidFill>
                  <a:schemeClr val="accent4">
                    <a:lumMod val="85000"/>
                    <a:lumOff val="15000"/>
                  </a:schemeClr>
                </a:solidFill>
              </a:rPr>
              <a:t>As a summary, our main technical focus can be divided into three main problem components:</a:t>
            </a:r>
          </a:p>
          <a:p>
            <a:pPr marL="0" indent="0" eaLnBrk="1" hangingPunct="1">
              <a:spcBef>
                <a:spcPts val="0"/>
              </a:spcBef>
              <a:spcAft>
                <a:spcPts val="0"/>
              </a:spcAft>
              <a:buFont typeface="Wingdings" panose="05000000000000000000" pitchFamily="2" charset="2"/>
              <a:buNone/>
              <a:defRPr/>
            </a:pPr>
            <a:endParaRPr lang="en-US" altLang="en-US" sz="600" b="0" dirty="0">
              <a:solidFill>
                <a:schemeClr val="accent5">
                  <a:lumMod val="25000"/>
                </a:schemeClr>
              </a:solidFill>
            </a:endParaRPr>
          </a:p>
          <a:p>
            <a:pPr marL="342900" indent="-342900" eaLnBrk="1" hangingPunct="1">
              <a:lnSpc>
                <a:spcPct val="150000"/>
              </a:lnSpc>
              <a:spcBef>
                <a:spcPts val="0"/>
              </a:spcBef>
              <a:spcAft>
                <a:spcPts val="0"/>
              </a:spcAft>
              <a:buClr>
                <a:srgbClr val="0033CC"/>
              </a:buClr>
              <a:buFont typeface="+mj-lt"/>
              <a:buAutoNum type="arabicPeriod"/>
              <a:defRPr/>
            </a:pPr>
            <a:r>
              <a:rPr lang="en-US" altLang="en-US" sz="1400" u="sng" dirty="0">
                <a:solidFill>
                  <a:schemeClr val="accent5">
                    <a:lumMod val="75000"/>
                  </a:schemeClr>
                </a:solidFill>
              </a:rPr>
              <a:t>Character detection in low resolution images and with intersected text for Latin characters.</a:t>
            </a:r>
          </a:p>
          <a:p>
            <a:pPr marL="342900" indent="-342900" eaLnBrk="1" hangingPunct="1">
              <a:lnSpc>
                <a:spcPct val="150000"/>
              </a:lnSpc>
              <a:spcBef>
                <a:spcPts val="0"/>
              </a:spcBef>
              <a:spcAft>
                <a:spcPts val="0"/>
              </a:spcAft>
              <a:buClr>
                <a:srgbClr val="0033CC"/>
              </a:buClr>
              <a:buFont typeface="+mj-lt"/>
              <a:buAutoNum type="arabicPeriod"/>
              <a:defRPr/>
            </a:pPr>
            <a:r>
              <a:rPr lang="fr-FR" altLang="en-US" sz="1400" u="sng" dirty="0">
                <a:solidFill>
                  <a:schemeClr val="accent5">
                    <a:lumMod val="75000"/>
                  </a:schemeClr>
                </a:solidFill>
              </a:rPr>
              <a:t>Construction of synthetic Latin text-to-image data for training a character classification algorithm.</a:t>
            </a:r>
          </a:p>
          <a:p>
            <a:pPr marL="342900" indent="-342900" eaLnBrk="1" hangingPunct="1">
              <a:lnSpc>
                <a:spcPct val="150000"/>
              </a:lnSpc>
              <a:spcBef>
                <a:spcPts val="0"/>
              </a:spcBef>
              <a:spcAft>
                <a:spcPts val="0"/>
              </a:spcAft>
              <a:buClr>
                <a:srgbClr val="0033CC"/>
              </a:buClr>
              <a:buFont typeface="+mj-lt"/>
              <a:buAutoNum type="arabicPeriod"/>
              <a:defRPr/>
            </a:pPr>
            <a:r>
              <a:rPr lang="fr-FR" altLang="en-US" sz="1400" u="sng" dirty="0">
                <a:solidFill>
                  <a:schemeClr val="accent5">
                    <a:lumMod val="75000"/>
                  </a:schemeClr>
                </a:solidFill>
              </a:rPr>
              <a:t>Identification of optimal convolution neural network </a:t>
            </a:r>
            <a:r>
              <a:rPr lang="fr-FR" altLang="en-US" sz="1400" u="sng" dirty="0" err="1">
                <a:solidFill>
                  <a:schemeClr val="accent5">
                    <a:lumMod val="75000"/>
                  </a:schemeClr>
                </a:solidFill>
              </a:rPr>
              <a:t>evaluation</a:t>
            </a:r>
            <a:r>
              <a:rPr lang="fr-FR" altLang="en-US" sz="1400" u="sng" dirty="0">
                <a:solidFill>
                  <a:schemeClr val="accent5">
                    <a:lumMod val="75000"/>
                  </a:schemeClr>
                </a:solidFill>
              </a:rPr>
              <a:t> </a:t>
            </a:r>
            <a:r>
              <a:rPr lang="fr-FR" altLang="en-US" sz="1400" u="sng" dirty="0" err="1">
                <a:solidFill>
                  <a:schemeClr val="accent5">
                    <a:lumMod val="75000"/>
                  </a:schemeClr>
                </a:solidFill>
              </a:rPr>
              <a:t>method</a:t>
            </a:r>
            <a:r>
              <a:rPr lang="fr-FR" altLang="en-US" sz="1400" u="sng" dirty="0">
                <a:solidFill>
                  <a:schemeClr val="accent5">
                    <a:lumMod val="75000"/>
                  </a:schemeClr>
                </a:solidFill>
              </a:rPr>
              <a:t> for Latin character </a:t>
            </a:r>
            <a:r>
              <a:rPr lang="fr-FR" altLang="en-US" sz="1400" u="sng" dirty="0" err="1">
                <a:solidFill>
                  <a:schemeClr val="accent5">
                    <a:lumMod val="75000"/>
                  </a:schemeClr>
                </a:solidFill>
              </a:rPr>
              <a:t>detection</a:t>
            </a:r>
            <a:r>
              <a:rPr lang="fr-FR" altLang="en-US" sz="1400" u="sng" dirty="0">
                <a:solidFill>
                  <a:schemeClr val="accent5">
                    <a:lumMod val="75000"/>
                  </a:schemeClr>
                </a:solidFill>
              </a:rPr>
              <a:t>.</a:t>
            </a:r>
          </a:p>
          <a:p>
            <a:pPr marL="342900" indent="-342900" eaLnBrk="1" hangingPunct="1">
              <a:lnSpc>
                <a:spcPct val="150000"/>
              </a:lnSpc>
              <a:spcBef>
                <a:spcPts val="0"/>
              </a:spcBef>
              <a:spcAft>
                <a:spcPts val="0"/>
              </a:spcAft>
              <a:buFont typeface="+mj-lt"/>
              <a:buAutoNum type="arabicPeriod"/>
              <a:defRPr/>
            </a:pPr>
            <a:endParaRPr lang="fr-FR" altLang="en-US" sz="1400" u="sng" dirty="0">
              <a:solidFill>
                <a:schemeClr val="accent1">
                  <a:lumMod val="50000"/>
                </a:schemeClr>
              </a:solidFill>
            </a:endParaRPr>
          </a:p>
          <a:p>
            <a:pPr marL="342900" indent="-342900" eaLnBrk="1" hangingPunct="1">
              <a:lnSpc>
                <a:spcPct val="150000"/>
              </a:lnSpc>
              <a:spcBef>
                <a:spcPts val="0"/>
              </a:spcBef>
              <a:spcAft>
                <a:spcPts val="0"/>
              </a:spcAft>
              <a:buFont typeface="+mj-lt"/>
              <a:buAutoNum type="arabicPeriod"/>
              <a:defRPr/>
            </a:pPr>
            <a:endParaRPr lang="fr-FR" altLang="en-US" sz="1400" u="sng" dirty="0">
              <a:solidFill>
                <a:schemeClr val="accent2">
                  <a:lumMod val="75000"/>
                </a:schemeClr>
              </a:solidFill>
            </a:endParaRPr>
          </a:p>
        </p:txBody>
      </p:sp>
      <p:sp>
        <p:nvSpPr>
          <p:cNvPr id="3" name="Arrow: Bent 2">
            <a:extLst>
              <a:ext uri="{FF2B5EF4-FFF2-40B4-BE49-F238E27FC236}">
                <a16:creationId xmlns:a16="http://schemas.microsoft.com/office/drawing/2014/main" id="{93B93131-2ED9-4C25-9DF6-2AD690AB65B0}"/>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717606" y="1580322"/>
            <a:ext cx="5060348" cy="5368165"/>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415075" y="1348824"/>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622262" y="1424355"/>
            <a:ext cx="3814198" cy="342762"/>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4</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714583042"/>
              </p:ext>
            </p:extLst>
          </p:nvPr>
        </p:nvGraphicFramePr>
        <p:xfrm>
          <a:off x="6622262" y="1771032"/>
          <a:ext cx="52220" cy="3232942"/>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32329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3844954034"/>
              </p:ext>
            </p:extLst>
          </p:nvPr>
        </p:nvGraphicFramePr>
        <p:xfrm>
          <a:off x="6674482" y="1771025"/>
          <a:ext cx="3761975" cy="3846882"/>
        </p:xfrm>
        <a:graphic>
          <a:graphicData uri="http://schemas.openxmlformats.org/drawingml/2006/table">
            <a:tbl>
              <a:tblPr>
                <a:tableStyleId>{5C22544A-7EE6-4342-B048-85BDC9FD1C3A}</a:tableStyleId>
              </a:tblPr>
              <a:tblGrid>
                <a:gridCol w="3761975">
                  <a:extLst>
                    <a:ext uri="{9D8B030D-6E8A-4147-A177-3AD203B41FA5}">
                      <a16:colId xmlns:a16="http://schemas.microsoft.com/office/drawing/2014/main" val="2484424921"/>
                    </a:ext>
                  </a:extLst>
                </a:gridCol>
              </a:tblGrid>
              <a:tr h="2197841">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The next step before the character segmenation is to excude horizontal and vertical lines from the images.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rgbClr val="FF0000"/>
                          </a:solidFill>
                          <a:effectLst/>
                          <a:latin typeface="+mn-lt"/>
                          <a:ea typeface="+mn-ea"/>
                          <a:cs typeface="+mn-cs"/>
                        </a:rPr>
                        <a:t>For the underlines lines a custom method was created  because common hough transform techinique was very sensitive to parameters. We named it ‘underline check’.  The main idea is to find horizontal text color gaps with a minimum threshold value.</a:t>
                      </a:r>
                      <a:r>
                        <a:rPr lang="en-US" sz="1400" b="0" u="none" kern="1200" dirty="0">
                          <a:solidFill>
                            <a:srgbClr val="FF0000"/>
                          </a:solidFill>
                          <a:effectLst/>
                          <a:latin typeface="+mn-lt"/>
                          <a:ea typeface="+mn-ea"/>
                          <a:cs typeface="+mn-cs"/>
                        </a:rPr>
                        <a:t> This method gives the capability to isolate only underline words. </a:t>
                      </a:r>
                      <a:endParaRPr lang="pt-PT" sz="1400" b="0" u="none"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rgbClr val="FF0000"/>
                          </a:solidFill>
                          <a:effectLst/>
                          <a:latin typeface="+mn-lt"/>
                          <a:ea typeface="+mn-ea"/>
                          <a:cs typeface="+mn-cs"/>
                        </a:rPr>
                        <a:t>For the vertical lines and the remaining horizontal ones hough transform technique is adapted.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16" name="TextBox 15">
            <a:extLst>
              <a:ext uri="{FF2B5EF4-FFF2-40B4-BE49-F238E27FC236}">
                <a16:creationId xmlns:a16="http://schemas.microsoft.com/office/drawing/2014/main" id="{AFE15441-0C5D-4D7F-902E-8BEAE58EC59B}"/>
              </a:ext>
            </a:extLst>
          </p:cNvPr>
          <p:cNvSpPr txBox="1"/>
          <p:nvPr/>
        </p:nvSpPr>
        <p:spPr>
          <a:xfrm>
            <a:off x="3401690" y="3859318"/>
            <a:ext cx="72008" cy="261610"/>
          </a:xfrm>
          <a:prstGeom prst="rect">
            <a:avLst/>
          </a:prstGeom>
          <a:noFill/>
        </p:spPr>
        <p:txBody>
          <a:bodyPr wrap="square" rtlCol="0">
            <a:spAutoFit/>
          </a:bodyPr>
          <a:lstStyle/>
          <a:p>
            <a:endParaRPr lang="en-US" dirty="0"/>
          </a:p>
        </p:txBody>
      </p:sp>
      <p:cxnSp>
        <p:nvCxnSpPr>
          <p:cNvPr id="29" name="Straight Arrow Connector 28">
            <a:extLst>
              <a:ext uri="{FF2B5EF4-FFF2-40B4-BE49-F238E27FC236}">
                <a16:creationId xmlns:a16="http://schemas.microsoft.com/office/drawing/2014/main" id="{84CDCAD7-A33B-4A88-88E9-7575967EDD0C}"/>
              </a:ext>
            </a:extLst>
          </p:cNvPr>
          <p:cNvCxnSpPr>
            <a:cxnSpLocks/>
          </p:cNvCxnSpPr>
          <p:nvPr/>
        </p:nvCxnSpPr>
        <p:spPr bwMode="auto">
          <a:xfrm>
            <a:off x="2399907" y="3736159"/>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1" name="Arrow: Right 50">
            <a:extLst>
              <a:ext uri="{FF2B5EF4-FFF2-40B4-BE49-F238E27FC236}">
                <a16:creationId xmlns:a16="http://schemas.microsoft.com/office/drawing/2014/main" id="{152E57AB-8609-45C7-B35A-171C322188E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9" name="TextBox 108">
            <a:extLst>
              <a:ext uri="{FF2B5EF4-FFF2-40B4-BE49-F238E27FC236}">
                <a16:creationId xmlns:a16="http://schemas.microsoft.com/office/drawing/2014/main" id="{FE40DE8B-00D0-4DCE-9D41-2B0DF364C595}"/>
              </a:ext>
            </a:extLst>
          </p:cNvPr>
          <p:cNvSpPr txBox="1"/>
          <p:nvPr/>
        </p:nvSpPr>
        <p:spPr>
          <a:xfrm>
            <a:off x="3401690" y="2808309"/>
            <a:ext cx="72008" cy="261610"/>
          </a:xfrm>
          <a:prstGeom prst="rect">
            <a:avLst/>
          </a:prstGeom>
          <a:noFill/>
        </p:spPr>
        <p:txBody>
          <a:bodyPr wrap="square" rtlCol="0">
            <a:spAutoFit/>
          </a:bodyPr>
          <a:lstStyle/>
          <a:p>
            <a:endParaRPr lang="en-US" dirty="0"/>
          </a:p>
        </p:txBody>
      </p:sp>
      <p:cxnSp>
        <p:nvCxnSpPr>
          <p:cNvPr id="114" name="Straight Arrow Connector 113">
            <a:extLst>
              <a:ext uri="{FF2B5EF4-FFF2-40B4-BE49-F238E27FC236}">
                <a16:creationId xmlns:a16="http://schemas.microsoft.com/office/drawing/2014/main" id="{4B456620-DA0F-4614-AE19-5E82E95143F8}"/>
              </a:ext>
            </a:extLst>
          </p:cNvPr>
          <p:cNvCxnSpPr>
            <a:cxnSpLocks/>
          </p:cNvCxnSpPr>
          <p:nvPr/>
        </p:nvCxnSpPr>
        <p:spPr bwMode="auto">
          <a:xfrm>
            <a:off x="3402782" y="2737955"/>
            <a:ext cx="787942" cy="794204"/>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5" name="Straight Arrow Connector 114">
            <a:extLst>
              <a:ext uri="{FF2B5EF4-FFF2-40B4-BE49-F238E27FC236}">
                <a16:creationId xmlns:a16="http://schemas.microsoft.com/office/drawing/2014/main" id="{DAF436AA-46C3-450A-BE87-B5645C032720}"/>
              </a:ext>
            </a:extLst>
          </p:cNvPr>
          <p:cNvCxnSpPr>
            <a:cxnSpLocks/>
            <a:stCxn id="18" idx="2"/>
            <a:endCxn id="9" idx="0"/>
          </p:cNvCxnSpPr>
          <p:nvPr/>
        </p:nvCxnSpPr>
        <p:spPr bwMode="auto">
          <a:xfrm>
            <a:off x="3312792" y="2938044"/>
            <a:ext cx="2920" cy="354597"/>
          </a:xfrm>
          <a:prstGeom prst="straightConnector1">
            <a:avLst/>
          </a:prstGeom>
          <a:ln>
            <a:solidFill>
              <a:srgbClr val="FFF1BF"/>
            </a:solidFill>
            <a:tailEnd type="triangle"/>
          </a:ln>
        </p:spPr>
        <p:style>
          <a:lnRef idx="1">
            <a:schemeClr val="accent5"/>
          </a:lnRef>
          <a:fillRef idx="0">
            <a:schemeClr val="accent5"/>
          </a:fillRef>
          <a:effectRef idx="0">
            <a:schemeClr val="accent5"/>
          </a:effectRef>
          <a:fontRef idx="minor">
            <a:schemeClr val="tx1"/>
          </a:fontRef>
        </p:style>
      </p:cxnSp>
      <p:pic>
        <p:nvPicPr>
          <p:cNvPr id="18" name="Picture 17">
            <a:extLst>
              <a:ext uri="{FF2B5EF4-FFF2-40B4-BE49-F238E27FC236}">
                <a16:creationId xmlns:a16="http://schemas.microsoft.com/office/drawing/2014/main" id="{FD390B68-066A-455D-8B41-6B7EFC31F32E}"/>
              </a:ext>
            </a:extLst>
          </p:cNvPr>
          <p:cNvPicPr>
            <a:picLocks noChangeAspect="1"/>
          </p:cNvPicPr>
          <p:nvPr/>
        </p:nvPicPr>
        <p:blipFill>
          <a:blip r:embed="rId4"/>
          <a:stretch>
            <a:fillRect/>
          </a:stretch>
        </p:blipFill>
        <p:spPr>
          <a:xfrm>
            <a:off x="1846927" y="2341133"/>
            <a:ext cx="2931730" cy="596911"/>
          </a:xfrm>
          <a:prstGeom prst="rect">
            <a:avLst/>
          </a:prstGeom>
        </p:spPr>
      </p:pic>
      <p:pic>
        <p:nvPicPr>
          <p:cNvPr id="9" name="Picture 8">
            <a:extLst>
              <a:ext uri="{FF2B5EF4-FFF2-40B4-BE49-F238E27FC236}">
                <a16:creationId xmlns:a16="http://schemas.microsoft.com/office/drawing/2014/main" id="{970CF3EB-139A-413D-8F1E-43D4FA9EE241}"/>
              </a:ext>
            </a:extLst>
          </p:cNvPr>
          <p:cNvPicPr>
            <a:picLocks noChangeAspect="1"/>
          </p:cNvPicPr>
          <p:nvPr/>
        </p:nvPicPr>
        <p:blipFill>
          <a:blip r:embed="rId5"/>
          <a:stretch>
            <a:fillRect/>
          </a:stretch>
        </p:blipFill>
        <p:spPr>
          <a:xfrm>
            <a:off x="1772511" y="3292641"/>
            <a:ext cx="3086402" cy="583746"/>
          </a:xfrm>
          <a:prstGeom prst="rect">
            <a:avLst/>
          </a:prstGeom>
        </p:spPr>
      </p:pic>
      <p:pic>
        <p:nvPicPr>
          <p:cNvPr id="24" name="Picture 23">
            <a:extLst>
              <a:ext uri="{FF2B5EF4-FFF2-40B4-BE49-F238E27FC236}">
                <a16:creationId xmlns:a16="http://schemas.microsoft.com/office/drawing/2014/main" id="{EEAE4688-A494-4DC0-A604-9F70AA477033}"/>
              </a:ext>
            </a:extLst>
          </p:cNvPr>
          <p:cNvPicPr>
            <a:picLocks noChangeAspect="1"/>
          </p:cNvPicPr>
          <p:nvPr/>
        </p:nvPicPr>
        <p:blipFill>
          <a:blip r:embed="rId6"/>
          <a:stretch>
            <a:fillRect/>
          </a:stretch>
        </p:blipFill>
        <p:spPr>
          <a:xfrm>
            <a:off x="2025183" y="4608545"/>
            <a:ext cx="2575219" cy="790189"/>
          </a:xfrm>
          <a:prstGeom prst="rect">
            <a:avLst/>
          </a:prstGeom>
        </p:spPr>
      </p:pic>
      <p:pic>
        <p:nvPicPr>
          <p:cNvPr id="26" name="Picture 25">
            <a:extLst>
              <a:ext uri="{FF2B5EF4-FFF2-40B4-BE49-F238E27FC236}">
                <a16:creationId xmlns:a16="http://schemas.microsoft.com/office/drawing/2014/main" id="{D6A50C2E-D57B-4288-9D13-D170D8BEE3A6}"/>
              </a:ext>
            </a:extLst>
          </p:cNvPr>
          <p:cNvPicPr>
            <a:picLocks noChangeAspect="1"/>
          </p:cNvPicPr>
          <p:nvPr/>
        </p:nvPicPr>
        <p:blipFill>
          <a:blip r:embed="rId7"/>
          <a:stretch>
            <a:fillRect/>
          </a:stretch>
        </p:blipFill>
        <p:spPr>
          <a:xfrm>
            <a:off x="2033538" y="5818593"/>
            <a:ext cx="2575219" cy="769556"/>
          </a:xfrm>
          <a:prstGeom prst="rect">
            <a:avLst/>
          </a:prstGeom>
        </p:spPr>
      </p:pic>
      <p:cxnSp>
        <p:nvCxnSpPr>
          <p:cNvPr id="33" name="Straight Arrow Connector 32">
            <a:extLst>
              <a:ext uri="{FF2B5EF4-FFF2-40B4-BE49-F238E27FC236}">
                <a16:creationId xmlns:a16="http://schemas.microsoft.com/office/drawing/2014/main" id="{69982490-2D99-40AA-B185-3FBAD09CC1F9}"/>
              </a:ext>
            </a:extLst>
          </p:cNvPr>
          <p:cNvCxnSpPr>
            <a:cxnSpLocks/>
            <a:stCxn id="24" idx="2"/>
            <a:endCxn id="26" idx="0"/>
          </p:cNvCxnSpPr>
          <p:nvPr/>
        </p:nvCxnSpPr>
        <p:spPr bwMode="auto">
          <a:xfrm>
            <a:off x="3312793" y="5398734"/>
            <a:ext cx="8355" cy="41985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3" name="TextBox 52">
            <a:extLst>
              <a:ext uri="{FF2B5EF4-FFF2-40B4-BE49-F238E27FC236}">
                <a16:creationId xmlns:a16="http://schemas.microsoft.com/office/drawing/2014/main" id="{120BD228-FE52-4BF5-A30D-4A5554005DA5}"/>
              </a:ext>
            </a:extLst>
          </p:cNvPr>
          <p:cNvSpPr txBox="1"/>
          <p:nvPr/>
        </p:nvSpPr>
        <p:spPr>
          <a:xfrm>
            <a:off x="3136206" y="4312259"/>
            <a:ext cx="590571" cy="261610"/>
          </a:xfrm>
          <a:prstGeom prst="rect">
            <a:avLst/>
          </a:prstGeom>
          <a:noFill/>
        </p:spPr>
        <p:txBody>
          <a:bodyPr wrap="square" rtlCol="0">
            <a:spAutoFit/>
          </a:bodyPr>
          <a:lstStyle/>
          <a:p>
            <a:r>
              <a:rPr lang="pt-PT" dirty="0">
                <a:solidFill>
                  <a:schemeClr val="accent4">
                    <a:lumMod val="85000"/>
                    <a:lumOff val="15000"/>
                  </a:schemeClr>
                </a:solidFill>
              </a:rPr>
              <a:t>(b)</a:t>
            </a:r>
            <a:endParaRPr lang="en-US" dirty="0">
              <a:solidFill>
                <a:schemeClr val="accent4">
                  <a:lumMod val="85000"/>
                  <a:lumOff val="15000"/>
                </a:schemeClr>
              </a:solidFill>
            </a:endParaRPr>
          </a:p>
        </p:txBody>
      </p:sp>
      <p:sp>
        <p:nvSpPr>
          <p:cNvPr id="54" name="TextBox 53">
            <a:extLst>
              <a:ext uri="{FF2B5EF4-FFF2-40B4-BE49-F238E27FC236}">
                <a16:creationId xmlns:a16="http://schemas.microsoft.com/office/drawing/2014/main" id="{24E8E5B2-4E1E-4810-B27F-F5FA4E2B569F}"/>
              </a:ext>
            </a:extLst>
          </p:cNvPr>
          <p:cNvSpPr txBox="1"/>
          <p:nvPr/>
        </p:nvSpPr>
        <p:spPr>
          <a:xfrm>
            <a:off x="3098459" y="2019936"/>
            <a:ext cx="590571" cy="261610"/>
          </a:xfrm>
          <a:prstGeom prst="rect">
            <a:avLst/>
          </a:prstGeom>
          <a:noFill/>
        </p:spPr>
        <p:txBody>
          <a:bodyPr wrap="square" rtlCol="0">
            <a:spAutoFit/>
          </a:bodyPr>
          <a:lstStyle/>
          <a:p>
            <a:r>
              <a:rPr lang="pt-PT" dirty="0">
                <a:solidFill>
                  <a:schemeClr val="accent4">
                    <a:lumMod val="85000"/>
                    <a:lumOff val="15000"/>
                  </a:schemeClr>
                </a:solidFill>
              </a:rPr>
              <a:t>(a)</a:t>
            </a:r>
            <a:endParaRPr lang="en-US" dirty="0">
              <a:solidFill>
                <a:schemeClr val="accent4">
                  <a:lumMod val="85000"/>
                  <a:lumOff val="15000"/>
                </a:schemeClr>
              </a:solidFill>
            </a:endParaRPr>
          </a:p>
        </p:txBody>
      </p:sp>
    </p:spTree>
    <p:extLst>
      <p:ext uri="{BB962C8B-B14F-4D97-AF65-F5344CB8AC3E}">
        <p14:creationId xmlns:p14="http://schemas.microsoft.com/office/powerpoint/2010/main" val="3886861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CF53C24F-7409-43CB-8B60-A6F73E3399FD}"/>
              </a:ext>
            </a:extLst>
          </p:cNvPr>
          <p:cNvSpPr/>
          <p:nvPr/>
        </p:nvSpPr>
        <p:spPr bwMode="auto">
          <a:xfrm>
            <a:off x="307573" y="1580322"/>
            <a:ext cx="6801505" cy="4503771"/>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969642" y="1348824"/>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340462" y="1424355"/>
            <a:ext cx="3095998" cy="342780"/>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5</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201123454"/>
              </p:ext>
            </p:extLst>
          </p:nvPr>
        </p:nvGraphicFramePr>
        <p:xfrm>
          <a:off x="7340461" y="1767135"/>
          <a:ext cx="52220" cy="4470728"/>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447072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2585195831"/>
              </p:ext>
            </p:extLst>
          </p:nvPr>
        </p:nvGraphicFramePr>
        <p:xfrm>
          <a:off x="7475350" y="1771025"/>
          <a:ext cx="2961107" cy="4486962"/>
        </p:xfrm>
        <a:graphic>
          <a:graphicData uri="http://schemas.openxmlformats.org/drawingml/2006/table">
            <a:tbl>
              <a:tblPr>
                <a:tableStyleId>{5C22544A-7EE6-4342-B048-85BDC9FD1C3A}</a:tableStyleId>
              </a:tblPr>
              <a:tblGrid>
                <a:gridCol w="2961107">
                  <a:extLst>
                    <a:ext uri="{9D8B030D-6E8A-4147-A177-3AD203B41FA5}">
                      <a16:colId xmlns:a16="http://schemas.microsoft.com/office/drawing/2014/main" val="2484424921"/>
                    </a:ext>
                  </a:extLst>
                </a:gridCol>
              </a:tblGrid>
              <a:tr h="2197841">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next step is the character segmentation. We are going to use the outputed transformed images from the previous steps.</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Morphological opeations  are </a:t>
                      </a:r>
                      <a:r>
                        <a:rPr lang="pt-PT" sz="1400" u="sng" kern="1200" dirty="0">
                          <a:solidFill>
                            <a:schemeClr val="dk1"/>
                          </a:solidFill>
                          <a:effectLst/>
                          <a:latin typeface="+mn-lt"/>
                          <a:ea typeface="+mn-ea"/>
                          <a:cs typeface="+mn-cs"/>
                        </a:rPr>
                        <a:t>not</a:t>
                      </a:r>
                      <a:r>
                        <a:rPr lang="pt-PT" sz="1400" kern="1200" dirty="0">
                          <a:solidFill>
                            <a:schemeClr val="dk1"/>
                          </a:solidFill>
                          <a:effectLst/>
                          <a:latin typeface="+mn-lt"/>
                          <a:ea typeface="+mn-ea"/>
                          <a:cs typeface="+mn-cs"/>
                        </a:rPr>
                        <a:t> applied.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A  custom 2-steps fuzzy method was created to fullfill this task. In its first step, the images are split into smaller  pieces based on vertical gaps in between the text color. Those with small resolution and large x axis are considered  interesected and they are moving to the second step for futher analys.The rest are classified as unique character segments.</a:t>
                      </a:r>
                      <a:endParaRPr lang="pt-PT" sz="1400" b="0" u="none"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16" name="TextBox 15">
            <a:extLst>
              <a:ext uri="{FF2B5EF4-FFF2-40B4-BE49-F238E27FC236}">
                <a16:creationId xmlns:a16="http://schemas.microsoft.com/office/drawing/2014/main" id="{AFE15441-0C5D-4D7F-902E-8BEAE58EC59B}"/>
              </a:ext>
            </a:extLst>
          </p:cNvPr>
          <p:cNvSpPr txBox="1"/>
          <p:nvPr/>
        </p:nvSpPr>
        <p:spPr>
          <a:xfrm>
            <a:off x="3401690" y="3859318"/>
            <a:ext cx="72008" cy="261610"/>
          </a:xfrm>
          <a:prstGeom prst="rect">
            <a:avLst/>
          </a:prstGeom>
          <a:noFill/>
        </p:spPr>
        <p:txBody>
          <a:bodyPr wrap="square" rtlCol="0">
            <a:spAutoFit/>
          </a:bodyPr>
          <a:lstStyle/>
          <a:p>
            <a:endParaRPr lang="en-US" dirty="0"/>
          </a:p>
        </p:txBody>
      </p:sp>
      <p:cxnSp>
        <p:nvCxnSpPr>
          <p:cNvPr id="29" name="Straight Arrow Connector 28">
            <a:extLst>
              <a:ext uri="{FF2B5EF4-FFF2-40B4-BE49-F238E27FC236}">
                <a16:creationId xmlns:a16="http://schemas.microsoft.com/office/drawing/2014/main" id="{84CDCAD7-A33B-4A88-88E9-7575967EDD0C}"/>
              </a:ext>
            </a:extLst>
          </p:cNvPr>
          <p:cNvCxnSpPr>
            <a:cxnSpLocks/>
          </p:cNvCxnSpPr>
          <p:nvPr/>
        </p:nvCxnSpPr>
        <p:spPr bwMode="auto">
          <a:xfrm>
            <a:off x="2399907" y="3736159"/>
            <a:ext cx="914400" cy="914400"/>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9" name="TextBox 108">
            <a:extLst>
              <a:ext uri="{FF2B5EF4-FFF2-40B4-BE49-F238E27FC236}">
                <a16:creationId xmlns:a16="http://schemas.microsoft.com/office/drawing/2014/main" id="{FE40DE8B-00D0-4DCE-9D41-2B0DF364C595}"/>
              </a:ext>
            </a:extLst>
          </p:cNvPr>
          <p:cNvSpPr txBox="1"/>
          <p:nvPr/>
        </p:nvSpPr>
        <p:spPr>
          <a:xfrm>
            <a:off x="3401690" y="2808309"/>
            <a:ext cx="72008" cy="261610"/>
          </a:xfrm>
          <a:prstGeom prst="rect">
            <a:avLst/>
          </a:prstGeom>
          <a:noFill/>
        </p:spPr>
        <p:txBody>
          <a:bodyPr wrap="square" rtlCol="0">
            <a:spAutoFit/>
          </a:bodyPr>
          <a:lstStyle/>
          <a:p>
            <a:endParaRPr lang="en-US" dirty="0"/>
          </a:p>
        </p:txBody>
      </p:sp>
      <p:cxnSp>
        <p:nvCxnSpPr>
          <p:cNvPr id="114" name="Straight Arrow Connector 113">
            <a:extLst>
              <a:ext uri="{FF2B5EF4-FFF2-40B4-BE49-F238E27FC236}">
                <a16:creationId xmlns:a16="http://schemas.microsoft.com/office/drawing/2014/main" id="{4B456620-DA0F-4614-AE19-5E82E95143F8}"/>
              </a:ext>
            </a:extLst>
          </p:cNvPr>
          <p:cNvCxnSpPr>
            <a:cxnSpLocks/>
          </p:cNvCxnSpPr>
          <p:nvPr/>
        </p:nvCxnSpPr>
        <p:spPr bwMode="auto">
          <a:xfrm>
            <a:off x="3402782" y="2737955"/>
            <a:ext cx="787942" cy="794204"/>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9" name="Picture 8">
            <a:extLst>
              <a:ext uri="{FF2B5EF4-FFF2-40B4-BE49-F238E27FC236}">
                <a16:creationId xmlns:a16="http://schemas.microsoft.com/office/drawing/2014/main" id="{970CF3EB-139A-413D-8F1E-43D4FA9EE241}"/>
              </a:ext>
            </a:extLst>
          </p:cNvPr>
          <p:cNvPicPr>
            <a:picLocks noChangeAspect="1"/>
          </p:cNvPicPr>
          <p:nvPr/>
        </p:nvPicPr>
        <p:blipFill>
          <a:blip r:embed="rId4"/>
          <a:stretch>
            <a:fillRect/>
          </a:stretch>
        </p:blipFill>
        <p:spPr>
          <a:xfrm>
            <a:off x="674257" y="2344105"/>
            <a:ext cx="2082378" cy="393850"/>
          </a:xfrm>
          <a:prstGeom prst="rect">
            <a:avLst/>
          </a:prstGeom>
        </p:spPr>
      </p:pic>
      <p:sp>
        <p:nvSpPr>
          <p:cNvPr id="53" name="TextBox 52">
            <a:extLst>
              <a:ext uri="{FF2B5EF4-FFF2-40B4-BE49-F238E27FC236}">
                <a16:creationId xmlns:a16="http://schemas.microsoft.com/office/drawing/2014/main" id="{120BD228-FE52-4BF5-A30D-4A5554005DA5}"/>
              </a:ext>
            </a:extLst>
          </p:cNvPr>
          <p:cNvSpPr txBox="1"/>
          <p:nvPr/>
        </p:nvSpPr>
        <p:spPr>
          <a:xfrm>
            <a:off x="305346" y="3448743"/>
            <a:ext cx="590571" cy="261610"/>
          </a:xfrm>
          <a:prstGeom prst="rect">
            <a:avLst/>
          </a:prstGeom>
          <a:noFill/>
        </p:spPr>
        <p:txBody>
          <a:bodyPr wrap="square" rtlCol="0">
            <a:spAutoFit/>
          </a:bodyPr>
          <a:lstStyle/>
          <a:p>
            <a:r>
              <a:rPr lang="pt-PT" dirty="0">
                <a:solidFill>
                  <a:schemeClr val="accent4">
                    <a:lumMod val="85000"/>
                    <a:lumOff val="15000"/>
                  </a:schemeClr>
                </a:solidFill>
              </a:rPr>
              <a:t>(b)</a:t>
            </a:r>
            <a:endParaRPr lang="en-US" dirty="0">
              <a:solidFill>
                <a:schemeClr val="accent4">
                  <a:lumMod val="85000"/>
                  <a:lumOff val="15000"/>
                </a:schemeClr>
              </a:solidFill>
            </a:endParaRPr>
          </a:p>
        </p:txBody>
      </p:sp>
      <p:sp>
        <p:nvSpPr>
          <p:cNvPr id="54" name="TextBox 53">
            <a:extLst>
              <a:ext uri="{FF2B5EF4-FFF2-40B4-BE49-F238E27FC236}">
                <a16:creationId xmlns:a16="http://schemas.microsoft.com/office/drawing/2014/main" id="{24E8E5B2-4E1E-4810-B27F-F5FA4E2B569F}"/>
              </a:ext>
            </a:extLst>
          </p:cNvPr>
          <p:cNvSpPr txBox="1"/>
          <p:nvPr/>
        </p:nvSpPr>
        <p:spPr>
          <a:xfrm>
            <a:off x="312499" y="2458721"/>
            <a:ext cx="590571" cy="261610"/>
          </a:xfrm>
          <a:prstGeom prst="rect">
            <a:avLst/>
          </a:prstGeom>
          <a:noFill/>
        </p:spPr>
        <p:txBody>
          <a:bodyPr wrap="square" rtlCol="0">
            <a:spAutoFit/>
          </a:bodyPr>
          <a:lstStyle/>
          <a:p>
            <a:r>
              <a:rPr lang="pt-PT" dirty="0">
                <a:solidFill>
                  <a:schemeClr val="accent4">
                    <a:lumMod val="85000"/>
                    <a:lumOff val="15000"/>
                  </a:schemeClr>
                </a:solidFill>
              </a:rPr>
              <a:t>(a)</a:t>
            </a:r>
            <a:endParaRPr lang="en-US" dirty="0">
              <a:solidFill>
                <a:schemeClr val="accent4">
                  <a:lumMod val="85000"/>
                  <a:lumOff val="15000"/>
                </a:schemeClr>
              </a:solidFill>
            </a:endParaRPr>
          </a:p>
        </p:txBody>
      </p:sp>
      <p:pic>
        <p:nvPicPr>
          <p:cNvPr id="25" name="Picture 24">
            <a:extLst>
              <a:ext uri="{FF2B5EF4-FFF2-40B4-BE49-F238E27FC236}">
                <a16:creationId xmlns:a16="http://schemas.microsoft.com/office/drawing/2014/main" id="{D8F4CDE2-E6A0-48FB-8DAE-26B1A35CC7F5}"/>
              </a:ext>
            </a:extLst>
          </p:cNvPr>
          <p:cNvPicPr>
            <a:picLocks noChangeAspect="1"/>
          </p:cNvPicPr>
          <p:nvPr/>
        </p:nvPicPr>
        <p:blipFill>
          <a:blip r:embed="rId5"/>
          <a:stretch>
            <a:fillRect/>
          </a:stretch>
        </p:blipFill>
        <p:spPr>
          <a:xfrm>
            <a:off x="665386" y="3377588"/>
            <a:ext cx="1672847" cy="412733"/>
          </a:xfrm>
          <a:prstGeom prst="rect">
            <a:avLst/>
          </a:prstGeom>
        </p:spPr>
      </p:pic>
      <p:pic>
        <p:nvPicPr>
          <p:cNvPr id="27" name="Picture 26">
            <a:extLst>
              <a:ext uri="{FF2B5EF4-FFF2-40B4-BE49-F238E27FC236}">
                <a16:creationId xmlns:a16="http://schemas.microsoft.com/office/drawing/2014/main" id="{66BF3BB7-DFC9-4206-A9D5-FDAC2B67F11D}"/>
              </a:ext>
            </a:extLst>
          </p:cNvPr>
          <p:cNvPicPr>
            <a:picLocks noChangeAspect="1"/>
          </p:cNvPicPr>
          <p:nvPr/>
        </p:nvPicPr>
        <p:blipFill rotWithShape="1">
          <a:blip r:embed="rId6"/>
          <a:srcRect r="5183"/>
          <a:stretch/>
        </p:blipFill>
        <p:spPr>
          <a:xfrm>
            <a:off x="602801" y="4737173"/>
            <a:ext cx="2366841" cy="357447"/>
          </a:xfrm>
          <a:prstGeom prst="rect">
            <a:avLst/>
          </a:prstGeom>
        </p:spPr>
      </p:pic>
      <p:sp>
        <p:nvSpPr>
          <p:cNvPr id="28" name="TextBox 27">
            <a:extLst>
              <a:ext uri="{FF2B5EF4-FFF2-40B4-BE49-F238E27FC236}">
                <a16:creationId xmlns:a16="http://schemas.microsoft.com/office/drawing/2014/main" id="{95A45F6E-5937-4574-8377-C6F9976DF3C0}"/>
              </a:ext>
            </a:extLst>
          </p:cNvPr>
          <p:cNvSpPr txBox="1"/>
          <p:nvPr/>
        </p:nvSpPr>
        <p:spPr>
          <a:xfrm>
            <a:off x="290839" y="4829260"/>
            <a:ext cx="590571" cy="261610"/>
          </a:xfrm>
          <a:prstGeom prst="rect">
            <a:avLst/>
          </a:prstGeom>
          <a:noFill/>
        </p:spPr>
        <p:txBody>
          <a:bodyPr wrap="square" rtlCol="0">
            <a:spAutoFit/>
          </a:bodyPr>
          <a:lstStyle/>
          <a:p>
            <a:r>
              <a:rPr lang="pt-PT" dirty="0">
                <a:solidFill>
                  <a:schemeClr val="accent4">
                    <a:lumMod val="85000"/>
                    <a:lumOff val="15000"/>
                  </a:schemeClr>
                </a:solidFill>
              </a:rPr>
              <a:t>(c)</a:t>
            </a:r>
            <a:endParaRPr lang="en-US" dirty="0">
              <a:solidFill>
                <a:schemeClr val="accent4">
                  <a:lumMod val="85000"/>
                  <a:lumOff val="15000"/>
                </a:schemeClr>
              </a:solidFill>
            </a:endParaRPr>
          </a:p>
        </p:txBody>
      </p:sp>
      <p:sp>
        <p:nvSpPr>
          <p:cNvPr id="31" name="Arrow: Right 30">
            <a:extLst>
              <a:ext uri="{FF2B5EF4-FFF2-40B4-BE49-F238E27FC236}">
                <a16:creationId xmlns:a16="http://schemas.microsoft.com/office/drawing/2014/main" id="{99610EAA-7AC4-4B7F-83CE-3B0E9C7D54E0}"/>
              </a:ext>
            </a:extLst>
          </p:cNvPr>
          <p:cNvSpPr/>
          <p:nvPr/>
        </p:nvSpPr>
        <p:spPr bwMode="auto">
          <a:xfrm>
            <a:off x="3041906" y="2342288"/>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2" name="Arrow: Right 31">
            <a:extLst>
              <a:ext uri="{FF2B5EF4-FFF2-40B4-BE49-F238E27FC236}">
                <a16:creationId xmlns:a16="http://schemas.microsoft.com/office/drawing/2014/main" id="{527876E6-BDF7-4BD7-862C-0B79BEEEE263}"/>
              </a:ext>
            </a:extLst>
          </p:cNvPr>
          <p:cNvSpPr/>
          <p:nvPr/>
        </p:nvSpPr>
        <p:spPr bwMode="auto">
          <a:xfrm>
            <a:off x="3041650" y="3425281"/>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6" name="Arrow: Right 35">
            <a:extLst>
              <a:ext uri="{FF2B5EF4-FFF2-40B4-BE49-F238E27FC236}">
                <a16:creationId xmlns:a16="http://schemas.microsoft.com/office/drawing/2014/main" id="{8A5E747E-7CFC-4690-B7A9-4B43DBF5BF51}"/>
              </a:ext>
            </a:extLst>
          </p:cNvPr>
          <p:cNvSpPr/>
          <p:nvPr/>
        </p:nvSpPr>
        <p:spPr bwMode="auto">
          <a:xfrm>
            <a:off x="3113658" y="4701017"/>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7" name="Picture 6">
            <a:extLst>
              <a:ext uri="{FF2B5EF4-FFF2-40B4-BE49-F238E27FC236}">
                <a16:creationId xmlns:a16="http://schemas.microsoft.com/office/drawing/2014/main" id="{BBEC387E-6541-4C2D-B857-9CCE15DB3514}"/>
              </a:ext>
            </a:extLst>
          </p:cNvPr>
          <p:cNvPicPr>
            <a:picLocks noChangeAspect="1"/>
          </p:cNvPicPr>
          <p:nvPr/>
        </p:nvPicPr>
        <p:blipFill>
          <a:blip r:embed="rId7"/>
          <a:stretch>
            <a:fillRect/>
          </a:stretch>
        </p:blipFill>
        <p:spPr>
          <a:xfrm>
            <a:off x="3794503" y="3323286"/>
            <a:ext cx="242667" cy="525044"/>
          </a:xfrm>
          <a:prstGeom prst="rect">
            <a:avLst/>
          </a:prstGeom>
        </p:spPr>
      </p:pic>
      <p:pic>
        <p:nvPicPr>
          <p:cNvPr id="10" name="Picture 9">
            <a:extLst>
              <a:ext uri="{FF2B5EF4-FFF2-40B4-BE49-F238E27FC236}">
                <a16:creationId xmlns:a16="http://schemas.microsoft.com/office/drawing/2014/main" id="{13ACDFFC-AEAC-403F-9ACA-92E76271030F}"/>
              </a:ext>
            </a:extLst>
          </p:cNvPr>
          <p:cNvPicPr>
            <a:picLocks noChangeAspect="1"/>
          </p:cNvPicPr>
          <p:nvPr/>
        </p:nvPicPr>
        <p:blipFill>
          <a:blip r:embed="rId8"/>
          <a:stretch>
            <a:fillRect/>
          </a:stretch>
        </p:blipFill>
        <p:spPr>
          <a:xfrm>
            <a:off x="4106954" y="3316328"/>
            <a:ext cx="242667" cy="532000"/>
          </a:xfrm>
          <a:prstGeom prst="rect">
            <a:avLst/>
          </a:prstGeom>
        </p:spPr>
      </p:pic>
      <p:pic>
        <p:nvPicPr>
          <p:cNvPr id="13" name="Picture 12">
            <a:extLst>
              <a:ext uri="{FF2B5EF4-FFF2-40B4-BE49-F238E27FC236}">
                <a16:creationId xmlns:a16="http://schemas.microsoft.com/office/drawing/2014/main" id="{D18A2452-738F-442B-914E-0112FA86A59C}"/>
              </a:ext>
            </a:extLst>
          </p:cNvPr>
          <p:cNvPicPr>
            <a:picLocks noChangeAspect="1"/>
          </p:cNvPicPr>
          <p:nvPr/>
        </p:nvPicPr>
        <p:blipFill rotWithShape="1">
          <a:blip r:embed="rId9"/>
          <a:srcRect b="5856"/>
          <a:stretch/>
        </p:blipFill>
        <p:spPr>
          <a:xfrm>
            <a:off x="4491078" y="3315075"/>
            <a:ext cx="149944" cy="544243"/>
          </a:xfrm>
          <a:prstGeom prst="rect">
            <a:avLst/>
          </a:prstGeom>
        </p:spPr>
      </p:pic>
      <p:pic>
        <p:nvPicPr>
          <p:cNvPr id="14" name="Picture 13">
            <a:extLst>
              <a:ext uri="{FF2B5EF4-FFF2-40B4-BE49-F238E27FC236}">
                <a16:creationId xmlns:a16="http://schemas.microsoft.com/office/drawing/2014/main" id="{199B3149-1D53-4E28-83F2-4AC9CF464F98}"/>
              </a:ext>
            </a:extLst>
          </p:cNvPr>
          <p:cNvPicPr>
            <a:picLocks noChangeAspect="1"/>
          </p:cNvPicPr>
          <p:nvPr/>
        </p:nvPicPr>
        <p:blipFill>
          <a:blip r:embed="rId10"/>
          <a:stretch>
            <a:fillRect/>
          </a:stretch>
        </p:blipFill>
        <p:spPr>
          <a:xfrm>
            <a:off x="4779361" y="3323285"/>
            <a:ext cx="553121" cy="516277"/>
          </a:xfrm>
          <a:prstGeom prst="rect">
            <a:avLst/>
          </a:prstGeom>
        </p:spPr>
      </p:pic>
      <p:pic>
        <p:nvPicPr>
          <p:cNvPr id="15" name="Picture 14">
            <a:extLst>
              <a:ext uri="{FF2B5EF4-FFF2-40B4-BE49-F238E27FC236}">
                <a16:creationId xmlns:a16="http://schemas.microsoft.com/office/drawing/2014/main" id="{BAA81E0E-25D7-41F3-9E27-C3E5C41407CD}"/>
              </a:ext>
            </a:extLst>
          </p:cNvPr>
          <p:cNvPicPr>
            <a:picLocks noChangeAspect="1"/>
          </p:cNvPicPr>
          <p:nvPr/>
        </p:nvPicPr>
        <p:blipFill>
          <a:blip r:embed="rId11"/>
          <a:stretch>
            <a:fillRect/>
          </a:stretch>
        </p:blipFill>
        <p:spPr>
          <a:xfrm>
            <a:off x="5871519" y="3317631"/>
            <a:ext cx="291885" cy="530700"/>
          </a:xfrm>
          <a:prstGeom prst="rect">
            <a:avLst/>
          </a:prstGeom>
        </p:spPr>
      </p:pic>
      <p:pic>
        <p:nvPicPr>
          <p:cNvPr id="17" name="Picture 16">
            <a:extLst>
              <a:ext uri="{FF2B5EF4-FFF2-40B4-BE49-F238E27FC236}">
                <a16:creationId xmlns:a16="http://schemas.microsoft.com/office/drawing/2014/main" id="{41049353-6F23-45A2-AE23-1A1657C93D95}"/>
              </a:ext>
            </a:extLst>
          </p:cNvPr>
          <p:cNvPicPr>
            <a:picLocks noChangeAspect="1"/>
          </p:cNvPicPr>
          <p:nvPr/>
        </p:nvPicPr>
        <p:blipFill rotWithShape="1">
          <a:blip r:embed="rId12"/>
          <a:srcRect l="11509"/>
          <a:stretch/>
        </p:blipFill>
        <p:spPr>
          <a:xfrm>
            <a:off x="5445514" y="3315075"/>
            <a:ext cx="326625" cy="516278"/>
          </a:xfrm>
          <a:prstGeom prst="rect">
            <a:avLst/>
          </a:prstGeom>
        </p:spPr>
      </p:pic>
      <p:pic>
        <p:nvPicPr>
          <p:cNvPr id="18" name="Picture 17">
            <a:extLst>
              <a:ext uri="{FF2B5EF4-FFF2-40B4-BE49-F238E27FC236}">
                <a16:creationId xmlns:a16="http://schemas.microsoft.com/office/drawing/2014/main" id="{14FBC6F3-7335-4C01-9BFF-4BEB40943A13}"/>
              </a:ext>
            </a:extLst>
          </p:cNvPr>
          <p:cNvPicPr>
            <a:picLocks noChangeAspect="1"/>
          </p:cNvPicPr>
          <p:nvPr/>
        </p:nvPicPr>
        <p:blipFill>
          <a:blip r:embed="rId13"/>
          <a:stretch>
            <a:fillRect/>
          </a:stretch>
        </p:blipFill>
        <p:spPr>
          <a:xfrm>
            <a:off x="6230395" y="3316246"/>
            <a:ext cx="339647" cy="530700"/>
          </a:xfrm>
          <a:prstGeom prst="rect">
            <a:avLst/>
          </a:prstGeom>
        </p:spPr>
      </p:pic>
      <p:pic>
        <p:nvPicPr>
          <p:cNvPr id="20" name="Picture 19">
            <a:extLst>
              <a:ext uri="{FF2B5EF4-FFF2-40B4-BE49-F238E27FC236}">
                <a16:creationId xmlns:a16="http://schemas.microsoft.com/office/drawing/2014/main" id="{775FA83B-6B77-4084-AB0F-7019D148B105}"/>
              </a:ext>
            </a:extLst>
          </p:cNvPr>
          <p:cNvPicPr>
            <a:picLocks noChangeAspect="1"/>
          </p:cNvPicPr>
          <p:nvPr/>
        </p:nvPicPr>
        <p:blipFill>
          <a:blip r:embed="rId14"/>
          <a:stretch>
            <a:fillRect/>
          </a:stretch>
        </p:blipFill>
        <p:spPr>
          <a:xfrm>
            <a:off x="3545706" y="4629668"/>
            <a:ext cx="440257" cy="451546"/>
          </a:xfrm>
          <a:prstGeom prst="rect">
            <a:avLst/>
          </a:prstGeom>
        </p:spPr>
      </p:pic>
      <p:pic>
        <p:nvPicPr>
          <p:cNvPr id="21" name="Picture 20">
            <a:extLst>
              <a:ext uri="{FF2B5EF4-FFF2-40B4-BE49-F238E27FC236}">
                <a16:creationId xmlns:a16="http://schemas.microsoft.com/office/drawing/2014/main" id="{52508D89-C719-4297-B74F-76DBAA788A94}"/>
              </a:ext>
            </a:extLst>
          </p:cNvPr>
          <p:cNvPicPr>
            <a:picLocks noChangeAspect="1"/>
          </p:cNvPicPr>
          <p:nvPr/>
        </p:nvPicPr>
        <p:blipFill>
          <a:blip r:embed="rId15"/>
          <a:stretch>
            <a:fillRect/>
          </a:stretch>
        </p:blipFill>
        <p:spPr>
          <a:xfrm>
            <a:off x="4050243" y="4629668"/>
            <a:ext cx="483097" cy="449392"/>
          </a:xfrm>
          <a:prstGeom prst="rect">
            <a:avLst/>
          </a:prstGeom>
        </p:spPr>
      </p:pic>
      <p:pic>
        <p:nvPicPr>
          <p:cNvPr id="22" name="Picture 21">
            <a:extLst>
              <a:ext uri="{FF2B5EF4-FFF2-40B4-BE49-F238E27FC236}">
                <a16:creationId xmlns:a16="http://schemas.microsoft.com/office/drawing/2014/main" id="{2B42CC6A-0838-4731-A2CD-F5DDA6697E19}"/>
              </a:ext>
            </a:extLst>
          </p:cNvPr>
          <p:cNvPicPr>
            <a:picLocks noChangeAspect="1"/>
          </p:cNvPicPr>
          <p:nvPr/>
        </p:nvPicPr>
        <p:blipFill>
          <a:blip r:embed="rId16"/>
          <a:stretch>
            <a:fillRect/>
          </a:stretch>
        </p:blipFill>
        <p:spPr>
          <a:xfrm>
            <a:off x="4587078" y="4629668"/>
            <a:ext cx="181110" cy="464094"/>
          </a:xfrm>
          <a:prstGeom prst="rect">
            <a:avLst/>
          </a:prstGeom>
        </p:spPr>
      </p:pic>
      <p:pic>
        <p:nvPicPr>
          <p:cNvPr id="24" name="Picture 23">
            <a:extLst>
              <a:ext uri="{FF2B5EF4-FFF2-40B4-BE49-F238E27FC236}">
                <a16:creationId xmlns:a16="http://schemas.microsoft.com/office/drawing/2014/main" id="{7A4FB66C-EDA1-44A2-8DCE-B0143CEC0B80}"/>
              </a:ext>
            </a:extLst>
          </p:cNvPr>
          <p:cNvPicPr>
            <a:picLocks noChangeAspect="1"/>
          </p:cNvPicPr>
          <p:nvPr/>
        </p:nvPicPr>
        <p:blipFill>
          <a:blip r:embed="rId17"/>
          <a:stretch>
            <a:fillRect/>
          </a:stretch>
        </p:blipFill>
        <p:spPr>
          <a:xfrm>
            <a:off x="4823268" y="4636409"/>
            <a:ext cx="226246" cy="464094"/>
          </a:xfrm>
          <a:prstGeom prst="rect">
            <a:avLst/>
          </a:prstGeom>
        </p:spPr>
      </p:pic>
      <p:pic>
        <p:nvPicPr>
          <p:cNvPr id="26" name="Picture 25">
            <a:extLst>
              <a:ext uri="{FF2B5EF4-FFF2-40B4-BE49-F238E27FC236}">
                <a16:creationId xmlns:a16="http://schemas.microsoft.com/office/drawing/2014/main" id="{E19D24D8-D4F0-438D-8520-0544A03A488F}"/>
              </a:ext>
            </a:extLst>
          </p:cNvPr>
          <p:cNvPicPr>
            <a:picLocks noChangeAspect="1"/>
          </p:cNvPicPr>
          <p:nvPr/>
        </p:nvPicPr>
        <p:blipFill>
          <a:blip r:embed="rId18"/>
          <a:stretch>
            <a:fillRect/>
          </a:stretch>
        </p:blipFill>
        <p:spPr>
          <a:xfrm>
            <a:off x="5087898" y="4613198"/>
            <a:ext cx="204418" cy="486996"/>
          </a:xfrm>
          <a:prstGeom prst="rect">
            <a:avLst/>
          </a:prstGeom>
        </p:spPr>
      </p:pic>
      <p:pic>
        <p:nvPicPr>
          <p:cNvPr id="33" name="Picture 32">
            <a:extLst>
              <a:ext uri="{FF2B5EF4-FFF2-40B4-BE49-F238E27FC236}">
                <a16:creationId xmlns:a16="http://schemas.microsoft.com/office/drawing/2014/main" id="{EDCBED16-A2C4-4644-92DC-5EDEE2063229}"/>
              </a:ext>
            </a:extLst>
          </p:cNvPr>
          <p:cNvPicPr>
            <a:picLocks noChangeAspect="1"/>
          </p:cNvPicPr>
          <p:nvPr/>
        </p:nvPicPr>
        <p:blipFill>
          <a:blip r:embed="rId19"/>
          <a:stretch>
            <a:fillRect/>
          </a:stretch>
        </p:blipFill>
        <p:spPr>
          <a:xfrm>
            <a:off x="5340649" y="4632073"/>
            <a:ext cx="220292" cy="468121"/>
          </a:xfrm>
          <a:prstGeom prst="rect">
            <a:avLst/>
          </a:prstGeom>
        </p:spPr>
      </p:pic>
      <p:pic>
        <p:nvPicPr>
          <p:cNvPr id="37" name="Picture 36">
            <a:extLst>
              <a:ext uri="{FF2B5EF4-FFF2-40B4-BE49-F238E27FC236}">
                <a16:creationId xmlns:a16="http://schemas.microsoft.com/office/drawing/2014/main" id="{5336BD77-28A9-4FD5-8FA5-89B2908BF1DA}"/>
              </a:ext>
            </a:extLst>
          </p:cNvPr>
          <p:cNvPicPr>
            <a:picLocks noChangeAspect="1"/>
          </p:cNvPicPr>
          <p:nvPr/>
        </p:nvPicPr>
        <p:blipFill>
          <a:blip r:embed="rId20"/>
          <a:stretch>
            <a:fillRect/>
          </a:stretch>
        </p:blipFill>
        <p:spPr>
          <a:xfrm>
            <a:off x="5613184" y="4640182"/>
            <a:ext cx="106830" cy="480736"/>
          </a:xfrm>
          <a:prstGeom prst="rect">
            <a:avLst/>
          </a:prstGeom>
        </p:spPr>
      </p:pic>
      <p:pic>
        <p:nvPicPr>
          <p:cNvPr id="38" name="Picture 37">
            <a:extLst>
              <a:ext uri="{FF2B5EF4-FFF2-40B4-BE49-F238E27FC236}">
                <a16:creationId xmlns:a16="http://schemas.microsoft.com/office/drawing/2014/main" id="{ABA20100-4088-4612-9E65-2ECEB659D1B1}"/>
              </a:ext>
            </a:extLst>
          </p:cNvPr>
          <p:cNvPicPr>
            <a:picLocks noChangeAspect="1"/>
          </p:cNvPicPr>
          <p:nvPr/>
        </p:nvPicPr>
        <p:blipFill>
          <a:blip r:embed="rId21"/>
          <a:stretch>
            <a:fillRect/>
          </a:stretch>
        </p:blipFill>
        <p:spPr>
          <a:xfrm>
            <a:off x="5770380" y="4630596"/>
            <a:ext cx="191136" cy="480735"/>
          </a:xfrm>
          <a:prstGeom prst="rect">
            <a:avLst/>
          </a:prstGeom>
        </p:spPr>
      </p:pic>
      <p:pic>
        <p:nvPicPr>
          <p:cNvPr id="39" name="Picture 38">
            <a:extLst>
              <a:ext uri="{FF2B5EF4-FFF2-40B4-BE49-F238E27FC236}">
                <a16:creationId xmlns:a16="http://schemas.microsoft.com/office/drawing/2014/main" id="{AF81EEF4-1FC5-43BA-BAD2-F45C21E1CD9D}"/>
              </a:ext>
            </a:extLst>
          </p:cNvPr>
          <p:cNvPicPr>
            <a:picLocks noChangeAspect="1"/>
          </p:cNvPicPr>
          <p:nvPr/>
        </p:nvPicPr>
        <p:blipFill>
          <a:blip r:embed="rId22"/>
          <a:stretch>
            <a:fillRect/>
          </a:stretch>
        </p:blipFill>
        <p:spPr>
          <a:xfrm>
            <a:off x="6011882" y="4647971"/>
            <a:ext cx="191136" cy="463360"/>
          </a:xfrm>
          <a:prstGeom prst="rect">
            <a:avLst/>
          </a:prstGeom>
        </p:spPr>
      </p:pic>
      <p:pic>
        <p:nvPicPr>
          <p:cNvPr id="40" name="Picture 39">
            <a:extLst>
              <a:ext uri="{FF2B5EF4-FFF2-40B4-BE49-F238E27FC236}">
                <a16:creationId xmlns:a16="http://schemas.microsoft.com/office/drawing/2014/main" id="{4C65284F-1B0F-40AE-8392-3758A415D658}"/>
              </a:ext>
            </a:extLst>
          </p:cNvPr>
          <p:cNvPicPr>
            <a:picLocks noChangeAspect="1"/>
          </p:cNvPicPr>
          <p:nvPr/>
        </p:nvPicPr>
        <p:blipFill rotWithShape="1">
          <a:blip r:embed="rId23"/>
          <a:srcRect l="16949"/>
          <a:stretch/>
        </p:blipFill>
        <p:spPr>
          <a:xfrm>
            <a:off x="6257022" y="4647972"/>
            <a:ext cx="228820" cy="463360"/>
          </a:xfrm>
          <a:prstGeom prst="rect">
            <a:avLst/>
          </a:prstGeom>
        </p:spPr>
      </p:pic>
      <p:pic>
        <p:nvPicPr>
          <p:cNvPr id="41" name="Picture 40">
            <a:extLst>
              <a:ext uri="{FF2B5EF4-FFF2-40B4-BE49-F238E27FC236}">
                <a16:creationId xmlns:a16="http://schemas.microsoft.com/office/drawing/2014/main" id="{274B948F-FCAA-4295-A5FF-7B0A1F86F4AA}"/>
              </a:ext>
            </a:extLst>
          </p:cNvPr>
          <p:cNvPicPr>
            <a:picLocks noChangeAspect="1"/>
          </p:cNvPicPr>
          <p:nvPr/>
        </p:nvPicPr>
        <p:blipFill rotWithShape="1">
          <a:blip r:embed="rId24"/>
          <a:srcRect l="1" r="28859"/>
          <a:stretch/>
        </p:blipFill>
        <p:spPr>
          <a:xfrm>
            <a:off x="6537048" y="4645905"/>
            <a:ext cx="90412" cy="463360"/>
          </a:xfrm>
          <a:prstGeom prst="rect">
            <a:avLst/>
          </a:prstGeom>
        </p:spPr>
      </p:pic>
      <p:pic>
        <p:nvPicPr>
          <p:cNvPr id="42" name="Picture 41">
            <a:extLst>
              <a:ext uri="{FF2B5EF4-FFF2-40B4-BE49-F238E27FC236}">
                <a16:creationId xmlns:a16="http://schemas.microsoft.com/office/drawing/2014/main" id="{4D4F808E-6F5F-4438-8659-53D3A66660AA}"/>
              </a:ext>
            </a:extLst>
          </p:cNvPr>
          <p:cNvPicPr>
            <a:picLocks noChangeAspect="1"/>
          </p:cNvPicPr>
          <p:nvPr/>
        </p:nvPicPr>
        <p:blipFill rotWithShape="1">
          <a:blip r:embed="rId25"/>
          <a:srcRect l="55340"/>
          <a:stretch/>
        </p:blipFill>
        <p:spPr>
          <a:xfrm>
            <a:off x="6902998" y="4645904"/>
            <a:ext cx="155196" cy="433155"/>
          </a:xfrm>
          <a:prstGeom prst="rect">
            <a:avLst/>
          </a:prstGeom>
        </p:spPr>
      </p:pic>
      <p:pic>
        <p:nvPicPr>
          <p:cNvPr id="49" name="Picture 48">
            <a:extLst>
              <a:ext uri="{FF2B5EF4-FFF2-40B4-BE49-F238E27FC236}">
                <a16:creationId xmlns:a16="http://schemas.microsoft.com/office/drawing/2014/main" id="{35B095D8-B908-4CBD-87AC-C67C92B0A8DE}"/>
              </a:ext>
            </a:extLst>
          </p:cNvPr>
          <p:cNvPicPr>
            <a:picLocks noChangeAspect="1"/>
          </p:cNvPicPr>
          <p:nvPr/>
        </p:nvPicPr>
        <p:blipFill rotWithShape="1">
          <a:blip r:embed="rId25"/>
          <a:srcRect r="47336"/>
          <a:stretch/>
        </p:blipFill>
        <p:spPr>
          <a:xfrm>
            <a:off x="6683845" y="4645905"/>
            <a:ext cx="162768" cy="454289"/>
          </a:xfrm>
          <a:prstGeom prst="rect">
            <a:avLst/>
          </a:prstGeom>
        </p:spPr>
      </p:pic>
      <p:pic>
        <p:nvPicPr>
          <p:cNvPr id="44" name="Picture 43">
            <a:extLst>
              <a:ext uri="{FF2B5EF4-FFF2-40B4-BE49-F238E27FC236}">
                <a16:creationId xmlns:a16="http://schemas.microsoft.com/office/drawing/2014/main" id="{06C8D23F-982F-4A1F-81F9-1807CD4D7561}"/>
              </a:ext>
            </a:extLst>
          </p:cNvPr>
          <p:cNvPicPr>
            <a:picLocks noChangeAspect="1"/>
          </p:cNvPicPr>
          <p:nvPr/>
        </p:nvPicPr>
        <p:blipFill rotWithShape="1">
          <a:blip r:embed="rId26"/>
          <a:srcRect t="9693" b="10310"/>
          <a:stretch/>
        </p:blipFill>
        <p:spPr>
          <a:xfrm>
            <a:off x="3546594" y="4608709"/>
            <a:ext cx="3511600" cy="506012"/>
          </a:xfrm>
          <a:prstGeom prst="rect">
            <a:avLst/>
          </a:prstGeom>
        </p:spPr>
      </p:pic>
      <p:pic>
        <p:nvPicPr>
          <p:cNvPr id="46" name="Picture 45">
            <a:extLst>
              <a:ext uri="{FF2B5EF4-FFF2-40B4-BE49-F238E27FC236}">
                <a16:creationId xmlns:a16="http://schemas.microsoft.com/office/drawing/2014/main" id="{7E8EFF24-8519-4925-BE7D-29263E0332AA}"/>
              </a:ext>
            </a:extLst>
          </p:cNvPr>
          <p:cNvPicPr>
            <a:picLocks noChangeAspect="1"/>
          </p:cNvPicPr>
          <p:nvPr/>
        </p:nvPicPr>
        <p:blipFill>
          <a:blip r:embed="rId27"/>
          <a:stretch>
            <a:fillRect/>
          </a:stretch>
        </p:blipFill>
        <p:spPr>
          <a:xfrm>
            <a:off x="3553173" y="2230839"/>
            <a:ext cx="400050" cy="523875"/>
          </a:xfrm>
          <a:prstGeom prst="rect">
            <a:avLst/>
          </a:prstGeom>
        </p:spPr>
      </p:pic>
      <p:pic>
        <p:nvPicPr>
          <p:cNvPr id="47" name="Picture 46">
            <a:extLst>
              <a:ext uri="{FF2B5EF4-FFF2-40B4-BE49-F238E27FC236}">
                <a16:creationId xmlns:a16="http://schemas.microsoft.com/office/drawing/2014/main" id="{18D47E13-9C68-4C82-95BC-D0D91CEF6904}"/>
              </a:ext>
            </a:extLst>
          </p:cNvPr>
          <p:cNvPicPr>
            <a:picLocks noChangeAspect="1"/>
          </p:cNvPicPr>
          <p:nvPr/>
        </p:nvPicPr>
        <p:blipFill>
          <a:blip r:embed="rId28"/>
          <a:stretch>
            <a:fillRect/>
          </a:stretch>
        </p:blipFill>
        <p:spPr>
          <a:xfrm>
            <a:off x="4044282" y="2224274"/>
            <a:ext cx="247650" cy="552450"/>
          </a:xfrm>
          <a:prstGeom prst="rect">
            <a:avLst/>
          </a:prstGeom>
        </p:spPr>
      </p:pic>
      <p:pic>
        <p:nvPicPr>
          <p:cNvPr id="48" name="Picture 47">
            <a:extLst>
              <a:ext uri="{FF2B5EF4-FFF2-40B4-BE49-F238E27FC236}">
                <a16:creationId xmlns:a16="http://schemas.microsoft.com/office/drawing/2014/main" id="{2E6CC5AF-76E8-44B0-9324-DE2AB9A63261}"/>
              </a:ext>
            </a:extLst>
          </p:cNvPr>
          <p:cNvPicPr>
            <a:picLocks noChangeAspect="1"/>
          </p:cNvPicPr>
          <p:nvPr/>
        </p:nvPicPr>
        <p:blipFill rotWithShape="1">
          <a:blip r:embed="rId29"/>
          <a:srcRect r="18137"/>
          <a:stretch/>
        </p:blipFill>
        <p:spPr>
          <a:xfrm>
            <a:off x="4358300" y="2222077"/>
            <a:ext cx="273612" cy="523875"/>
          </a:xfrm>
          <a:prstGeom prst="rect">
            <a:avLst/>
          </a:prstGeom>
        </p:spPr>
      </p:pic>
      <p:pic>
        <p:nvPicPr>
          <p:cNvPr id="50" name="Picture 49">
            <a:extLst>
              <a:ext uri="{FF2B5EF4-FFF2-40B4-BE49-F238E27FC236}">
                <a16:creationId xmlns:a16="http://schemas.microsoft.com/office/drawing/2014/main" id="{95582A14-A87D-47EF-8A51-D07FB6CB1AED}"/>
              </a:ext>
            </a:extLst>
          </p:cNvPr>
          <p:cNvPicPr>
            <a:picLocks noChangeAspect="1"/>
          </p:cNvPicPr>
          <p:nvPr/>
        </p:nvPicPr>
        <p:blipFill>
          <a:blip r:embed="rId30"/>
          <a:stretch>
            <a:fillRect/>
          </a:stretch>
        </p:blipFill>
        <p:spPr>
          <a:xfrm>
            <a:off x="4713490" y="2221314"/>
            <a:ext cx="304800" cy="533400"/>
          </a:xfrm>
          <a:prstGeom prst="rect">
            <a:avLst/>
          </a:prstGeom>
        </p:spPr>
      </p:pic>
      <p:pic>
        <p:nvPicPr>
          <p:cNvPr id="52" name="Picture 51">
            <a:extLst>
              <a:ext uri="{FF2B5EF4-FFF2-40B4-BE49-F238E27FC236}">
                <a16:creationId xmlns:a16="http://schemas.microsoft.com/office/drawing/2014/main" id="{90CE9605-BDB0-470E-BC3A-642B6382C721}"/>
              </a:ext>
            </a:extLst>
          </p:cNvPr>
          <p:cNvPicPr>
            <a:picLocks noChangeAspect="1"/>
          </p:cNvPicPr>
          <p:nvPr/>
        </p:nvPicPr>
        <p:blipFill>
          <a:blip r:embed="rId31"/>
          <a:stretch>
            <a:fillRect/>
          </a:stretch>
        </p:blipFill>
        <p:spPr>
          <a:xfrm>
            <a:off x="5098645" y="2216551"/>
            <a:ext cx="285750" cy="552450"/>
          </a:xfrm>
          <a:prstGeom prst="rect">
            <a:avLst/>
          </a:prstGeom>
        </p:spPr>
      </p:pic>
      <p:pic>
        <p:nvPicPr>
          <p:cNvPr id="66" name="Picture 65">
            <a:extLst>
              <a:ext uri="{FF2B5EF4-FFF2-40B4-BE49-F238E27FC236}">
                <a16:creationId xmlns:a16="http://schemas.microsoft.com/office/drawing/2014/main" id="{30F9042F-5FEF-40DB-855A-D3EB5F8C6CAB}"/>
              </a:ext>
            </a:extLst>
          </p:cNvPr>
          <p:cNvPicPr>
            <a:picLocks noChangeAspect="1"/>
          </p:cNvPicPr>
          <p:nvPr/>
        </p:nvPicPr>
        <p:blipFill>
          <a:blip r:embed="rId32"/>
          <a:stretch>
            <a:fillRect/>
          </a:stretch>
        </p:blipFill>
        <p:spPr>
          <a:xfrm>
            <a:off x="5462863" y="2212552"/>
            <a:ext cx="285750" cy="533400"/>
          </a:xfrm>
          <a:prstGeom prst="rect">
            <a:avLst/>
          </a:prstGeom>
        </p:spPr>
      </p:pic>
      <p:pic>
        <p:nvPicPr>
          <p:cNvPr id="67" name="Picture 66">
            <a:extLst>
              <a:ext uri="{FF2B5EF4-FFF2-40B4-BE49-F238E27FC236}">
                <a16:creationId xmlns:a16="http://schemas.microsoft.com/office/drawing/2014/main" id="{8DAE58A6-28E3-4CC3-A8BD-F5C1B4948837}"/>
              </a:ext>
            </a:extLst>
          </p:cNvPr>
          <p:cNvPicPr>
            <a:picLocks noChangeAspect="1"/>
          </p:cNvPicPr>
          <p:nvPr/>
        </p:nvPicPr>
        <p:blipFill>
          <a:blip r:embed="rId33"/>
          <a:stretch>
            <a:fillRect/>
          </a:stretch>
        </p:blipFill>
        <p:spPr>
          <a:xfrm>
            <a:off x="5851128" y="2205585"/>
            <a:ext cx="276225" cy="514350"/>
          </a:xfrm>
          <a:prstGeom prst="rect">
            <a:avLst/>
          </a:prstGeom>
        </p:spPr>
      </p:pic>
      <p:pic>
        <p:nvPicPr>
          <p:cNvPr id="68" name="Picture 67">
            <a:extLst>
              <a:ext uri="{FF2B5EF4-FFF2-40B4-BE49-F238E27FC236}">
                <a16:creationId xmlns:a16="http://schemas.microsoft.com/office/drawing/2014/main" id="{833F579E-40FB-40F7-9E94-EFE9CE0511BF}"/>
              </a:ext>
            </a:extLst>
          </p:cNvPr>
          <p:cNvPicPr>
            <a:picLocks noChangeAspect="1"/>
          </p:cNvPicPr>
          <p:nvPr/>
        </p:nvPicPr>
        <p:blipFill rotWithShape="1">
          <a:blip r:embed="rId34"/>
          <a:srcRect r="15151"/>
          <a:stretch/>
        </p:blipFill>
        <p:spPr>
          <a:xfrm>
            <a:off x="6203018" y="2211278"/>
            <a:ext cx="266700" cy="533400"/>
          </a:xfrm>
          <a:prstGeom prst="rect">
            <a:avLst/>
          </a:prstGeom>
        </p:spPr>
      </p:pic>
      <p:pic>
        <p:nvPicPr>
          <p:cNvPr id="69" name="Picture 68">
            <a:extLst>
              <a:ext uri="{FF2B5EF4-FFF2-40B4-BE49-F238E27FC236}">
                <a16:creationId xmlns:a16="http://schemas.microsoft.com/office/drawing/2014/main" id="{2C308FD0-7140-4EA1-B8F0-64C6976970A7}"/>
              </a:ext>
            </a:extLst>
          </p:cNvPr>
          <p:cNvPicPr>
            <a:picLocks noChangeAspect="1"/>
          </p:cNvPicPr>
          <p:nvPr/>
        </p:nvPicPr>
        <p:blipFill>
          <a:blip r:embed="rId35"/>
          <a:stretch>
            <a:fillRect/>
          </a:stretch>
        </p:blipFill>
        <p:spPr>
          <a:xfrm>
            <a:off x="6550073" y="2219511"/>
            <a:ext cx="314325" cy="561975"/>
          </a:xfrm>
          <a:prstGeom prst="rect">
            <a:avLst/>
          </a:prstGeom>
        </p:spPr>
      </p:pic>
      <p:pic>
        <p:nvPicPr>
          <p:cNvPr id="71" name="Picture 70">
            <a:extLst>
              <a:ext uri="{FF2B5EF4-FFF2-40B4-BE49-F238E27FC236}">
                <a16:creationId xmlns:a16="http://schemas.microsoft.com/office/drawing/2014/main" id="{F5E6D742-BB6D-4651-9AA1-3BA3E09CC0D5}"/>
              </a:ext>
            </a:extLst>
          </p:cNvPr>
          <p:cNvPicPr>
            <a:picLocks noChangeAspect="1"/>
          </p:cNvPicPr>
          <p:nvPr/>
        </p:nvPicPr>
        <p:blipFill rotWithShape="1">
          <a:blip r:embed="rId36"/>
          <a:srcRect t="12167" b="15676"/>
          <a:stretch/>
        </p:blipFill>
        <p:spPr>
          <a:xfrm>
            <a:off x="3547443" y="2276914"/>
            <a:ext cx="3310415" cy="493796"/>
          </a:xfrm>
          <a:prstGeom prst="rect">
            <a:avLst/>
          </a:prstGeom>
        </p:spPr>
      </p:pic>
      <p:sp>
        <p:nvSpPr>
          <p:cNvPr id="72" name="Multiplication Sign 71">
            <a:extLst>
              <a:ext uri="{FF2B5EF4-FFF2-40B4-BE49-F238E27FC236}">
                <a16:creationId xmlns:a16="http://schemas.microsoft.com/office/drawing/2014/main" id="{B39E6C90-F73B-46C1-87D4-55A4E1C991D8}"/>
              </a:ext>
            </a:extLst>
          </p:cNvPr>
          <p:cNvSpPr/>
          <p:nvPr/>
        </p:nvSpPr>
        <p:spPr bwMode="auto">
          <a:xfrm>
            <a:off x="3606698" y="5293830"/>
            <a:ext cx="318271" cy="209068"/>
          </a:xfrm>
          <a:prstGeom prst="mathMultiply">
            <a:avLst/>
          </a:prstGeom>
          <a:solidFill>
            <a:srgbClr val="C0000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6" name="Multiplication Sign 75">
            <a:extLst>
              <a:ext uri="{FF2B5EF4-FFF2-40B4-BE49-F238E27FC236}">
                <a16:creationId xmlns:a16="http://schemas.microsoft.com/office/drawing/2014/main" id="{84718F97-3CD5-41C5-BA8F-857C718FA685}"/>
              </a:ext>
            </a:extLst>
          </p:cNvPr>
          <p:cNvSpPr/>
          <p:nvPr/>
        </p:nvSpPr>
        <p:spPr bwMode="auto">
          <a:xfrm>
            <a:off x="4172807" y="5304942"/>
            <a:ext cx="318271" cy="209068"/>
          </a:xfrm>
          <a:prstGeom prst="mathMultiply">
            <a:avLst/>
          </a:prstGeom>
          <a:solidFill>
            <a:srgbClr val="C0000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73" name="Picture 72">
            <a:extLst>
              <a:ext uri="{FF2B5EF4-FFF2-40B4-BE49-F238E27FC236}">
                <a16:creationId xmlns:a16="http://schemas.microsoft.com/office/drawing/2014/main" id="{62097F08-62E9-497C-AFE3-8ECC86CC298F}"/>
              </a:ext>
            </a:extLst>
          </p:cNvPr>
          <p:cNvPicPr>
            <a:picLocks noChangeAspect="1"/>
          </p:cNvPicPr>
          <p:nvPr/>
        </p:nvPicPr>
        <p:blipFill rotWithShape="1">
          <a:blip r:embed="rId37"/>
          <a:srcRect t="2312" b="6314"/>
          <a:stretch/>
        </p:blipFill>
        <p:spPr>
          <a:xfrm>
            <a:off x="3788890" y="3313976"/>
            <a:ext cx="2780017" cy="542591"/>
          </a:xfrm>
          <a:prstGeom prst="rect">
            <a:avLst/>
          </a:prstGeom>
        </p:spPr>
      </p:pic>
      <p:sp>
        <p:nvSpPr>
          <p:cNvPr id="77" name="Multiplication Sign 76">
            <a:extLst>
              <a:ext uri="{FF2B5EF4-FFF2-40B4-BE49-F238E27FC236}">
                <a16:creationId xmlns:a16="http://schemas.microsoft.com/office/drawing/2014/main" id="{C303BB29-3A84-4A88-A952-19E4A9D6D86F}"/>
              </a:ext>
            </a:extLst>
          </p:cNvPr>
          <p:cNvSpPr/>
          <p:nvPr/>
        </p:nvSpPr>
        <p:spPr bwMode="auto">
          <a:xfrm>
            <a:off x="4896783" y="4000352"/>
            <a:ext cx="318271" cy="209068"/>
          </a:xfrm>
          <a:prstGeom prst="mathMultiply">
            <a:avLst/>
          </a:prstGeom>
          <a:solidFill>
            <a:srgbClr val="C0000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4" name="Right Bracket 73">
            <a:extLst>
              <a:ext uri="{FF2B5EF4-FFF2-40B4-BE49-F238E27FC236}">
                <a16:creationId xmlns:a16="http://schemas.microsoft.com/office/drawing/2014/main" id="{7ABB9CA6-0689-437D-9956-08DA60DF7F5D}"/>
              </a:ext>
            </a:extLst>
          </p:cNvPr>
          <p:cNvSpPr/>
          <p:nvPr/>
        </p:nvSpPr>
        <p:spPr bwMode="auto">
          <a:xfrm rot="5400000">
            <a:off x="3698554" y="5065593"/>
            <a:ext cx="113962" cy="338868"/>
          </a:xfrm>
          <a:prstGeom prst="rightBracket">
            <a:avLst/>
          </a:prstGeom>
          <a:noFill/>
          <a:ln>
            <a:solidFill>
              <a:schemeClr val="accent4">
                <a:lumMod val="85000"/>
                <a:lumOff val="15000"/>
              </a:schemeClr>
            </a:solid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7" name="Right Bracket 86">
            <a:extLst>
              <a:ext uri="{FF2B5EF4-FFF2-40B4-BE49-F238E27FC236}">
                <a16:creationId xmlns:a16="http://schemas.microsoft.com/office/drawing/2014/main" id="{D9BF700F-620C-4EE1-B3FC-80BD9B13D62D}"/>
              </a:ext>
            </a:extLst>
          </p:cNvPr>
          <p:cNvSpPr/>
          <p:nvPr/>
        </p:nvSpPr>
        <p:spPr bwMode="auto">
          <a:xfrm rot="5400000">
            <a:off x="4265214" y="5065594"/>
            <a:ext cx="113963" cy="338868"/>
          </a:xfrm>
          <a:prstGeom prst="rightBracket">
            <a:avLst/>
          </a:prstGeom>
          <a:noFill/>
          <a:ln>
            <a:solidFill>
              <a:schemeClr val="accent4">
                <a:lumMod val="85000"/>
                <a:lumOff val="15000"/>
              </a:schemeClr>
            </a:solid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8" name="Right Bracket 87">
            <a:extLst>
              <a:ext uri="{FF2B5EF4-FFF2-40B4-BE49-F238E27FC236}">
                <a16:creationId xmlns:a16="http://schemas.microsoft.com/office/drawing/2014/main" id="{1CE196EB-6908-4DA0-9F6C-83D4350AED20}"/>
              </a:ext>
            </a:extLst>
          </p:cNvPr>
          <p:cNvSpPr/>
          <p:nvPr/>
        </p:nvSpPr>
        <p:spPr bwMode="auto">
          <a:xfrm rot="5400000">
            <a:off x="5002494" y="3744469"/>
            <a:ext cx="106851" cy="395937"/>
          </a:xfrm>
          <a:prstGeom prst="rightBracket">
            <a:avLst/>
          </a:prstGeom>
          <a:noFill/>
          <a:ln>
            <a:solidFill>
              <a:schemeClr val="accent4">
                <a:lumMod val="85000"/>
                <a:lumOff val="15000"/>
              </a:schemeClr>
            </a:solid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1" name="Arrow: Right 60">
            <a:extLst>
              <a:ext uri="{FF2B5EF4-FFF2-40B4-BE49-F238E27FC236}">
                <a16:creationId xmlns:a16="http://schemas.microsoft.com/office/drawing/2014/main" id="{F00982CC-B485-4FDC-99C5-0806CC819CC9}"/>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105013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6112CA7B-57B6-424F-B6BE-BF27D301B3DF}"/>
              </a:ext>
            </a:extLst>
          </p:cNvPr>
          <p:cNvSpPr/>
          <p:nvPr/>
        </p:nvSpPr>
        <p:spPr bwMode="auto">
          <a:xfrm>
            <a:off x="273437" y="1410216"/>
            <a:ext cx="3632309" cy="5177933"/>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1313458" y="1272053"/>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447126979"/>
              </p:ext>
            </p:extLst>
          </p:nvPr>
        </p:nvGraphicFramePr>
        <p:xfrm>
          <a:off x="4553818" y="1926308"/>
          <a:ext cx="52220" cy="4661841"/>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466184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34" name="Table 33">
            <a:extLst>
              <a:ext uri="{FF2B5EF4-FFF2-40B4-BE49-F238E27FC236}">
                <a16:creationId xmlns:a16="http://schemas.microsoft.com/office/drawing/2014/main" id="{A735B073-3B56-4BD3-8C7F-94598A5FAE8D}"/>
              </a:ext>
            </a:extLst>
          </p:cNvPr>
          <p:cNvGraphicFramePr>
            <a:graphicFrameLocks noGrp="1"/>
          </p:cNvGraphicFramePr>
          <p:nvPr>
            <p:extLst>
              <p:ext uri="{D42A27DB-BD31-4B8C-83A1-F6EECF244321}">
                <p14:modId xmlns:p14="http://schemas.microsoft.com/office/powerpoint/2010/main" val="1144945073"/>
              </p:ext>
            </p:extLst>
          </p:nvPr>
        </p:nvGraphicFramePr>
        <p:xfrm>
          <a:off x="4655343" y="1614834"/>
          <a:ext cx="5781118" cy="1926642"/>
        </p:xfrm>
        <a:graphic>
          <a:graphicData uri="http://schemas.openxmlformats.org/drawingml/2006/table">
            <a:tbl>
              <a:tblPr>
                <a:tableStyleId>{5C22544A-7EE6-4342-B048-85BDC9FD1C3A}</a:tableStyleId>
              </a:tblPr>
              <a:tblGrid>
                <a:gridCol w="5781118">
                  <a:extLst>
                    <a:ext uri="{9D8B030D-6E8A-4147-A177-3AD203B41FA5}">
                      <a16:colId xmlns:a16="http://schemas.microsoft.com/office/drawing/2014/main" val="2484424921"/>
                    </a:ext>
                  </a:extLst>
                </a:gridCol>
              </a:tblGrid>
              <a:tr h="1405357">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accent4">
                              <a:lumMod val="85000"/>
                              <a:lumOff val="15000"/>
                            </a:schemeClr>
                          </a:solidFill>
                          <a:effectLst/>
                          <a:latin typeface="+mn-lt"/>
                          <a:ea typeface="+mn-ea"/>
                          <a:cs typeface="+mn-cs"/>
                        </a:rPr>
                        <a:t>In the second step of our custom method the characters are segmented based on pixel patterns. We named  this step </a:t>
                      </a:r>
                      <a:r>
                        <a:rPr lang="pt-PT" sz="1400" b="0" u="none" kern="1200" dirty="0">
                          <a:solidFill>
                            <a:schemeClr val="accent4">
                              <a:lumMod val="85000"/>
                              <a:lumOff val="15000"/>
                            </a:schemeClr>
                          </a:solidFill>
                          <a:effectLst/>
                          <a:latin typeface="+mn-lt"/>
                          <a:ea typeface="+mn-ea"/>
                          <a:cs typeface="+mn-cs"/>
                        </a:rPr>
                        <a:t>‘pixel chronos’.</a:t>
                      </a:r>
                      <a:r>
                        <a:rPr lang="en-US" sz="1400" b="0" u="none" kern="1200" dirty="0">
                          <a:solidFill>
                            <a:schemeClr val="accent4">
                              <a:lumMod val="85000"/>
                              <a:lumOff val="15000"/>
                            </a:schemeClr>
                          </a:solidFill>
                          <a:effectLst/>
                          <a:latin typeface="+mn-lt"/>
                          <a:ea typeface="+mn-ea"/>
                          <a:cs typeface="+mn-cs"/>
                        </a:rPr>
                        <a:t> The main idea is to isolate character segments by treating pixels evolution as a time vector.</a:t>
                      </a:r>
                      <a:endParaRPr lang="pt-PT" sz="1400" b="0" u="none"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tx2">
                            <a:lumMod val="50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accent4">
                              <a:lumMod val="85000"/>
                              <a:lumOff val="15000"/>
                            </a:schemeClr>
                          </a:solidFill>
                          <a:effectLst/>
                          <a:latin typeface="+mn-lt"/>
                          <a:ea typeface="+mn-ea"/>
                          <a:cs typeface="+mn-cs"/>
                        </a:rPr>
                        <a:t>The basics steps are the following:</a:t>
                      </a:r>
                      <a:endParaRPr lang="pt-PT" sz="1400"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49" name="Rectangle 48">
            <a:extLst>
              <a:ext uri="{FF2B5EF4-FFF2-40B4-BE49-F238E27FC236}">
                <a16:creationId xmlns:a16="http://schemas.microsoft.com/office/drawing/2014/main" id="{7C8F3A2D-FF89-43DB-A991-AB467DDCD114}"/>
              </a:ext>
            </a:extLst>
          </p:cNvPr>
          <p:cNvSpPr/>
          <p:nvPr/>
        </p:nvSpPr>
        <p:spPr>
          <a:xfrm>
            <a:off x="4626756" y="3176383"/>
            <a:ext cx="6008985" cy="4247317"/>
          </a:xfrm>
          <a:prstGeom prst="rect">
            <a:avLst/>
          </a:prstGeom>
        </p:spPr>
        <p:txBody>
          <a:bodyPr wrap="square">
            <a:spAutoFit/>
          </a:bodyPr>
          <a:lstStyle/>
          <a:p>
            <a:pPr marL="342900" indent="-342900">
              <a:buFont typeface="+mj-lt"/>
              <a:buAutoNum type="arabicPeriod"/>
            </a:pPr>
            <a:r>
              <a:rPr lang="en-US" sz="1400" dirty="0">
                <a:solidFill>
                  <a:srgbClr val="FF0000"/>
                </a:solidFill>
              </a:rPr>
              <a:t>Create a feature vector with only the top letter pixels.</a:t>
            </a:r>
          </a:p>
          <a:p>
            <a:pPr marL="342900" indent="-342900">
              <a:buFont typeface="+mj-lt"/>
              <a:buAutoNum type="arabicPeriod"/>
            </a:pPr>
            <a:endParaRPr lang="en-US" sz="600" dirty="0">
              <a:solidFill>
                <a:srgbClr val="FF0000"/>
              </a:solidFill>
            </a:endParaRPr>
          </a:p>
          <a:p>
            <a:pPr marL="342900" indent="-342900">
              <a:buFont typeface="+mj-lt"/>
              <a:buAutoNum type="arabicPeriod"/>
            </a:pPr>
            <a:r>
              <a:rPr lang="en-US" sz="1400" dirty="0">
                <a:solidFill>
                  <a:srgbClr val="FF0000"/>
                </a:solidFill>
              </a:rPr>
              <a:t>Create a feature vector with only the bottom letter pixels</a:t>
            </a:r>
          </a:p>
          <a:p>
            <a:pPr marL="342900" indent="-342900">
              <a:buFont typeface="+mj-lt"/>
              <a:buAutoNum type="arabicPeriod"/>
            </a:pPr>
            <a:endParaRPr lang="en-US" sz="600" dirty="0">
              <a:solidFill>
                <a:srgbClr val="FF0000"/>
              </a:solidFill>
            </a:endParaRPr>
          </a:p>
          <a:p>
            <a:pPr marL="342900" indent="-342900">
              <a:buFont typeface="+mj-lt"/>
              <a:buAutoNum type="arabicPeriod"/>
            </a:pPr>
            <a:r>
              <a:rPr lang="en-US" sz="1400" dirty="0">
                <a:solidFill>
                  <a:srgbClr val="FF0000"/>
                </a:solidFill>
              </a:rPr>
              <a:t>Check the trend of the top_feature_vector   to identify if a consecutive predefined pattern is appeared. The patterns are:</a:t>
            </a:r>
          </a:p>
          <a:p>
            <a:pPr lvl="1"/>
            <a:r>
              <a:rPr lang="en-US" sz="1400" dirty="0">
                <a:solidFill>
                  <a:srgbClr val="FF0000"/>
                </a:solidFill>
              </a:rPr>
              <a:t>3.1 check for m</a:t>
            </a:r>
          </a:p>
          <a:p>
            <a:pPr lvl="1"/>
            <a:r>
              <a:rPr lang="en-US" sz="1400" dirty="0">
                <a:solidFill>
                  <a:srgbClr val="FF0000"/>
                </a:solidFill>
              </a:rPr>
              <a:t>3.2 check for k</a:t>
            </a:r>
          </a:p>
          <a:p>
            <a:pPr lvl="1"/>
            <a:r>
              <a:rPr lang="en-US" sz="1400" dirty="0">
                <a:solidFill>
                  <a:srgbClr val="FF0000"/>
                </a:solidFill>
              </a:rPr>
              <a:t>3.3 check for v and w</a:t>
            </a:r>
          </a:p>
          <a:p>
            <a:pPr lvl="1"/>
            <a:r>
              <a:rPr lang="en-US" sz="1400" dirty="0">
                <a:solidFill>
                  <a:srgbClr val="FF0000"/>
                </a:solidFill>
              </a:rPr>
              <a:t>3.4 check for  M and N</a:t>
            </a:r>
          </a:p>
          <a:p>
            <a:pPr lvl="1"/>
            <a:r>
              <a:rPr lang="en-US" sz="1400" dirty="0">
                <a:solidFill>
                  <a:srgbClr val="FF0000"/>
                </a:solidFill>
              </a:rPr>
              <a:t>3.5 check for U </a:t>
            </a:r>
          </a:p>
          <a:p>
            <a:pPr lvl="1"/>
            <a:r>
              <a:rPr lang="en-US" sz="1400" dirty="0">
                <a:solidFill>
                  <a:srgbClr val="FF0000"/>
                </a:solidFill>
              </a:rPr>
              <a:t>3.6 check if it goes down and up</a:t>
            </a:r>
          </a:p>
          <a:p>
            <a:pPr lvl="1"/>
            <a:r>
              <a:rPr lang="en-US" sz="1400" dirty="0">
                <a:solidFill>
                  <a:srgbClr val="FF0000"/>
                </a:solidFill>
              </a:rPr>
              <a:t>3.7 check if it goes down - down up</a:t>
            </a:r>
          </a:p>
          <a:p>
            <a:pPr lvl="1"/>
            <a:endParaRPr lang="en-US" sz="600" dirty="0">
              <a:solidFill>
                <a:srgbClr val="FF0000"/>
              </a:solidFill>
            </a:endParaRPr>
          </a:p>
          <a:p>
            <a:pPr marL="342900" indent="-342900">
              <a:buFont typeface="+mj-lt"/>
              <a:buAutoNum type="arabicPeriod"/>
            </a:pPr>
            <a:r>
              <a:rPr lang="en-US" sz="1400" dirty="0">
                <a:solidFill>
                  <a:srgbClr val="FF0000"/>
                </a:solidFill>
              </a:rPr>
              <a:t>If there is some pattern uncertainty the </a:t>
            </a:r>
            <a:r>
              <a:rPr lang="en-US" sz="1400" dirty="0" err="1">
                <a:solidFill>
                  <a:srgbClr val="FF0000"/>
                </a:solidFill>
              </a:rPr>
              <a:t>bottom_feature_vector</a:t>
            </a:r>
            <a:r>
              <a:rPr lang="en-US" sz="1400" dirty="0">
                <a:solidFill>
                  <a:srgbClr val="FF0000"/>
                </a:solidFill>
              </a:rPr>
              <a:t> is used to check for pixel intensity patterns.  </a:t>
            </a:r>
          </a:p>
          <a:p>
            <a:pPr marL="342900" indent="-342900">
              <a:buFont typeface="+mj-lt"/>
              <a:buAutoNum type="arabicPeriod"/>
            </a:pPr>
            <a:endParaRPr lang="en-US" sz="600" dirty="0">
              <a:solidFill>
                <a:srgbClr val="FF0000"/>
              </a:solidFill>
            </a:endParaRPr>
          </a:p>
          <a:p>
            <a:pPr marL="342900" indent="-342900">
              <a:buFont typeface="+mj-lt"/>
              <a:buAutoNum type="arabicPeriod"/>
            </a:pPr>
            <a:r>
              <a:rPr lang="en-US" sz="1400" dirty="0">
                <a:solidFill>
                  <a:srgbClr val="FF0000"/>
                </a:solidFill>
              </a:rPr>
              <a:t>If a pattern exists, the character is segmented, and the process is repeated  for the remaining pixels. </a:t>
            </a:r>
          </a:p>
          <a:p>
            <a:pPr lvl="1"/>
            <a:endParaRPr lang="en-US" sz="1400" dirty="0">
              <a:solidFill>
                <a:schemeClr val="accent4">
                  <a:lumMod val="85000"/>
                  <a:lumOff val="15000"/>
                </a:schemeClr>
              </a:solidFill>
            </a:endParaRPr>
          </a:p>
          <a:p>
            <a:pPr marL="342900" indent="-342900">
              <a:buFont typeface="+mj-lt"/>
              <a:buAutoNum type="arabicPeriod"/>
            </a:pPr>
            <a:endParaRPr lang="en-US" sz="1400" dirty="0">
              <a:solidFill>
                <a:schemeClr val="accent4">
                  <a:lumMod val="85000"/>
                  <a:lumOff val="15000"/>
                </a:schemeClr>
              </a:solidFill>
            </a:endParaRPr>
          </a:p>
        </p:txBody>
      </p:sp>
      <p:pic>
        <p:nvPicPr>
          <p:cNvPr id="4" name="Picture 3">
            <a:extLst>
              <a:ext uri="{FF2B5EF4-FFF2-40B4-BE49-F238E27FC236}">
                <a16:creationId xmlns:a16="http://schemas.microsoft.com/office/drawing/2014/main" id="{ED445F8A-6186-4FF2-8AE6-3946D0280785}"/>
              </a:ext>
            </a:extLst>
          </p:cNvPr>
          <p:cNvPicPr>
            <a:picLocks noChangeAspect="1"/>
          </p:cNvPicPr>
          <p:nvPr/>
        </p:nvPicPr>
        <p:blipFill>
          <a:blip r:embed="rId4"/>
          <a:stretch>
            <a:fillRect/>
          </a:stretch>
        </p:blipFill>
        <p:spPr>
          <a:xfrm>
            <a:off x="449263" y="1945310"/>
            <a:ext cx="3076575" cy="2933700"/>
          </a:xfrm>
          <a:prstGeom prst="rect">
            <a:avLst/>
          </a:prstGeom>
        </p:spPr>
      </p:pic>
      <p:sp>
        <p:nvSpPr>
          <p:cNvPr id="5" name="TextBox 4">
            <a:extLst>
              <a:ext uri="{FF2B5EF4-FFF2-40B4-BE49-F238E27FC236}">
                <a16:creationId xmlns:a16="http://schemas.microsoft.com/office/drawing/2014/main" id="{2918B813-93FB-440E-8194-C1CD18242212}"/>
              </a:ext>
            </a:extLst>
          </p:cNvPr>
          <p:cNvSpPr txBox="1"/>
          <p:nvPr/>
        </p:nvSpPr>
        <p:spPr>
          <a:xfrm>
            <a:off x="3190827" y="2095893"/>
            <a:ext cx="335011" cy="261610"/>
          </a:xfrm>
          <a:prstGeom prst="rect">
            <a:avLst/>
          </a:prstGeom>
          <a:noFill/>
        </p:spPr>
        <p:txBody>
          <a:bodyPr wrap="square" rtlCol="0">
            <a:spAutoFit/>
          </a:bodyPr>
          <a:lstStyle/>
          <a:p>
            <a:r>
              <a:rPr lang="pt-PT" dirty="0">
                <a:solidFill>
                  <a:sysClr val="windowText" lastClr="000000"/>
                </a:solidFill>
              </a:rPr>
              <a:t>1</a:t>
            </a:r>
            <a:endParaRPr lang="en-US" dirty="0">
              <a:solidFill>
                <a:sysClr val="windowText" lastClr="000000"/>
              </a:solidFill>
            </a:endParaRPr>
          </a:p>
        </p:txBody>
      </p:sp>
      <p:sp>
        <p:nvSpPr>
          <p:cNvPr id="58" name="TextBox 57">
            <a:extLst>
              <a:ext uri="{FF2B5EF4-FFF2-40B4-BE49-F238E27FC236}">
                <a16:creationId xmlns:a16="http://schemas.microsoft.com/office/drawing/2014/main" id="{28564038-A430-4249-803C-82757F272B04}"/>
              </a:ext>
            </a:extLst>
          </p:cNvPr>
          <p:cNvSpPr txBox="1"/>
          <p:nvPr/>
        </p:nvSpPr>
        <p:spPr>
          <a:xfrm>
            <a:off x="3190827" y="2501985"/>
            <a:ext cx="335011" cy="261610"/>
          </a:xfrm>
          <a:prstGeom prst="rect">
            <a:avLst/>
          </a:prstGeom>
          <a:noFill/>
        </p:spPr>
        <p:txBody>
          <a:bodyPr wrap="square" rtlCol="0">
            <a:spAutoFit/>
          </a:bodyPr>
          <a:lstStyle/>
          <a:p>
            <a:r>
              <a:rPr lang="pt-PT" dirty="0">
                <a:solidFill>
                  <a:sysClr val="windowText" lastClr="000000"/>
                </a:solidFill>
              </a:rPr>
              <a:t>2</a:t>
            </a:r>
            <a:endParaRPr lang="en-US" dirty="0">
              <a:solidFill>
                <a:sysClr val="windowText" lastClr="000000"/>
              </a:solidFill>
            </a:endParaRPr>
          </a:p>
        </p:txBody>
      </p:sp>
      <p:sp>
        <p:nvSpPr>
          <p:cNvPr id="59" name="TextBox 58">
            <a:extLst>
              <a:ext uri="{FF2B5EF4-FFF2-40B4-BE49-F238E27FC236}">
                <a16:creationId xmlns:a16="http://schemas.microsoft.com/office/drawing/2014/main" id="{DB501861-1D48-4AB5-9394-BAB4530960C5}"/>
              </a:ext>
            </a:extLst>
          </p:cNvPr>
          <p:cNvSpPr txBox="1"/>
          <p:nvPr/>
        </p:nvSpPr>
        <p:spPr>
          <a:xfrm>
            <a:off x="3190827" y="2914773"/>
            <a:ext cx="335011" cy="261610"/>
          </a:xfrm>
          <a:prstGeom prst="rect">
            <a:avLst/>
          </a:prstGeom>
          <a:noFill/>
        </p:spPr>
        <p:txBody>
          <a:bodyPr wrap="square" rtlCol="0">
            <a:spAutoFit/>
          </a:bodyPr>
          <a:lstStyle/>
          <a:p>
            <a:r>
              <a:rPr lang="pt-PT" dirty="0">
                <a:solidFill>
                  <a:sysClr val="windowText" lastClr="000000"/>
                </a:solidFill>
              </a:rPr>
              <a:t>3</a:t>
            </a:r>
            <a:endParaRPr lang="en-US" dirty="0">
              <a:solidFill>
                <a:sysClr val="windowText" lastClr="000000"/>
              </a:solidFill>
            </a:endParaRPr>
          </a:p>
        </p:txBody>
      </p:sp>
      <p:sp>
        <p:nvSpPr>
          <p:cNvPr id="60" name="TextBox 59">
            <a:extLst>
              <a:ext uri="{FF2B5EF4-FFF2-40B4-BE49-F238E27FC236}">
                <a16:creationId xmlns:a16="http://schemas.microsoft.com/office/drawing/2014/main" id="{5D537548-9802-4E1C-9DFA-3D8BF7A174F5}"/>
              </a:ext>
            </a:extLst>
          </p:cNvPr>
          <p:cNvSpPr txBox="1"/>
          <p:nvPr/>
        </p:nvSpPr>
        <p:spPr>
          <a:xfrm>
            <a:off x="3190827" y="3270549"/>
            <a:ext cx="335011" cy="261610"/>
          </a:xfrm>
          <a:prstGeom prst="rect">
            <a:avLst/>
          </a:prstGeom>
          <a:noFill/>
        </p:spPr>
        <p:txBody>
          <a:bodyPr wrap="square" rtlCol="0">
            <a:spAutoFit/>
          </a:bodyPr>
          <a:lstStyle/>
          <a:p>
            <a:r>
              <a:rPr lang="pt-PT" dirty="0">
                <a:solidFill>
                  <a:sysClr val="windowText" lastClr="000000"/>
                </a:solidFill>
              </a:rPr>
              <a:t>4</a:t>
            </a:r>
            <a:endParaRPr lang="en-US" dirty="0">
              <a:solidFill>
                <a:sysClr val="windowText" lastClr="000000"/>
              </a:solidFill>
            </a:endParaRPr>
          </a:p>
        </p:txBody>
      </p:sp>
      <p:sp>
        <p:nvSpPr>
          <p:cNvPr id="61" name="TextBox 60">
            <a:extLst>
              <a:ext uri="{FF2B5EF4-FFF2-40B4-BE49-F238E27FC236}">
                <a16:creationId xmlns:a16="http://schemas.microsoft.com/office/drawing/2014/main" id="{2C316906-F9F8-4364-BDED-725109C17E3C}"/>
              </a:ext>
            </a:extLst>
          </p:cNvPr>
          <p:cNvSpPr txBox="1"/>
          <p:nvPr/>
        </p:nvSpPr>
        <p:spPr>
          <a:xfrm>
            <a:off x="3190827" y="3695843"/>
            <a:ext cx="335011" cy="261610"/>
          </a:xfrm>
          <a:prstGeom prst="rect">
            <a:avLst/>
          </a:prstGeom>
          <a:noFill/>
        </p:spPr>
        <p:txBody>
          <a:bodyPr wrap="square" rtlCol="0">
            <a:spAutoFit/>
          </a:bodyPr>
          <a:lstStyle/>
          <a:p>
            <a:r>
              <a:rPr lang="pt-PT" dirty="0">
                <a:solidFill>
                  <a:sysClr val="windowText" lastClr="000000"/>
                </a:solidFill>
              </a:rPr>
              <a:t>5</a:t>
            </a:r>
            <a:endParaRPr lang="en-US" dirty="0">
              <a:solidFill>
                <a:sysClr val="windowText" lastClr="000000"/>
              </a:solidFill>
            </a:endParaRPr>
          </a:p>
        </p:txBody>
      </p:sp>
      <p:sp>
        <p:nvSpPr>
          <p:cNvPr id="62" name="TextBox 61">
            <a:extLst>
              <a:ext uri="{FF2B5EF4-FFF2-40B4-BE49-F238E27FC236}">
                <a16:creationId xmlns:a16="http://schemas.microsoft.com/office/drawing/2014/main" id="{1E05EF0D-8771-42D7-8331-30301E955502}"/>
              </a:ext>
            </a:extLst>
          </p:cNvPr>
          <p:cNvSpPr txBox="1"/>
          <p:nvPr/>
        </p:nvSpPr>
        <p:spPr>
          <a:xfrm>
            <a:off x="3190827" y="4130521"/>
            <a:ext cx="335011" cy="261610"/>
          </a:xfrm>
          <a:prstGeom prst="rect">
            <a:avLst/>
          </a:prstGeom>
          <a:noFill/>
        </p:spPr>
        <p:txBody>
          <a:bodyPr wrap="square" rtlCol="0">
            <a:spAutoFit/>
          </a:bodyPr>
          <a:lstStyle/>
          <a:p>
            <a:r>
              <a:rPr lang="pt-PT" dirty="0">
                <a:solidFill>
                  <a:sysClr val="windowText" lastClr="000000"/>
                </a:solidFill>
              </a:rPr>
              <a:t>6</a:t>
            </a:r>
            <a:endParaRPr lang="en-US" dirty="0">
              <a:solidFill>
                <a:sysClr val="windowText" lastClr="000000"/>
              </a:solidFill>
            </a:endParaRPr>
          </a:p>
        </p:txBody>
      </p:sp>
      <p:sp>
        <p:nvSpPr>
          <p:cNvPr id="63" name="TextBox 62">
            <a:extLst>
              <a:ext uri="{FF2B5EF4-FFF2-40B4-BE49-F238E27FC236}">
                <a16:creationId xmlns:a16="http://schemas.microsoft.com/office/drawing/2014/main" id="{45EFF516-EDE9-4CCB-BCD9-CC0FE7EAB762}"/>
              </a:ext>
            </a:extLst>
          </p:cNvPr>
          <p:cNvSpPr txBox="1"/>
          <p:nvPr/>
        </p:nvSpPr>
        <p:spPr>
          <a:xfrm>
            <a:off x="593378" y="4521082"/>
            <a:ext cx="335011" cy="261610"/>
          </a:xfrm>
          <a:prstGeom prst="rect">
            <a:avLst/>
          </a:prstGeom>
          <a:noFill/>
        </p:spPr>
        <p:txBody>
          <a:bodyPr wrap="square" rtlCol="0">
            <a:spAutoFit/>
          </a:bodyPr>
          <a:lstStyle/>
          <a:p>
            <a:r>
              <a:rPr lang="pt-PT" dirty="0">
                <a:solidFill>
                  <a:sysClr val="windowText" lastClr="000000"/>
                </a:solidFill>
              </a:rPr>
              <a:t>1</a:t>
            </a:r>
            <a:endParaRPr lang="en-US" dirty="0">
              <a:solidFill>
                <a:sysClr val="windowText" lastClr="000000"/>
              </a:solidFill>
            </a:endParaRPr>
          </a:p>
        </p:txBody>
      </p:sp>
      <p:sp>
        <p:nvSpPr>
          <p:cNvPr id="64" name="TextBox 63">
            <a:extLst>
              <a:ext uri="{FF2B5EF4-FFF2-40B4-BE49-F238E27FC236}">
                <a16:creationId xmlns:a16="http://schemas.microsoft.com/office/drawing/2014/main" id="{AE018485-4CE1-4A28-B5DE-9D2AE46E9A07}"/>
              </a:ext>
            </a:extLst>
          </p:cNvPr>
          <p:cNvSpPr txBox="1"/>
          <p:nvPr/>
        </p:nvSpPr>
        <p:spPr>
          <a:xfrm>
            <a:off x="1040993" y="4521082"/>
            <a:ext cx="335011" cy="261610"/>
          </a:xfrm>
          <a:prstGeom prst="rect">
            <a:avLst/>
          </a:prstGeom>
          <a:noFill/>
        </p:spPr>
        <p:txBody>
          <a:bodyPr wrap="square" rtlCol="0">
            <a:spAutoFit/>
          </a:bodyPr>
          <a:lstStyle/>
          <a:p>
            <a:r>
              <a:rPr lang="pt-PT" dirty="0">
                <a:solidFill>
                  <a:sysClr val="windowText" lastClr="000000"/>
                </a:solidFill>
              </a:rPr>
              <a:t>2</a:t>
            </a:r>
            <a:endParaRPr lang="en-US" dirty="0">
              <a:solidFill>
                <a:sysClr val="windowText" lastClr="000000"/>
              </a:solidFill>
            </a:endParaRPr>
          </a:p>
        </p:txBody>
      </p:sp>
      <p:sp>
        <p:nvSpPr>
          <p:cNvPr id="65" name="TextBox 64">
            <a:extLst>
              <a:ext uri="{FF2B5EF4-FFF2-40B4-BE49-F238E27FC236}">
                <a16:creationId xmlns:a16="http://schemas.microsoft.com/office/drawing/2014/main" id="{F6C424C7-6006-48F5-BA10-0BE81DC10963}"/>
              </a:ext>
            </a:extLst>
          </p:cNvPr>
          <p:cNvSpPr txBox="1"/>
          <p:nvPr/>
        </p:nvSpPr>
        <p:spPr>
          <a:xfrm>
            <a:off x="1445822" y="4526546"/>
            <a:ext cx="335011" cy="261610"/>
          </a:xfrm>
          <a:prstGeom prst="rect">
            <a:avLst/>
          </a:prstGeom>
          <a:noFill/>
        </p:spPr>
        <p:txBody>
          <a:bodyPr wrap="square" rtlCol="0">
            <a:spAutoFit/>
          </a:bodyPr>
          <a:lstStyle/>
          <a:p>
            <a:r>
              <a:rPr lang="pt-PT" dirty="0">
                <a:solidFill>
                  <a:sysClr val="windowText" lastClr="000000"/>
                </a:solidFill>
              </a:rPr>
              <a:t>3</a:t>
            </a:r>
            <a:endParaRPr lang="en-US" dirty="0">
              <a:solidFill>
                <a:sysClr val="windowText" lastClr="000000"/>
              </a:solidFill>
            </a:endParaRPr>
          </a:p>
        </p:txBody>
      </p:sp>
      <p:sp>
        <p:nvSpPr>
          <p:cNvPr id="66" name="TextBox 65">
            <a:extLst>
              <a:ext uri="{FF2B5EF4-FFF2-40B4-BE49-F238E27FC236}">
                <a16:creationId xmlns:a16="http://schemas.microsoft.com/office/drawing/2014/main" id="{A6448D75-9A78-4D02-84B6-0F99677D3CC4}"/>
              </a:ext>
            </a:extLst>
          </p:cNvPr>
          <p:cNvSpPr txBox="1"/>
          <p:nvPr/>
        </p:nvSpPr>
        <p:spPr>
          <a:xfrm>
            <a:off x="1933093" y="4523322"/>
            <a:ext cx="335011" cy="261610"/>
          </a:xfrm>
          <a:prstGeom prst="rect">
            <a:avLst/>
          </a:prstGeom>
          <a:noFill/>
        </p:spPr>
        <p:txBody>
          <a:bodyPr wrap="square" rtlCol="0">
            <a:spAutoFit/>
          </a:bodyPr>
          <a:lstStyle/>
          <a:p>
            <a:r>
              <a:rPr lang="pt-PT" dirty="0">
                <a:solidFill>
                  <a:sysClr val="windowText" lastClr="000000"/>
                </a:solidFill>
              </a:rPr>
              <a:t>4</a:t>
            </a:r>
            <a:endParaRPr lang="en-US" dirty="0">
              <a:solidFill>
                <a:sysClr val="windowText" lastClr="000000"/>
              </a:solidFill>
            </a:endParaRPr>
          </a:p>
        </p:txBody>
      </p:sp>
      <p:sp>
        <p:nvSpPr>
          <p:cNvPr id="67" name="TextBox 66">
            <a:extLst>
              <a:ext uri="{FF2B5EF4-FFF2-40B4-BE49-F238E27FC236}">
                <a16:creationId xmlns:a16="http://schemas.microsoft.com/office/drawing/2014/main" id="{AADF7B98-60A0-4704-91B5-7BFD509611FA}"/>
              </a:ext>
            </a:extLst>
          </p:cNvPr>
          <p:cNvSpPr txBox="1"/>
          <p:nvPr/>
        </p:nvSpPr>
        <p:spPr>
          <a:xfrm>
            <a:off x="2380708" y="4521082"/>
            <a:ext cx="335011" cy="261610"/>
          </a:xfrm>
          <a:prstGeom prst="rect">
            <a:avLst/>
          </a:prstGeom>
          <a:noFill/>
        </p:spPr>
        <p:txBody>
          <a:bodyPr wrap="square" rtlCol="0">
            <a:spAutoFit/>
          </a:bodyPr>
          <a:lstStyle/>
          <a:p>
            <a:r>
              <a:rPr lang="pt-PT" dirty="0">
                <a:solidFill>
                  <a:sysClr val="windowText" lastClr="000000"/>
                </a:solidFill>
              </a:rPr>
              <a:t>5</a:t>
            </a:r>
            <a:endParaRPr lang="en-US" dirty="0">
              <a:solidFill>
                <a:sysClr val="windowText" lastClr="000000"/>
              </a:solidFill>
            </a:endParaRPr>
          </a:p>
        </p:txBody>
      </p:sp>
      <p:sp>
        <p:nvSpPr>
          <p:cNvPr id="68" name="TextBox 67">
            <a:extLst>
              <a:ext uri="{FF2B5EF4-FFF2-40B4-BE49-F238E27FC236}">
                <a16:creationId xmlns:a16="http://schemas.microsoft.com/office/drawing/2014/main" id="{20DFB4AD-1A08-4DA7-BBC9-7B8DBEAC43EE}"/>
              </a:ext>
            </a:extLst>
          </p:cNvPr>
          <p:cNvSpPr txBox="1"/>
          <p:nvPr/>
        </p:nvSpPr>
        <p:spPr>
          <a:xfrm>
            <a:off x="2825193" y="4521082"/>
            <a:ext cx="335011" cy="261610"/>
          </a:xfrm>
          <a:prstGeom prst="rect">
            <a:avLst/>
          </a:prstGeom>
          <a:noFill/>
        </p:spPr>
        <p:txBody>
          <a:bodyPr wrap="square" rtlCol="0">
            <a:spAutoFit/>
          </a:bodyPr>
          <a:lstStyle/>
          <a:p>
            <a:r>
              <a:rPr lang="pt-PT" dirty="0">
                <a:solidFill>
                  <a:sysClr val="windowText" lastClr="000000"/>
                </a:solidFill>
              </a:rPr>
              <a:t>6</a:t>
            </a:r>
            <a:endParaRPr lang="en-US" dirty="0">
              <a:solidFill>
                <a:sysClr val="windowText" lastClr="000000"/>
              </a:solidFill>
            </a:endParaRPr>
          </a:p>
        </p:txBody>
      </p:sp>
      <p:sp>
        <p:nvSpPr>
          <p:cNvPr id="70" name="TextBox 69">
            <a:extLst>
              <a:ext uri="{FF2B5EF4-FFF2-40B4-BE49-F238E27FC236}">
                <a16:creationId xmlns:a16="http://schemas.microsoft.com/office/drawing/2014/main" id="{2E7829D8-8CB6-4166-B5C9-49802E789B0C}"/>
              </a:ext>
            </a:extLst>
          </p:cNvPr>
          <p:cNvSpPr txBox="1"/>
          <p:nvPr/>
        </p:nvSpPr>
        <p:spPr>
          <a:xfrm>
            <a:off x="1415390" y="4940402"/>
            <a:ext cx="1705427" cy="261610"/>
          </a:xfrm>
          <a:prstGeom prst="rect">
            <a:avLst/>
          </a:prstGeom>
          <a:noFill/>
        </p:spPr>
        <p:txBody>
          <a:bodyPr wrap="square" rtlCol="0">
            <a:spAutoFit/>
          </a:bodyPr>
          <a:lstStyle/>
          <a:p>
            <a:r>
              <a:rPr lang="pt-PT" dirty="0">
                <a:solidFill>
                  <a:sysClr val="windowText" lastClr="000000"/>
                </a:solidFill>
              </a:rPr>
              <a:t>image x axis</a:t>
            </a:r>
            <a:endParaRPr lang="en-US" dirty="0">
              <a:solidFill>
                <a:sysClr val="windowText" lastClr="000000"/>
              </a:solidFill>
            </a:endParaRPr>
          </a:p>
        </p:txBody>
      </p:sp>
      <p:sp>
        <p:nvSpPr>
          <p:cNvPr id="71" name="TextBox 70">
            <a:extLst>
              <a:ext uri="{FF2B5EF4-FFF2-40B4-BE49-F238E27FC236}">
                <a16:creationId xmlns:a16="http://schemas.microsoft.com/office/drawing/2014/main" id="{C07FC2C3-8D23-4E54-82D9-69792764A2EC}"/>
              </a:ext>
            </a:extLst>
          </p:cNvPr>
          <p:cNvSpPr txBox="1"/>
          <p:nvPr/>
        </p:nvSpPr>
        <p:spPr>
          <a:xfrm rot="5400000">
            <a:off x="2848951" y="3485504"/>
            <a:ext cx="1705427" cy="261610"/>
          </a:xfrm>
          <a:prstGeom prst="rect">
            <a:avLst/>
          </a:prstGeom>
          <a:noFill/>
        </p:spPr>
        <p:txBody>
          <a:bodyPr wrap="square" rtlCol="0">
            <a:spAutoFit/>
          </a:bodyPr>
          <a:lstStyle/>
          <a:p>
            <a:r>
              <a:rPr lang="pt-PT" dirty="0">
                <a:solidFill>
                  <a:sysClr val="windowText" lastClr="000000"/>
                </a:solidFill>
              </a:rPr>
              <a:t>image y axis</a:t>
            </a:r>
            <a:endParaRPr lang="en-US" dirty="0">
              <a:solidFill>
                <a:sysClr val="windowText" lastClr="000000"/>
              </a:solidFill>
            </a:endParaRPr>
          </a:p>
        </p:txBody>
      </p:sp>
      <p:sp>
        <p:nvSpPr>
          <p:cNvPr id="72" name="TextBox 71">
            <a:extLst>
              <a:ext uri="{FF2B5EF4-FFF2-40B4-BE49-F238E27FC236}">
                <a16:creationId xmlns:a16="http://schemas.microsoft.com/office/drawing/2014/main" id="{3B4A15B2-669D-4C86-9282-FEDB2F7D856F}"/>
              </a:ext>
            </a:extLst>
          </p:cNvPr>
          <p:cNvSpPr txBox="1"/>
          <p:nvPr/>
        </p:nvSpPr>
        <p:spPr>
          <a:xfrm>
            <a:off x="666303" y="5436280"/>
            <a:ext cx="3239443" cy="261610"/>
          </a:xfrm>
          <a:prstGeom prst="rect">
            <a:avLst/>
          </a:prstGeom>
          <a:noFill/>
        </p:spPr>
        <p:txBody>
          <a:bodyPr wrap="square" rtlCol="0">
            <a:spAutoFit/>
          </a:bodyPr>
          <a:lstStyle/>
          <a:p>
            <a:r>
              <a:rPr lang="pt-PT" dirty="0">
                <a:solidFill>
                  <a:sysClr val="windowText" lastClr="000000"/>
                </a:solidFill>
              </a:rPr>
              <a:t>Top_feature_vector </a:t>
            </a:r>
            <a:r>
              <a:rPr lang="el-GR" dirty="0">
                <a:solidFill>
                  <a:sysClr val="windowText" lastClr="000000"/>
                </a:solidFill>
              </a:rPr>
              <a:t>= [2,3,5,4,2,2]</a:t>
            </a:r>
            <a:endParaRPr lang="en-US" dirty="0">
              <a:solidFill>
                <a:sysClr val="windowText" lastClr="000000"/>
              </a:solidFill>
            </a:endParaRPr>
          </a:p>
        </p:txBody>
      </p:sp>
      <p:sp>
        <p:nvSpPr>
          <p:cNvPr id="73" name="TextBox 72">
            <a:extLst>
              <a:ext uri="{FF2B5EF4-FFF2-40B4-BE49-F238E27FC236}">
                <a16:creationId xmlns:a16="http://schemas.microsoft.com/office/drawing/2014/main" id="{DAA3726D-15BB-464F-AE41-A87C1658B4C5}"/>
              </a:ext>
            </a:extLst>
          </p:cNvPr>
          <p:cNvSpPr txBox="1"/>
          <p:nvPr/>
        </p:nvSpPr>
        <p:spPr>
          <a:xfrm>
            <a:off x="666303" y="5730769"/>
            <a:ext cx="3239443" cy="261610"/>
          </a:xfrm>
          <a:prstGeom prst="rect">
            <a:avLst/>
          </a:prstGeom>
          <a:noFill/>
        </p:spPr>
        <p:txBody>
          <a:bodyPr wrap="square" rtlCol="0">
            <a:spAutoFit/>
          </a:bodyPr>
          <a:lstStyle/>
          <a:p>
            <a:r>
              <a:rPr lang="pt-PT" dirty="0">
                <a:solidFill>
                  <a:sysClr val="windowText" lastClr="000000"/>
                </a:solidFill>
              </a:rPr>
              <a:t>Bottom_feature_vector</a:t>
            </a:r>
            <a:r>
              <a:rPr lang="el-GR" dirty="0">
                <a:solidFill>
                  <a:sysClr val="windowText" lastClr="000000"/>
                </a:solidFill>
              </a:rPr>
              <a:t> =</a:t>
            </a:r>
            <a:r>
              <a:rPr lang="pt-PT" dirty="0">
                <a:solidFill>
                  <a:sysClr val="windowText" lastClr="000000"/>
                </a:solidFill>
              </a:rPr>
              <a:t> </a:t>
            </a:r>
            <a:r>
              <a:rPr lang="el-GR" dirty="0">
                <a:solidFill>
                  <a:sysClr val="windowText" lastClr="000000"/>
                </a:solidFill>
              </a:rPr>
              <a:t>[3,4,5,5,3,2]</a:t>
            </a:r>
            <a:endParaRPr lang="en-US" dirty="0">
              <a:solidFill>
                <a:sysClr val="windowText" lastClr="000000"/>
              </a:solidFill>
            </a:endParaRPr>
          </a:p>
        </p:txBody>
      </p:sp>
      <p:cxnSp>
        <p:nvCxnSpPr>
          <p:cNvPr id="10" name="Straight Arrow Connector 9">
            <a:extLst>
              <a:ext uri="{FF2B5EF4-FFF2-40B4-BE49-F238E27FC236}">
                <a16:creationId xmlns:a16="http://schemas.microsoft.com/office/drawing/2014/main" id="{199DA742-5879-4693-A500-296BD790E239}"/>
              </a:ext>
            </a:extLst>
          </p:cNvPr>
          <p:cNvCxnSpPr/>
          <p:nvPr/>
        </p:nvCxnSpPr>
        <p:spPr bwMode="auto">
          <a:xfrm>
            <a:off x="809402" y="2195661"/>
            <a:ext cx="803925" cy="1074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C6FF440-43C3-4474-AF12-B62B1C21CD8C}"/>
              </a:ext>
            </a:extLst>
          </p:cNvPr>
          <p:cNvCxnSpPr>
            <a:cxnSpLocks/>
          </p:cNvCxnSpPr>
          <p:nvPr/>
        </p:nvCxnSpPr>
        <p:spPr bwMode="auto">
          <a:xfrm flipV="1">
            <a:off x="1613327" y="2357503"/>
            <a:ext cx="877412" cy="91304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4606039" y="1424355"/>
            <a:ext cx="5830422" cy="342780"/>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6</a:t>
            </a:r>
            <a:endParaRPr kumimoji="0" lang="pt-PT" altLang="pt-PT" sz="1400" b="1" i="0" u="none" strike="noStrike" cap="none" normalizeH="0" baseline="0" dirty="0">
              <a:ln>
                <a:noFill/>
              </a:ln>
              <a:solidFill>
                <a:schemeClr val="tx1"/>
              </a:solidFill>
              <a:effectLst/>
              <a:latin typeface="+mn-lt"/>
            </a:endParaRPr>
          </a:p>
        </p:txBody>
      </p:sp>
      <p:sp>
        <p:nvSpPr>
          <p:cNvPr id="80" name="TextBox 79">
            <a:extLst>
              <a:ext uri="{FF2B5EF4-FFF2-40B4-BE49-F238E27FC236}">
                <a16:creationId xmlns:a16="http://schemas.microsoft.com/office/drawing/2014/main" id="{3F69246C-37BF-4C69-8C2A-CF9E2C5DD82E}"/>
              </a:ext>
            </a:extLst>
          </p:cNvPr>
          <p:cNvSpPr txBox="1"/>
          <p:nvPr/>
        </p:nvSpPr>
        <p:spPr>
          <a:xfrm>
            <a:off x="1195073" y="2054028"/>
            <a:ext cx="866253" cy="307777"/>
          </a:xfrm>
          <a:prstGeom prst="rect">
            <a:avLst/>
          </a:prstGeom>
          <a:solidFill>
            <a:schemeClr val="tx2">
              <a:lumMod val="20000"/>
              <a:lumOff val="80000"/>
            </a:schemeClr>
          </a:solidFill>
        </p:spPr>
        <p:txBody>
          <a:bodyPr wrap="square" rtlCol="0">
            <a:spAutoFit/>
          </a:bodyPr>
          <a:lstStyle/>
          <a:p>
            <a:r>
              <a:rPr lang="pt-PT" sz="1400" b="1" dirty="0">
                <a:solidFill>
                  <a:schemeClr val="tx2">
                    <a:lumMod val="75000"/>
                  </a:schemeClr>
                </a:solidFill>
              </a:rPr>
              <a:t>V trend </a:t>
            </a:r>
            <a:endParaRPr lang="en-US" sz="1400" b="1" dirty="0">
              <a:solidFill>
                <a:schemeClr val="tx2">
                  <a:lumMod val="75000"/>
                </a:schemeClr>
              </a:solidFill>
            </a:endParaRPr>
          </a:p>
        </p:txBody>
      </p:sp>
      <p:sp>
        <p:nvSpPr>
          <p:cNvPr id="83" name="TextBox 82">
            <a:extLst>
              <a:ext uri="{FF2B5EF4-FFF2-40B4-BE49-F238E27FC236}">
                <a16:creationId xmlns:a16="http://schemas.microsoft.com/office/drawing/2014/main" id="{4FF9E241-69E7-4AC5-A9CA-0AA356D6F5DF}"/>
              </a:ext>
            </a:extLst>
          </p:cNvPr>
          <p:cNvSpPr txBox="1"/>
          <p:nvPr/>
        </p:nvSpPr>
        <p:spPr>
          <a:xfrm>
            <a:off x="8514258" y="6781541"/>
            <a:ext cx="2274887" cy="261610"/>
          </a:xfrm>
          <a:prstGeom prst="rect">
            <a:avLst/>
          </a:prstGeom>
          <a:noFill/>
        </p:spPr>
        <p:txBody>
          <a:bodyPr wrap="square" rtlCol="0">
            <a:spAutoFit/>
          </a:bodyPr>
          <a:lstStyle/>
          <a:p>
            <a:r>
              <a:rPr lang="en-US" dirty="0">
                <a:solidFill>
                  <a:schemeClr val="accent4">
                    <a:lumMod val="85000"/>
                    <a:lumOff val="15000"/>
                  </a:schemeClr>
                </a:solidFill>
              </a:rPr>
              <a:t>Example in the next slides</a:t>
            </a:r>
          </a:p>
        </p:txBody>
      </p:sp>
    </p:spTree>
    <p:extLst>
      <p:ext uri="{BB962C8B-B14F-4D97-AF65-F5344CB8AC3E}">
        <p14:creationId xmlns:p14="http://schemas.microsoft.com/office/powerpoint/2010/main" val="34394719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25" name="Picture 124">
            <a:extLst>
              <a:ext uri="{FF2B5EF4-FFF2-40B4-BE49-F238E27FC236}">
                <a16:creationId xmlns:a16="http://schemas.microsoft.com/office/drawing/2014/main" id="{B001D99F-757B-4FF2-81C5-60721FA9928B}"/>
              </a:ext>
            </a:extLst>
          </p:cNvPr>
          <p:cNvPicPr>
            <a:picLocks noChangeAspect="1"/>
          </p:cNvPicPr>
          <p:nvPr/>
        </p:nvPicPr>
        <p:blipFill rotWithShape="1">
          <a:blip r:embed="rId3"/>
          <a:srcRect t="15294" b="22652"/>
          <a:stretch/>
        </p:blipFill>
        <p:spPr>
          <a:xfrm>
            <a:off x="449263" y="1835621"/>
            <a:ext cx="5400600" cy="4239347"/>
          </a:xfrm>
          <a:prstGeom prst="rect">
            <a:avLst/>
          </a:prstGeom>
        </p:spPr>
      </p:pic>
      <p:sp>
        <p:nvSpPr>
          <p:cNvPr id="145" name="TextBox 144">
            <a:extLst>
              <a:ext uri="{FF2B5EF4-FFF2-40B4-BE49-F238E27FC236}">
                <a16:creationId xmlns:a16="http://schemas.microsoft.com/office/drawing/2014/main" id="{EA4623FD-0446-4F0D-A773-142A327EE8EC}"/>
              </a:ext>
            </a:extLst>
          </p:cNvPr>
          <p:cNvSpPr txBox="1"/>
          <p:nvPr/>
        </p:nvSpPr>
        <p:spPr>
          <a:xfrm>
            <a:off x="246790" y="1881549"/>
            <a:ext cx="144016" cy="261610"/>
          </a:xfrm>
          <a:prstGeom prst="rect">
            <a:avLst/>
          </a:prstGeom>
          <a:noFill/>
        </p:spPr>
        <p:txBody>
          <a:bodyPr wrap="square" rtlCol="0">
            <a:spAutoFit/>
          </a:bodyPr>
          <a:lstStyle/>
          <a:p>
            <a:r>
              <a:rPr lang="pt-PT" dirty="0">
                <a:solidFill>
                  <a:sysClr val="windowText" lastClr="000000"/>
                </a:solidFill>
              </a:rPr>
              <a:t>1</a:t>
            </a:r>
            <a:endParaRPr lang="en-US" dirty="0">
              <a:solidFill>
                <a:sysClr val="windowText" lastClr="000000"/>
              </a:solidFill>
            </a:endParaRPr>
          </a:p>
        </p:txBody>
      </p:sp>
      <p:sp>
        <p:nvSpPr>
          <p:cNvPr id="147" name="TextBox 146">
            <a:extLst>
              <a:ext uri="{FF2B5EF4-FFF2-40B4-BE49-F238E27FC236}">
                <a16:creationId xmlns:a16="http://schemas.microsoft.com/office/drawing/2014/main" id="{74567C33-F416-47F9-B7DC-807B9735FABA}"/>
              </a:ext>
            </a:extLst>
          </p:cNvPr>
          <p:cNvSpPr txBox="1"/>
          <p:nvPr/>
        </p:nvSpPr>
        <p:spPr>
          <a:xfrm>
            <a:off x="251693" y="2195661"/>
            <a:ext cx="144016" cy="261610"/>
          </a:xfrm>
          <a:prstGeom prst="rect">
            <a:avLst/>
          </a:prstGeom>
          <a:noFill/>
        </p:spPr>
        <p:txBody>
          <a:bodyPr wrap="square" rtlCol="0">
            <a:spAutoFit/>
          </a:bodyPr>
          <a:lstStyle/>
          <a:p>
            <a:r>
              <a:rPr lang="pt-PT" dirty="0">
                <a:solidFill>
                  <a:sysClr val="windowText" lastClr="000000"/>
                </a:solidFill>
              </a:rPr>
              <a:t>2</a:t>
            </a:r>
            <a:endParaRPr lang="en-US" dirty="0">
              <a:solidFill>
                <a:sysClr val="windowText" lastClr="000000"/>
              </a:solidFill>
            </a:endParaRPr>
          </a:p>
        </p:txBody>
      </p:sp>
      <p:sp>
        <p:nvSpPr>
          <p:cNvPr id="148" name="TextBox 147">
            <a:extLst>
              <a:ext uri="{FF2B5EF4-FFF2-40B4-BE49-F238E27FC236}">
                <a16:creationId xmlns:a16="http://schemas.microsoft.com/office/drawing/2014/main" id="{6A83AEF8-73F2-45F6-B8E5-9D7BAAEA5200}"/>
              </a:ext>
            </a:extLst>
          </p:cNvPr>
          <p:cNvSpPr txBox="1"/>
          <p:nvPr/>
        </p:nvSpPr>
        <p:spPr>
          <a:xfrm>
            <a:off x="246790" y="2546699"/>
            <a:ext cx="144016" cy="261610"/>
          </a:xfrm>
          <a:prstGeom prst="rect">
            <a:avLst/>
          </a:prstGeom>
          <a:noFill/>
        </p:spPr>
        <p:txBody>
          <a:bodyPr wrap="square" rtlCol="0">
            <a:spAutoFit/>
          </a:bodyPr>
          <a:lstStyle/>
          <a:p>
            <a:r>
              <a:rPr lang="pt-PT" dirty="0">
                <a:solidFill>
                  <a:sysClr val="windowText" lastClr="000000"/>
                </a:solidFill>
              </a:rPr>
              <a:t>3</a:t>
            </a:r>
            <a:endParaRPr lang="en-US" dirty="0">
              <a:solidFill>
                <a:sysClr val="windowText" lastClr="000000"/>
              </a:solidFill>
            </a:endParaRPr>
          </a:p>
        </p:txBody>
      </p:sp>
      <p:sp>
        <p:nvSpPr>
          <p:cNvPr id="149" name="TextBox 148">
            <a:extLst>
              <a:ext uri="{FF2B5EF4-FFF2-40B4-BE49-F238E27FC236}">
                <a16:creationId xmlns:a16="http://schemas.microsoft.com/office/drawing/2014/main" id="{620A7151-71CA-432D-A980-E0DF5C46B06C}"/>
              </a:ext>
            </a:extLst>
          </p:cNvPr>
          <p:cNvSpPr txBox="1"/>
          <p:nvPr/>
        </p:nvSpPr>
        <p:spPr>
          <a:xfrm>
            <a:off x="246790" y="2950239"/>
            <a:ext cx="144016" cy="261610"/>
          </a:xfrm>
          <a:prstGeom prst="rect">
            <a:avLst/>
          </a:prstGeom>
          <a:noFill/>
        </p:spPr>
        <p:txBody>
          <a:bodyPr wrap="square" rtlCol="0">
            <a:spAutoFit/>
          </a:bodyPr>
          <a:lstStyle/>
          <a:p>
            <a:r>
              <a:rPr lang="pt-PT" dirty="0">
                <a:solidFill>
                  <a:sysClr val="windowText" lastClr="000000"/>
                </a:solidFill>
              </a:rPr>
              <a:t>4</a:t>
            </a:r>
            <a:endParaRPr lang="en-US" dirty="0">
              <a:solidFill>
                <a:sysClr val="windowText" lastClr="000000"/>
              </a:solidFill>
            </a:endParaRPr>
          </a:p>
        </p:txBody>
      </p:sp>
      <p:sp>
        <p:nvSpPr>
          <p:cNvPr id="150" name="TextBox 149">
            <a:extLst>
              <a:ext uri="{FF2B5EF4-FFF2-40B4-BE49-F238E27FC236}">
                <a16:creationId xmlns:a16="http://schemas.microsoft.com/office/drawing/2014/main" id="{8DA71C21-8248-43E1-97C6-07016F06F05A}"/>
              </a:ext>
            </a:extLst>
          </p:cNvPr>
          <p:cNvSpPr txBox="1"/>
          <p:nvPr/>
        </p:nvSpPr>
        <p:spPr>
          <a:xfrm>
            <a:off x="245686" y="3412223"/>
            <a:ext cx="144016" cy="261610"/>
          </a:xfrm>
          <a:prstGeom prst="rect">
            <a:avLst/>
          </a:prstGeom>
          <a:noFill/>
        </p:spPr>
        <p:txBody>
          <a:bodyPr wrap="square" rtlCol="0">
            <a:spAutoFit/>
          </a:bodyPr>
          <a:lstStyle/>
          <a:p>
            <a:r>
              <a:rPr lang="pt-PT" dirty="0">
                <a:solidFill>
                  <a:sysClr val="windowText" lastClr="000000"/>
                </a:solidFill>
              </a:rPr>
              <a:t>5</a:t>
            </a:r>
            <a:endParaRPr lang="en-US" dirty="0">
              <a:solidFill>
                <a:sysClr val="windowText" lastClr="000000"/>
              </a:solidFill>
            </a:endParaRPr>
          </a:p>
        </p:txBody>
      </p:sp>
      <p:sp>
        <p:nvSpPr>
          <p:cNvPr id="151" name="TextBox 150">
            <a:extLst>
              <a:ext uri="{FF2B5EF4-FFF2-40B4-BE49-F238E27FC236}">
                <a16:creationId xmlns:a16="http://schemas.microsoft.com/office/drawing/2014/main" id="{A5D787FF-8C36-4D58-B588-5C9348FCA9F8}"/>
              </a:ext>
            </a:extLst>
          </p:cNvPr>
          <p:cNvSpPr txBox="1"/>
          <p:nvPr/>
        </p:nvSpPr>
        <p:spPr>
          <a:xfrm>
            <a:off x="245686" y="3874207"/>
            <a:ext cx="144016" cy="261610"/>
          </a:xfrm>
          <a:prstGeom prst="rect">
            <a:avLst/>
          </a:prstGeom>
          <a:noFill/>
        </p:spPr>
        <p:txBody>
          <a:bodyPr wrap="square" rtlCol="0">
            <a:spAutoFit/>
          </a:bodyPr>
          <a:lstStyle/>
          <a:p>
            <a:r>
              <a:rPr lang="pt-PT" dirty="0">
                <a:solidFill>
                  <a:sysClr val="windowText" lastClr="000000"/>
                </a:solidFill>
              </a:rPr>
              <a:t>6</a:t>
            </a:r>
            <a:endParaRPr lang="en-US" dirty="0">
              <a:solidFill>
                <a:sysClr val="windowText" lastClr="000000"/>
              </a:solidFill>
            </a:endParaRPr>
          </a:p>
        </p:txBody>
      </p:sp>
      <p:sp>
        <p:nvSpPr>
          <p:cNvPr id="152" name="TextBox 151">
            <a:extLst>
              <a:ext uri="{FF2B5EF4-FFF2-40B4-BE49-F238E27FC236}">
                <a16:creationId xmlns:a16="http://schemas.microsoft.com/office/drawing/2014/main" id="{4ED21F2F-8B6F-4141-A216-CE2A9012A3C5}"/>
              </a:ext>
            </a:extLst>
          </p:cNvPr>
          <p:cNvSpPr txBox="1"/>
          <p:nvPr/>
        </p:nvSpPr>
        <p:spPr>
          <a:xfrm>
            <a:off x="245686" y="4222319"/>
            <a:ext cx="144016" cy="261610"/>
          </a:xfrm>
          <a:prstGeom prst="rect">
            <a:avLst/>
          </a:prstGeom>
          <a:noFill/>
        </p:spPr>
        <p:txBody>
          <a:bodyPr wrap="square" rtlCol="0">
            <a:spAutoFit/>
          </a:bodyPr>
          <a:lstStyle/>
          <a:p>
            <a:r>
              <a:rPr lang="pt-PT" dirty="0">
                <a:solidFill>
                  <a:sysClr val="windowText" lastClr="000000"/>
                </a:solidFill>
              </a:rPr>
              <a:t>7</a:t>
            </a:r>
            <a:endParaRPr lang="en-US" dirty="0">
              <a:solidFill>
                <a:sysClr val="windowText" lastClr="000000"/>
              </a:solidFill>
            </a:endParaRPr>
          </a:p>
        </p:txBody>
      </p:sp>
      <p:sp>
        <p:nvSpPr>
          <p:cNvPr id="153" name="TextBox 152">
            <a:extLst>
              <a:ext uri="{FF2B5EF4-FFF2-40B4-BE49-F238E27FC236}">
                <a16:creationId xmlns:a16="http://schemas.microsoft.com/office/drawing/2014/main" id="{76B7FFEC-4A03-4E17-8BF1-840D753F083B}"/>
              </a:ext>
            </a:extLst>
          </p:cNvPr>
          <p:cNvSpPr txBox="1"/>
          <p:nvPr/>
        </p:nvSpPr>
        <p:spPr>
          <a:xfrm>
            <a:off x="245686" y="4538750"/>
            <a:ext cx="144016" cy="261610"/>
          </a:xfrm>
          <a:prstGeom prst="rect">
            <a:avLst/>
          </a:prstGeom>
          <a:noFill/>
        </p:spPr>
        <p:txBody>
          <a:bodyPr wrap="square" rtlCol="0">
            <a:spAutoFit/>
          </a:bodyPr>
          <a:lstStyle/>
          <a:p>
            <a:r>
              <a:rPr lang="pt-PT" dirty="0">
                <a:solidFill>
                  <a:sysClr val="windowText" lastClr="000000"/>
                </a:solidFill>
              </a:rPr>
              <a:t>8</a:t>
            </a:r>
            <a:endParaRPr lang="en-US" dirty="0">
              <a:solidFill>
                <a:sysClr val="windowText" lastClr="000000"/>
              </a:solidFill>
            </a:endParaRPr>
          </a:p>
        </p:txBody>
      </p:sp>
      <p:sp>
        <p:nvSpPr>
          <p:cNvPr id="154" name="TextBox 153">
            <a:extLst>
              <a:ext uri="{FF2B5EF4-FFF2-40B4-BE49-F238E27FC236}">
                <a16:creationId xmlns:a16="http://schemas.microsoft.com/office/drawing/2014/main" id="{9B0606DE-8BD8-40F4-90FB-128DA4E64415}"/>
              </a:ext>
            </a:extLst>
          </p:cNvPr>
          <p:cNvSpPr txBox="1"/>
          <p:nvPr/>
        </p:nvSpPr>
        <p:spPr>
          <a:xfrm>
            <a:off x="245686" y="4971599"/>
            <a:ext cx="144016" cy="261610"/>
          </a:xfrm>
          <a:prstGeom prst="rect">
            <a:avLst/>
          </a:prstGeom>
          <a:noFill/>
        </p:spPr>
        <p:txBody>
          <a:bodyPr wrap="square" rtlCol="0">
            <a:spAutoFit/>
          </a:bodyPr>
          <a:lstStyle/>
          <a:p>
            <a:r>
              <a:rPr lang="pt-PT" dirty="0">
                <a:solidFill>
                  <a:sysClr val="windowText" lastClr="000000"/>
                </a:solidFill>
              </a:rPr>
              <a:t>9</a:t>
            </a:r>
            <a:endParaRPr lang="en-US" dirty="0">
              <a:solidFill>
                <a:sysClr val="windowText" lastClr="000000"/>
              </a:solidFill>
            </a:endParaRPr>
          </a:p>
        </p:txBody>
      </p:sp>
      <p:sp>
        <p:nvSpPr>
          <p:cNvPr id="155" name="TextBox 154">
            <a:extLst>
              <a:ext uri="{FF2B5EF4-FFF2-40B4-BE49-F238E27FC236}">
                <a16:creationId xmlns:a16="http://schemas.microsoft.com/office/drawing/2014/main" id="{BB1CAAF8-4711-4B43-ABA9-892FC75EA15D}"/>
              </a:ext>
            </a:extLst>
          </p:cNvPr>
          <p:cNvSpPr txBox="1"/>
          <p:nvPr/>
        </p:nvSpPr>
        <p:spPr>
          <a:xfrm>
            <a:off x="182502" y="5386607"/>
            <a:ext cx="389702" cy="261610"/>
          </a:xfrm>
          <a:prstGeom prst="rect">
            <a:avLst/>
          </a:prstGeom>
          <a:noFill/>
        </p:spPr>
        <p:txBody>
          <a:bodyPr wrap="square" rtlCol="0">
            <a:spAutoFit/>
          </a:bodyPr>
          <a:lstStyle/>
          <a:p>
            <a:r>
              <a:rPr lang="pt-PT" dirty="0">
                <a:solidFill>
                  <a:sysClr val="windowText" lastClr="000000"/>
                </a:solidFill>
              </a:rPr>
              <a:t>10</a:t>
            </a:r>
            <a:endParaRPr lang="en-US" dirty="0">
              <a:solidFill>
                <a:sysClr val="windowText" lastClr="000000"/>
              </a:solidFill>
            </a:endParaRPr>
          </a:p>
        </p:txBody>
      </p:sp>
      <p:sp>
        <p:nvSpPr>
          <p:cNvPr id="156" name="TextBox 155">
            <a:extLst>
              <a:ext uri="{FF2B5EF4-FFF2-40B4-BE49-F238E27FC236}">
                <a16:creationId xmlns:a16="http://schemas.microsoft.com/office/drawing/2014/main" id="{368B7178-826A-4DFD-AC81-777F1399EF79}"/>
              </a:ext>
            </a:extLst>
          </p:cNvPr>
          <p:cNvSpPr txBox="1"/>
          <p:nvPr/>
        </p:nvSpPr>
        <p:spPr>
          <a:xfrm>
            <a:off x="182502" y="5801616"/>
            <a:ext cx="389702" cy="261610"/>
          </a:xfrm>
          <a:prstGeom prst="rect">
            <a:avLst/>
          </a:prstGeom>
          <a:noFill/>
        </p:spPr>
        <p:txBody>
          <a:bodyPr wrap="square" rtlCol="0">
            <a:spAutoFit/>
          </a:bodyPr>
          <a:lstStyle/>
          <a:p>
            <a:r>
              <a:rPr lang="pt-PT" dirty="0">
                <a:solidFill>
                  <a:sysClr val="windowText" lastClr="000000"/>
                </a:solidFill>
              </a:rPr>
              <a:t>11</a:t>
            </a:r>
            <a:endParaRPr lang="en-US" dirty="0">
              <a:solidFill>
                <a:sysClr val="windowText" lastClr="000000"/>
              </a:solidFill>
            </a:endParaRPr>
          </a:p>
        </p:txBody>
      </p:sp>
      <p:sp>
        <p:nvSpPr>
          <p:cNvPr id="157" name="TextBox 156">
            <a:extLst>
              <a:ext uri="{FF2B5EF4-FFF2-40B4-BE49-F238E27FC236}">
                <a16:creationId xmlns:a16="http://schemas.microsoft.com/office/drawing/2014/main" id="{4265FA31-AE52-4D94-B630-8CEFB58158A5}"/>
              </a:ext>
            </a:extLst>
          </p:cNvPr>
          <p:cNvSpPr txBox="1"/>
          <p:nvPr/>
        </p:nvSpPr>
        <p:spPr>
          <a:xfrm>
            <a:off x="495293" y="6094364"/>
            <a:ext cx="144016" cy="261610"/>
          </a:xfrm>
          <a:prstGeom prst="rect">
            <a:avLst/>
          </a:prstGeom>
          <a:noFill/>
        </p:spPr>
        <p:txBody>
          <a:bodyPr wrap="square" rtlCol="0">
            <a:spAutoFit/>
          </a:bodyPr>
          <a:lstStyle/>
          <a:p>
            <a:r>
              <a:rPr lang="pt-PT" dirty="0">
                <a:solidFill>
                  <a:sysClr val="windowText" lastClr="000000"/>
                </a:solidFill>
              </a:rPr>
              <a:t>1</a:t>
            </a:r>
            <a:endParaRPr lang="en-US" dirty="0">
              <a:solidFill>
                <a:sysClr val="windowText" lastClr="000000"/>
              </a:solidFill>
            </a:endParaRPr>
          </a:p>
        </p:txBody>
      </p:sp>
      <p:sp>
        <p:nvSpPr>
          <p:cNvPr id="159" name="TextBox 158">
            <a:extLst>
              <a:ext uri="{FF2B5EF4-FFF2-40B4-BE49-F238E27FC236}">
                <a16:creationId xmlns:a16="http://schemas.microsoft.com/office/drawing/2014/main" id="{179C7E42-3ACB-4FEB-861D-F3EE94B6CBE3}"/>
              </a:ext>
            </a:extLst>
          </p:cNvPr>
          <p:cNvSpPr txBox="1"/>
          <p:nvPr/>
        </p:nvSpPr>
        <p:spPr>
          <a:xfrm>
            <a:off x="881410" y="6094364"/>
            <a:ext cx="144016" cy="261610"/>
          </a:xfrm>
          <a:prstGeom prst="rect">
            <a:avLst/>
          </a:prstGeom>
          <a:noFill/>
        </p:spPr>
        <p:txBody>
          <a:bodyPr wrap="square" rtlCol="0">
            <a:spAutoFit/>
          </a:bodyPr>
          <a:lstStyle/>
          <a:p>
            <a:r>
              <a:rPr lang="pt-PT" dirty="0">
                <a:solidFill>
                  <a:sysClr val="windowText" lastClr="000000"/>
                </a:solidFill>
              </a:rPr>
              <a:t>2</a:t>
            </a:r>
            <a:endParaRPr lang="en-US" dirty="0">
              <a:solidFill>
                <a:sysClr val="windowText" lastClr="000000"/>
              </a:solidFill>
            </a:endParaRPr>
          </a:p>
        </p:txBody>
      </p:sp>
      <p:sp>
        <p:nvSpPr>
          <p:cNvPr id="160" name="TextBox 159">
            <a:extLst>
              <a:ext uri="{FF2B5EF4-FFF2-40B4-BE49-F238E27FC236}">
                <a16:creationId xmlns:a16="http://schemas.microsoft.com/office/drawing/2014/main" id="{A4BE8BEA-722A-4F32-AEB6-DFB00FC61355}"/>
              </a:ext>
            </a:extLst>
          </p:cNvPr>
          <p:cNvSpPr txBox="1"/>
          <p:nvPr/>
        </p:nvSpPr>
        <p:spPr>
          <a:xfrm>
            <a:off x="1123510" y="6094364"/>
            <a:ext cx="261955" cy="261610"/>
          </a:xfrm>
          <a:prstGeom prst="rect">
            <a:avLst/>
          </a:prstGeom>
          <a:noFill/>
        </p:spPr>
        <p:txBody>
          <a:bodyPr wrap="square" rtlCol="0">
            <a:spAutoFit/>
          </a:bodyPr>
          <a:lstStyle/>
          <a:p>
            <a:r>
              <a:rPr lang="pt-PT" dirty="0">
                <a:solidFill>
                  <a:sysClr val="windowText" lastClr="000000"/>
                </a:solidFill>
              </a:rPr>
              <a:t>3</a:t>
            </a:r>
            <a:endParaRPr lang="en-US" dirty="0">
              <a:solidFill>
                <a:sysClr val="windowText" lastClr="000000"/>
              </a:solidFill>
            </a:endParaRPr>
          </a:p>
        </p:txBody>
      </p:sp>
      <p:sp>
        <p:nvSpPr>
          <p:cNvPr id="161" name="TextBox 160">
            <a:extLst>
              <a:ext uri="{FF2B5EF4-FFF2-40B4-BE49-F238E27FC236}">
                <a16:creationId xmlns:a16="http://schemas.microsoft.com/office/drawing/2014/main" id="{9E363516-91B8-4D34-B934-AD9B6BAC3CEB}"/>
              </a:ext>
            </a:extLst>
          </p:cNvPr>
          <p:cNvSpPr txBox="1"/>
          <p:nvPr/>
        </p:nvSpPr>
        <p:spPr>
          <a:xfrm>
            <a:off x="1483549" y="6094364"/>
            <a:ext cx="144016" cy="261610"/>
          </a:xfrm>
          <a:prstGeom prst="rect">
            <a:avLst/>
          </a:prstGeom>
          <a:noFill/>
        </p:spPr>
        <p:txBody>
          <a:bodyPr wrap="square" rtlCol="0">
            <a:spAutoFit/>
          </a:bodyPr>
          <a:lstStyle/>
          <a:p>
            <a:r>
              <a:rPr lang="pt-PT" dirty="0">
                <a:solidFill>
                  <a:sysClr val="windowText" lastClr="000000"/>
                </a:solidFill>
              </a:rPr>
              <a:t>4</a:t>
            </a:r>
            <a:endParaRPr lang="en-US" dirty="0">
              <a:solidFill>
                <a:sysClr val="windowText" lastClr="000000"/>
              </a:solidFill>
            </a:endParaRPr>
          </a:p>
        </p:txBody>
      </p:sp>
      <p:sp>
        <p:nvSpPr>
          <p:cNvPr id="162" name="TextBox 161">
            <a:extLst>
              <a:ext uri="{FF2B5EF4-FFF2-40B4-BE49-F238E27FC236}">
                <a16:creationId xmlns:a16="http://schemas.microsoft.com/office/drawing/2014/main" id="{E094F1E0-13EA-4B33-B12A-3C165A87B592}"/>
              </a:ext>
            </a:extLst>
          </p:cNvPr>
          <p:cNvSpPr txBox="1"/>
          <p:nvPr/>
        </p:nvSpPr>
        <p:spPr>
          <a:xfrm>
            <a:off x="1889522" y="6094364"/>
            <a:ext cx="144016" cy="261610"/>
          </a:xfrm>
          <a:prstGeom prst="rect">
            <a:avLst/>
          </a:prstGeom>
          <a:noFill/>
        </p:spPr>
        <p:txBody>
          <a:bodyPr wrap="square" rtlCol="0">
            <a:spAutoFit/>
          </a:bodyPr>
          <a:lstStyle/>
          <a:p>
            <a:r>
              <a:rPr lang="pt-PT" dirty="0">
                <a:solidFill>
                  <a:sysClr val="windowText" lastClr="000000"/>
                </a:solidFill>
              </a:rPr>
              <a:t>5</a:t>
            </a:r>
            <a:endParaRPr lang="en-US" dirty="0">
              <a:solidFill>
                <a:sysClr val="windowText" lastClr="000000"/>
              </a:solidFill>
            </a:endParaRPr>
          </a:p>
        </p:txBody>
      </p:sp>
      <p:sp>
        <p:nvSpPr>
          <p:cNvPr id="163" name="TextBox 162">
            <a:extLst>
              <a:ext uri="{FF2B5EF4-FFF2-40B4-BE49-F238E27FC236}">
                <a16:creationId xmlns:a16="http://schemas.microsoft.com/office/drawing/2014/main" id="{CDD45A8F-99BC-4219-B61E-5332564D94E8}"/>
              </a:ext>
            </a:extLst>
          </p:cNvPr>
          <p:cNvSpPr txBox="1"/>
          <p:nvPr/>
        </p:nvSpPr>
        <p:spPr>
          <a:xfrm>
            <a:off x="2261785" y="6093300"/>
            <a:ext cx="144016" cy="261610"/>
          </a:xfrm>
          <a:prstGeom prst="rect">
            <a:avLst/>
          </a:prstGeom>
          <a:noFill/>
        </p:spPr>
        <p:txBody>
          <a:bodyPr wrap="square" rtlCol="0">
            <a:spAutoFit/>
          </a:bodyPr>
          <a:lstStyle/>
          <a:p>
            <a:r>
              <a:rPr lang="pt-PT" dirty="0">
                <a:solidFill>
                  <a:sysClr val="windowText" lastClr="000000"/>
                </a:solidFill>
              </a:rPr>
              <a:t>6</a:t>
            </a:r>
            <a:endParaRPr lang="en-US" dirty="0">
              <a:solidFill>
                <a:sysClr val="windowText" lastClr="000000"/>
              </a:solidFill>
            </a:endParaRPr>
          </a:p>
        </p:txBody>
      </p:sp>
      <p:sp>
        <p:nvSpPr>
          <p:cNvPr id="164" name="TextBox 163">
            <a:extLst>
              <a:ext uri="{FF2B5EF4-FFF2-40B4-BE49-F238E27FC236}">
                <a16:creationId xmlns:a16="http://schemas.microsoft.com/office/drawing/2014/main" id="{476D98CB-01A2-469A-9814-F6869B19CF5E}"/>
              </a:ext>
            </a:extLst>
          </p:cNvPr>
          <p:cNvSpPr txBox="1"/>
          <p:nvPr/>
        </p:nvSpPr>
        <p:spPr>
          <a:xfrm>
            <a:off x="2667758" y="6093300"/>
            <a:ext cx="144016" cy="261610"/>
          </a:xfrm>
          <a:prstGeom prst="rect">
            <a:avLst/>
          </a:prstGeom>
          <a:noFill/>
        </p:spPr>
        <p:txBody>
          <a:bodyPr wrap="square" rtlCol="0">
            <a:spAutoFit/>
          </a:bodyPr>
          <a:lstStyle/>
          <a:p>
            <a:r>
              <a:rPr lang="pt-PT" dirty="0">
                <a:solidFill>
                  <a:sysClr val="windowText" lastClr="000000"/>
                </a:solidFill>
              </a:rPr>
              <a:t>7</a:t>
            </a:r>
            <a:endParaRPr lang="en-US" dirty="0">
              <a:solidFill>
                <a:sysClr val="windowText" lastClr="000000"/>
              </a:solidFill>
            </a:endParaRPr>
          </a:p>
        </p:txBody>
      </p:sp>
      <p:sp>
        <p:nvSpPr>
          <p:cNvPr id="165" name="TextBox 164">
            <a:extLst>
              <a:ext uri="{FF2B5EF4-FFF2-40B4-BE49-F238E27FC236}">
                <a16:creationId xmlns:a16="http://schemas.microsoft.com/office/drawing/2014/main" id="{E00D8D09-E56C-48B5-BD41-9D2563D6EE83}"/>
              </a:ext>
            </a:extLst>
          </p:cNvPr>
          <p:cNvSpPr txBox="1"/>
          <p:nvPr/>
        </p:nvSpPr>
        <p:spPr>
          <a:xfrm>
            <a:off x="3040021" y="6093300"/>
            <a:ext cx="144016" cy="261610"/>
          </a:xfrm>
          <a:prstGeom prst="rect">
            <a:avLst/>
          </a:prstGeom>
          <a:noFill/>
        </p:spPr>
        <p:txBody>
          <a:bodyPr wrap="square" rtlCol="0">
            <a:spAutoFit/>
          </a:bodyPr>
          <a:lstStyle/>
          <a:p>
            <a:r>
              <a:rPr lang="pt-PT" dirty="0">
                <a:solidFill>
                  <a:sysClr val="windowText" lastClr="000000"/>
                </a:solidFill>
              </a:rPr>
              <a:t>8</a:t>
            </a:r>
            <a:endParaRPr lang="en-US" dirty="0">
              <a:solidFill>
                <a:sysClr val="windowText" lastClr="000000"/>
              </a:solidFill>
            </a:endParaRPr>
          </a:p>
        </p:txBody>
      </p:sp>
      <p:sp>
        <p:nvSpPr>
          <p:cNvPr id="166" name="TextBox 165">
            <a:extLst>
              <a:ext uri="{FF2B5EF4-FFF2-40B4-BE49-F238E27FC236}">
                <a16:creationId xmlns:a16="http://schemas.microsoft.com/office/drawing/2014/main" id="{A09635D2-C4DC-4092-8C7F-254D16AE0F79}"/>
              </a:ext>
            </a:extLst>
          </p:cNvPr>
          <p:cNvSpPr txBox="1"/>
          <p:nvPr/>
        </p:nvSpPr>
        <p:spPr>
          <a:xfrm>
            <a:off x="3340276" y="6102859"/>
            <a:ext cx="144016" cy="261610"/>
          </a:xfrm>
          <a:prstGeom prst="rect">
            <a:avLst/>
          </a:prstGeom>
          <a:noFill/>
        </p:spPr>
        <p:txBody>
          <a:bodyPr wrap="square" rtlCol="0">
            <a:spAutoFit/>
          </a:bodyPr>
          <a:lstStyle/>
          <a:p>
            <a:r>
              <a:rPr lang="pt-PT" dirty="0">
                <a:solidFill>
                  <a:sysClr val="windowText" lastClr="000000"/>
                </a:solidFill>
              </a:rPr>
              <a:t>9</a:t>
            </a:r>
            <a:endParaRPr lang="en-US" dirty="0">
              <a:solidFill>
                <a:sysClr val="windowText" lastClr="000000"/>
              </a:solidFill>
            </a:endParaRPr>
          </a:p>
        </p:txBody>
      </p:sp>
      <p:sp>
        <p:nvSpPr>
          <p:cNvPr id="167" name="TextBox 166">
            <a:extLst>
              <a:ext uri="{FF2B5EF4-FFF2-40B4-BE49-F238E27FC236}">
                <a16:creationId xmlns:a16="http://schemas.microsoft.com/office/drawing/2014/main" id="{CF20E4FF-7F64-4C54-A912-C445BC35030B}"/>
              </a:ext>
            </a:extLst>
          </p:cNvPr>
          <p:cNvSpPr txBox="1"/>
          <p:nvPr/>
        </p:nvSpPr>
        <p:spPr>
          <a:xfrm>
            <a:off x="3696730" y="6096208"/>
            <a:ext cx="389702" cy="261610"/>
          </a:xfrm>
          <a:prstGeom prst="rect">
            <a:avLst/>
          </a:prstGeom>
          <a:noFill/>
        </p:spPr>
        <p:txBody>
          <a:bodyPr wrap="square" rtlCol="0">
            <a:spAutoFit/>
          </a:bodyPr>
          <a:lstStyle/>
          <a:p>
            <a:r>
              <a:rPr lang="pt-PT" dirty="0">
                <a:solidFill>
                  <a:sysClr val="windowText" lastClr="000000"/>
                </a:solidFill>
              </a:rPr>
              <a:t>10</a:t>
            </a:r>
            <a:endParaRPr lang="en-US" dirty="0">
              <a:solidFill>
                <a:sysClr val="windowText" lastClr="000000"/>
              </a:solidFill>
            </a:endParaRPr>
          </a:p>
        </p:txBody>
      </p:sp>
      <p:sp>
        <p:nvSpPr>
          <p:cNvPr id="168" name="TextBox 167">
            <a:extLst>
              <a:ext uri="{FF2B5EF4-FFF2-40B4-BE49-F238E27FC236}">
                <a16:creationId xmlns:a16="http://schemas.microsoft.com/office/drawing/2014/main" id="{ADD53397-AD86-4AF3-A9B7-FE4EF343E941}"/>
              </a:ext>
            </a:extLst>
          </p:cNvPr>
          <p:cNvSpPr txBox="1"/>
          <p:nvPr/>
        </p:nvSpPr>
        <p:spPr>
          <a:xfrm>
            <a:off x="4104019" y="6093300"/>
            <a:ext cx="389702" cy="261610"/>
          </a:xfrm>
          <a:prstGeom prst="rect">
            <a:avLst/>
          </a:prstGeom>
          <a:noFill/>
        </p:spPr>
        <p:txBody>
          <a:bodyPr wrap="square" rtlCol="0">
            <a:spAutoFit/>
          </a:bodyPr>
          <a:lstStyle/>
          <a:p>
            <a:r>
              <a:rPr lang="pt-PT" dirty="0">
                <a:solidFill>
                  <a:sysClr val="windowText" lastClr="000000"/>
                </a:solidFill>
              </a:rPr>
              <a:t>10</a:t>
            </a:r>
            <a:endParaRPr lang="en-US" dirty="0">
              <a:solidFill>
                <a:sysClr val="windowText" lastClr="000000"/>
              </a:solidFill>
            </a:endParaRPr>
          </a:p>
        </p:txBody>
      </p:sp>
      <p:sp>
        <p:nvSpPr>
          <p:cNvPr id="169" name="TextBox 168">
            <a:extLst>
              <a:ext uri="{FF2B5EF4-FFF2-40B4-BE49-F238E27FC236}">
                <a16:creationId xmlns:a16="http://schemas.microsoft.com/office/drawing/2014/main" id="{CCB0DB62-3EC8-454A-AD44-34D0F1B3080D}"/>
              </a:ext>
            </a:extLst>
          </p:cNvPr>
          <p:cNvSpPr txBox="1"/>
          <p:nvPr/>
        </p:nvSpPr>
        <p:spPr>
          <a:xfrm>
            <a:off x="4418767" y="6097938"/>
            <a:ext cx="389702" cy="261610"/>
          </a:xfrm>
          <a:prstGeom prst="rect">
            <a:avLst/>
          </a:prstGeom>
          <a:noFill/>
        </p:spPr>
        <p:txBody>
          <a:bodyPr wrap="square" rtlCol="0">
            <a:spAutoFit/>
          </a:bodyPr>
          <a:lstStyle/>
          <a:p>
            <a:r>
              <a:rPr lang="pt-PT" dirty="0">
                <a:solidFill>
                  <a:sysClr val="windowText" lastClr="000000"/>
                </a:solidFill>
              </a:rPr>
              <a:t>11</a:t>
            </a:r>
            <a:endParaRPr lang="en-US" dirty="0">
              <a:solidFill>
                <a:sysClr val="windowText" lastClr="000000"/>
              </a:solidFill>
            </a:endParaRPr>
          </a:p>
        </p:txBody>
      </p:sp>
      <p:sp>
        <p:nvSpPr>
          <p:cNvPr id="170" name="TextBox 169">
            <a:extLst>
              <a:ext uri="{FF2B5EF4-FFF2-40B4-BE49-F238E27FC236}">
                <a16:creationId xmlns:a16="http://schemas.microsoft.com/office/drawing/2014/main" id="{ECC07F48-96D3-4224-8D26-71CB50ACC6AD}"/>
              </a:ext>
            </a:extLst>
          </p:cNvPr>
          <p:cNvSpPr txBox="1"/>
          <p:nvPr/>
        </p:nvSpPr>
        <p:spPr>
          <a:xfrm>
            <a:off x="4791030" y="6093300"/>
            <a:ext cx="389702" cy="261610"/>
          </a:xfrm>
          <a:prstGeom prst="rect">
            <a:avLst/>
          </a:prstGeom>
          <a:noFill/>
        </p:spPr>
        <p:txBody>
          <a:bodyPr wrap="square" rtlCol="0">
            <a:spAutoFit/>
          </a:bodyPr>
          <a:lstStyle/>
          <a:p>
            <a:r>
              <a:rPr lang="pt-PT" dirty="0">
                <a:solidFill>
                  <a:sysClr val="windowText" lastClr="000000"/>
                </a:solidFill>
              </a:rPr>
              <a:t>12</a:t>
            </a:r>
            <a:endParaRPr lang="en-US" dirty="0">
              <a:solidFill>
                <a:sysClr val="windowText" lastClr="000000"/>
              </a:solidFill>
            </a:endParaRPr>
          </a:p>
        </p:txBody>
      </p:sp>
      <p:sp>
        <p:nvSpPr>
          <p:cNvPr id="171" name="TextBox 170">
            <a:extLst>
              <a:ext uri="{FF2B5EF4-FFF2-40B4-BE49-F238E27FC236}">
                <a16:creationId xmlns:a16="http://schemas.microsoft.com/office/drawing/2014/main" id="{9CB80571-F00C-46A2-8D26-2A5F6F92FABB}"/>
              </a:ext>
            </a:extLst>
          </p:cNvPr>
          <p:cNvSpPr txBox="1"/>
          <p:nvPr/>
        </p:nvSpPr>
        <p:spPr>
          <a:xfrm>
            <a:off x="5511082" y="6092172"/>
            <a:ext cx="389702" cy="261610"/>
          </a:xfrm>
          <a:prstGeom prst="rect">
            <a:avLst/>
          </a:prstGeom>
          <a:noFill/>
        </p:spPr>
        <p:txBody>
          <a:bodyPr wrap="square" rtlCol="0">
            <a:spAutoFit/>
          </a:bodyPr>
          <a:lstStyle/>
          <a:p>
            <a:r>
              <a:rPr lang="pt-PT" dirty="0">
                <a:solidFill>
                  <a:sysClr val="windowText" lastClr="000000"/>
                </a:solidFill>
              </a:rPr>
              <a:t>14</a:t>
            </a:r>
            <a:endParaRPr lang="en-US" dirty="0">
              <a:solidFill>
                <a:sysClr val="windowText" lastClr="000000"/>
              </a:solidFill>
            </a:endParaRPr>
          </a:p>
        </p:txBody>
      </p:sp>
      <p:sp>
        <p:nvSpPr>
          <p:cNvPr id="172" name="TextBox 171">
            <a:extLst>
              <a:ext uri="{FF2B5EF4-FFF2-40B4-BE49-F238E27FC236}">
                <a16:creationId xmlns:a16="http://schemas.microsoft.com/office/drawing/2014/main" id="{63767B82-FAB9-427F-B269-26205118DC9B}"/>
              </a:ext>
            </a:extLst>
          </p:cNvPr>
          <p:cNvSpPr txBox="1"/>
          <p:nvPr/>
        </p:nvSpPr>
        <p:spPr>
          <a:xfrm>
            <a:off x="5138819" y="6101821"/>
            <a:ext cx="389702" cy="261610"/>
          </a:xfrm>
          <a:prstGeom prst="rect">
            <a:avLst/>
          </a:prstGeom>
          <a:noFill/>
        </p:spPr>
        <p:txBody>
          <a:bodyPr wrap="square" rtlCol="0">
            <a:spAutoFit/>
          </a:bodyPr>
          <a:lstStyle/>
          <a:p>
            <a:r>
              <a:rPr lang="pt-PT" dirty="0">
                <a:solidFill>
                  <a:sysClr val="windowText" lastClr="000000"/>
                </a:solidFill>
              </a:rPr>
              <a:t>13</a:t>
            </a:r>
            <a:endParaRPr lang="en-US" dirty="0">
              <a:solidFill>
                <a:sysClr val="windowText" lastClr="000000"/>
              </a:solidFill>
            </a:endParaRPr>
          </a:p>
        </p:txBody>
      </p:sp>
      <p:sp>
        <p:nvSpPr>
          <p:cNvPr id="146" name="Rectangle 145">
            <a:extLst>
              <a:ext uri="{FF2B5EF4-FFF2-40B4-BE49-F238E27FC236}">
                <a16:creationId xmlns:a16="http://schemas.microsoft.com/office/drawing/2014/main" id="{537E750B-7ACC-456C-8A6C-A958BD1C6C66}"/>
              </a:ext>
            </a:extLst>
          </p:cNvPr>
          <p:cNvSpPr/>
          <p:nvPr/>
        </p:nvSpPr>
        <p:spPr bwMode="auto">
          <a:xfrm>
            <a:off x="469164" y="2564552"/>
            <a:ext cx="315416" cy="385687"/>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76" name="Rectangle 175">
            <a:extLst>
              <a:ext uri="{FF2B5EF4-FFF2-40B4-BE49-F238E27FC236}">
                <a16:creationId xmlns:a16="http://schemas.microsoft.com/office/drawing/2014/main" id="{4A30CBC5-ACAF-4237-9B61-76955DBEAD2A}"/>
              </a:ext>
            </a:extLst>
          </p:cNvPr>
          <p:cNvSpPr/>
          <p:nvPr/>
        </p:nvSpPr>
        <p:spPr bwMode="auto">
          <a:xfrm>
            <a:off x="806840" y="2186793"/>
            <a:ext cx="340240" cy="359906"/>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77" name="Rectangle 176">
            <a:extLst>
              <a:ext uri="{FF2B5EF4-FFF2-40B4-BE49-F238E27FC236}">
                <a16:creationId xmlns:a16="http://schemas.microsoft.com/office/drawing/2014/main" id="{5706FA33-BF27-4666-BCE9-68315BC6BE27}"/>
              </a:ext>
            </a:extLst>
          </p:cNvPr>
          <p:cNvSpPr/>
          <p:nvPr/>
        </p:nvSpPr>
        <p:spPr bwMode="auto">
          <a:xfrm>
            <a:off x="1147079" y="2195395"/>
            <a:ext cx="337677" cy="352584"/>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78" name="Rectangle 177">
            <a:extLst>
              <a:ext uri="{FF2B5EF4-FFF2-40B4-BE49-F238E27FC236}">
                <a16:creationId xmlns:a16="http://schemas.microsoft.com/office/drawing/2014/main" id="{C810636C-9990-4105-8FF9-A2C63F2429DF}"/>
              </a:ext>
            </a:extLst>
          </p:cNvPr>
          <p:cNvSpPr/>
          <p:nvPr/>
        </p:nvSpPr>
        <p:spPr bwMode="auto">
          <a:xfrm>
            <a:off x="1441122" y="2186793"/>
            <a:ext cx="337677" cy="368908"/>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79" name="Rectangle 178">
            <a:extLst>
              <a:ext uri="{FF2B5EF4-FFF2-40B4-BE49-F238E27FC236}">
                <a16:creationId xmlns:a16="http://schemas.microsoft.com/office/drawing/2014/main" id="{320BFDF4-78CC-4CB0-B94C-107FCB08708F}"/>
              </a:ext>
            </a:extLst>
          </p:cNvPr>
          <p:cNvSpPr/>
          <p:nvPr/>
        </p:nvSpPr>
        <p:spPr bwMode="auto">
          <a:xfrm>
            <a:off x="1772788" y="2198334"/>
            <a:ext cx="376566" cy="366218"/>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0" name="Rectangle 179">
            <a:extLst>
              <a:ext uri="{FF2B5EF4-FFF2-40B4-BE49-F238E27FC236}">
                <a16:creationId xmlns:a16="http://schemas.microsoft.com/office/drawing/2014/main" id="{35D3A47D-DDC0-4FF3-92A8-3F78015BB629}"/>
              </a:ext>
            </a:extLst>
          </p:cNvPr>
          <p:cNvSpPr/>
          <p:nvPr/>
        </p:nvSpPr>
        <p:spPr bwMode="auto">
          <a:xfrm>
            <a:off x="2189929" y="2195395"/>
            <a:ext cx="337677" cy="352584"/>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1" name="Rectangle 180">
            <a:extLst>
              <a:ext uri="{FF2B5EF4-FFF2-40B4-BE49-F238E27FC236}">
                <a16:creationId xmlns:a16="http://schemas.microsoft.com/office/drawing/2014/main" id="{6671E0F2-4070-4721-8D90-14489103A21F}"/>
              </a:ext>
            </a:extLst>
          </p:cNvPr>
          <p:cNvSpPr/>
          <p:nvPr/>
        </p:nvSpPr>
        <p:spPr bwMode="auto">
          <a:xfrm>
            <a:off x="2527607" y="4222319"/>
            <a:ext cx="442036" cy="261610"/>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2" name="Rectangle 181">
            <a:extLst>
              <a:ext uri="{FF2B5EF4-FFF2-40B4-BE49-F238E27FC236}">
                <a16:creationId xmlns:a16="http://schemas.microsoft.com/office/drawing/2014/main" id="{2CF99D00-41BC-4DBB-9DA6-16A30ACADC8E}"/>
              </a:ext>
            </a:extLst>
          </p:cNvPr>
          <p:cNvSpPr/>
          <p:nvPr/>
        </p:nvSpPr>
        <p:spPr bwMode="auto">
          <a:xfrm>
            <a:off x="2969643" y="3427010"/>
            <a:ext cx="328113" cy="386707"/>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3" name="Rectangle 182">
            <a:extLst>
              <a:ext uri="{FF2B5EF4-FFF2-40B4-BE49-F238E27FC236}">
                <a16:creationId xmlns:a16="http://schemas.microsoft.com/office/drawing/2014/main" id="{8B1F2BBE-CA30-49F7-916D-4B80FC904048}"/>
              </a:ext>
            </a:extLst>
          </p:cNvPr>
          <p:cNvSpPr/>
          <p:nvPr/>
        </p:nvSpPr>
        <p:spPr bwMode="auto">
          <a:xfrm>
            <a:off x="3320679" y="2944443"/>
            <a:ext cx="282466" cy="467780"/>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4" name="Rectangle 183">
            <a:extLst>
              <a:ext uri="{FF2B5EF4-FFF2-40B4-BE49-F238E27FC236}">
                <a16:creationId xmlns:a16="http://schemas.microsoft.com/office/drawing/2014/main" id="{5733C709-0DB4-4D51-A231-31422738C509}"/>
              </a:ext>
            </a:extLst>
          </p:cNvPr>
          <p:cNvSpPr/>
          <p:nvPr/>
        </p:nvSpPr>
        <p:spPr bwMode="auto">
          <a:xfrm>
            <a:off x="3603144" y="2965683"/>
            <a:ext cx="483288" cy="467780"/>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5" name="Rectangle 184">
            <a:extLst>
              <a:ext uri="{FF2B5EF4-FFF2-40B4-BE49-F238E27FC236}">
                <a16:creationId xmlns:a16="http://schemas.microsoft.com/office/drawing/2014/main" id="{4917EB26-E60C-48A9-A676-4968AD3E1302}"/>
              </a:ext>
            </a:extLst>
          </p:cNvPr>
          <p:cNvSpPr/>
          <p:nvPr/>
        </p:nvSpPr>
        <p:spPr bwMode="auto">
          <a:xfrm>
            <a:off x="4086432" y="2959230"/>
            <a:ext cx="407289" cy="467780"/>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6" name="Rectangle 185">
            <a:extLst>
              <a:ext uri="{FF2B5EF4-FFF2-40B4-BE49-F238E27FC236}">
                <a16:creationId xmlns:a16="http://schemas.microsoft.com/office/drawing/2014/main" id="{103496B0-0F75-46EE-89CF-23A94C0B055E}"/>
              </a:ext>
            </a:extLst>
          </p:cNvPr>
          <p:cNvSpPr/>
          <p:nvPr/>
        </p:nvSpPr>
        <p:spPr bwMode="auto">
          <a:xfrm>
            <a:off x="4493721" y="2952087"/>
            <a:ext cx="212438" cy="467780"/>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7" name="Rectangle 186">
            <a:extLst>
              <a:ext uri="{FF2B5EF4-FFF2-40B4-BE49-F238E27FC236}">
                <a16:creationId xmlns:a16="http://schemas.microsoft.com/office/drawing/2014/main" id="{0A657359-ECE3-4B2B-AD97-71CA7844D32A}"/>
              </a:ext>
            </a:extLst>
          </p:cNvPr>
          <p:cNvSpPr/>
          <p:nvPr/>
        </p:nvSpPr>
        <p:spPr bwMode="auto">
          <a:xfrm>
            <a:off x="4706159" y="3820026"/>
            <a:ext cx="432660" cy="369157"/>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8" name="Rectangle 187">
            <a:extLst>
              <a:ext uri="{FF2B5EF4-FFF2-40B4-BE49-F238E27FC236}">
                <a16:creationId xmlns:a16="http://schemas.microsoft.com/office/drawing/2014/main" id="{887C6E42-811C-48D4-91D2-00192AD4FA07}"/>
              </a:ext>
            </a:extLst>
          </p:cNvPr>
          <p:cNvSpPr/>
          <p:nvPr/>
        </p:nvSpPr>
        <p:spPr bwMode="auto">
          <a:xfrm>
            <a:off x="5140264" y="2195395"/>
            <a:ext cx="337677" cy="369157"/>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89" name="Rectangle 188">
            <a:extLst>
              <a:ext uri="{FF2B5EF4-FFF2-40B4-BE49-F238E27FC236}">
                <a16:creationId xmlns:a16="http://schemas.microsoft.com/office/drawing/2014/main" id="{6B9E2C37-6B2C-4123-9959-625C48059420}"/>
              </a:ext>
            </a:extLst>
          </p:cNvPr>
          <p:cNvSpPr/>
          <p:nvPr/>
        </p:nvSpPr>
        <p:spPr bwMode="auto">
          <a:xfrm>
            <a:off x="5495063" y="2186544"/>
            <a:ext cx="337677" cy="369157"/>
          </a:xfrm>
          <a:prstGeom prst="rect">
            <a:avLst/>
          </a:prstGeom>
          <a:solidFill>
            <a:schemeClr val="tx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0" name="Rectangle 189">
            <a:extLst>
              <a:ext uri="{FF2B5EF4-FFF2-40B4-BE49-F238E27FC236}">
                <a16:creationId xmlns:a16="http://schemas.microsoft.com/office/drawing/2014/main" id="{FD201568-905F-4DCF-B059-0F853EE757F8}"/>
              </a:ext>
            </a:extLst>
          </p:cNvPr>
          <p:cNvSpPr/>
          <p:nvPr/>
        </p:nvSpPr>
        <p:spPr bwMode="auto">
          <a:xfrm>
            <a:off x="471725" y="5299458"/>
            <a:ext cx="337677"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1" name="Rectangle 190">
            <a:extLst>
              <a:ext uri="{FF2B5EF4-FFF2-40B4-BE49-F238E27FC236}">
                <a16:creationId xmlns:a16="http://schemas.microsoft.com/office/drawing/2014/main" id="{03829EB7-E289-49AC-BF92-CA21A5FD1D01}"/>
              </a:ext>
            </a:extLst>
          </p:cNvPr>
          <p:cNvSpPr/>
          <p:nvPr/>
        </p:nvSpPr>
        <p:spPr bwMode="auto">
          <a:xfrm>
            <a:off x="784579" y="5299458"/>
            <a:ext cx="337677"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2" name="Rectangle 191">
            <a:extLst>
              <a:ext uri="{FF2B5EF4-FFF2-40B4-BE49-F238E27FC236}">
                <a16:creationId xmlns:a16="http://schemas.microsoft.com/office/drawing/2014/main" id="{81743F4B-8793-4095-902A-6AD0F9089554}"/>
              </a:ext>
            </a:extLst>
          </p:cNvPr>
          <p:cNvSpPr/>
          <p:nvPr/>
        </p:nvSpPr>
        <p:spPr bwMode="auto">
          <a:xfrm>
            <a:off x="1122256" y="5299458"/>
            <a:ext cx="337677"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3" name="Rectangle 192">
            <a:extLst>
              <a:ext uri="{FF2B5EF4-FFF2-40B4-BE49-F238E27FC236}">
                <a16:creationId xmlns:a16="http://schemas.microsoft.com/office/drawing/2014/main" id="{752349A1-EAE3-455C-8730-096C587F356D}"/>
              </a:ext>
            </a:extLst>
          </p:cNvPr>
          <p:cNvSpPr/>
          <p:nvPr/>
        </p:nvSpPr>
        <p:spPr bwMode="auto">
          <a:xfrm>
            <a:off x="1435110" y="5310479"/>
            <a:ext cx="337677"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4" name="Rectangle 193">
            <a:extLst>
              <a:ext uri="{FF2B5EF4-FFF2-40B4-BE49-F238E27FC236}">
                <a16:creationId xmlns:a16="http://schemas.microsoft.com/office/drawing/2014/main" id="{5349259F-DFC0-47C2-9B48-95DE216865FF}"/>
              </a:ext>
            </a:extLst>
          </p:cNvPr>
          <p:cNvSpPr/>
          <p:nvPr/>
        </p:nvSpPr>
        <p:spPr bwMode="auto">
          <a:xfrm>
            <a:off x="1778799" y="5308064"/>
            <a:ext cx="398755"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5" name="Rectangle 194">
            <a:extLst>
              <a:ext uri="{FF2B5EF4-FFF2-40B4-BE49-F238E27FC236}">
                <a16:creationId xmlns:a16="http://schemas.microsoft.com/office/drawing/2014/main" id="{5717CB40-6D94-4717-A699-91A8EA2A23FB}"/>
              </a:ext>
            </a:extLst>
          </p:cNvPr>
          <p:cNvSpPr/>
          <p:nvPr/>
        </p:nvSpPr>
        <p:spPr bwMode="auto">
          <a:xfrm>
            <a:off x="2149354" y="5309415"/>
            <a:ext cx="369786" cy="42459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6" name="Rectangle 195">
            <a:extLst>
              <a:ext uri="{FF2B5EF4-FFF2-40B4-BE49-F238E27FC236}">
                <a16:creationId xmlns:a16="http://schemas.microsoft.com/office/drawing/2014/main" id="{3A24D0B9-7C50-4836-AA96-10D6F83FBCD7}"/>
              </a:ext>
            </a:extLst>
          </p:cNvPr>
          <p:cNvSpPr/>
          <p:nvPr/>
        </p:nvSpPr>
        <p:spPr bwMode="auto">
          <a:xfrm>
            <a:off x="2531687" y="4493075"/>
            <a:ext cx="437956" cy="39945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7" name="Rectangle 196">
            <a:extLst>
              <a:ext uri="{FF2B5EF4-FFF2-40B4-BE49-F238E27FC236}">
                <a16:creationId xmlns:a16="http://schemas.microsoft.com/office/drawing/2014/main" id="{EB44B6E4-218B-4E4F-97CE-340E2132C6F3}"/>
              </a:ext>
            </a:extLst>
          </p:cNvPr>
          <p:cNvSpPr/>
          <p:nvPr/>
        </p:nvSpPr>
        <p:spPr bwMode="auto">
          <a:xfrm>
            <a:off x="3006728" y="4941272"/>
            <a:ext cx="282467" cy="35818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8" name="Rectangle 197">
            <a:extLst>
              <a:ext uri="{FF2B5EF4-FFF2-40B4-BE49-F238E27FC236}">
                <a16:creationId xmlns:a16="http://schemas.microsoft.com/office/drawing/2014/main" id="{CD75D7DB-5983-4CE3-95EE-01B02059E765}"/>
              </a:ext>
            </a:extLst>
          </p:cNvPr>
          <p:cNvSpPr/>
          <p:nvPr/>
        </p:nvSpPr>
        <p:spPr bwMode="auto">
          <a:xfrm>
            <a:off x="3297756" y="5283610"/>
            <a:ext cx="337677" cy="467779"/>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99" name="Rectangle 198">
            <a:extLst>
              <a:ext uri="{FF2B5EF4-FFF2-40B4-BE49-F238E27FC236}">
                <a16:creationId xmlns:a16="http://schemas.microsoft.com/office/drawing/2014/main" id="{EFFA8D03-7099-4CFF-89A9-74AF43D900F7}"/>
              </a:ext>
            </a:extLst>
          </p:cNvPr>
          <p:cNvSpPr/>
          <p:nvPr/>
        </p:nvSpPr>
        <p:spPr bwMode="auto">
          <a:xfrm>
            <a:off x="3643682" y="5293308"/>
            <a:ext cx="408676" cy="467779"/>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0" name="Rectangle 199">
            <a:extLst>
              <a:ext uri="{FF2B5EF4-FFF2-40B4-BE49-F238E27FC236}">
                <a16:creationId xmlns:a16="http://schemas.microsoft.com/office/drawing/2014/main" id="{134A5B6D-1D55-401D-9843-5D82759A56AB}"/>
              </a:ext>
            </a:extLst>
          </p:cNvPr>
          <p:cNvSpPr/>
          <p:nvPr/>
        </p:nvSpPr>
        <p:spPr bwMode="auto">
          <a:xfrm>
            <a:off x="4075697" y="5304850"/>
            <a:ext cx="367839" cy="456095"/>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1" name="Rectangle 200">
            <a:extLst>
              <a:ext uri="{FF2B5EF4-FFF2-40B4-BE49-F238E27FC236}">
                <a16:creationId xmlns:a16="http://schemas.microsoft.com/office/drawing/2014/main" id="{D18C38B2-B62C-4B90-8845-348B08C63841}"/>
              </a:ext>
            </a:extLst>
          </p:cNvPr>
          <p:cNvSpPr/>
          <p:nvPr/>
        </p:nvSpPr>
        <p:spPr bwMode="auto">
          <a:xfrm>
            <a:off x="5180731" y="5316534"/>
            <a:ext cx="297209" cy="456095"/>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2" name="Rectangle 201">
            <a:extLst>
              <a:ext uri="{FF2B5EF4-FFF2-40B4-BE49-F238E27FC236}">
                <a16:creationId xmlns:a16="http://schemas.microsoft.com/office/drawing/2014/main" id="{00692FBF-B36D-4AB1-A24F-2781FFEC3183}"/>
              </a:ext>
            </a:extLst>
          </p:cNvPr>
          <p:cNvSpPr/>
          <p:nvPr/>
        </p:nvSpPr>
        <p:spPr bwMode="auto">
          <a:xfrm>
            <a:off x="5477940" y="5306429"/>
            <a:ext cx="354800" cy="466200"/>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3" name="Rectangle 202">
            <a:extLst>
              <a:ext uri="{FF2B5EF4-FFF2-40B4-BE49-F238E27FC236}">
                <a16:creationId xmlns:a16="http://schemas.microsoft.com/office/drawing/2014/main" id="{38F979D9-7359-4176-A66E-372731736E52}"/>
              </a:ext>
            </a:extLst>
          </p:cNvPr>
          <p:cNvSpPr/>
          <p:nvPr/>
        </p:nvSpPr>
        <p:spPr bwMode="auto">
          <a:xfrm>
            <a:off x="4466875" y="5306429"/>
            <a:ext cx="239284" cy="426231"/>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4" name="Rectangle 203">
            <a:extLst>
              <a:ext uri="{FF2B5EF4-FFF2-40B4-BE49-F238E27FC236}">
                <a16:creationId xmlns:a16="http://schemas.microsoft.com/office/drawing/2014/main" id="{BFD0FF28-B19C-4F3C-90B1-8C3CD0D5FE2B}"/>
              </a:ext>
            </a:extLst>
          </p:cNvPr>
          <p:cNvSpPr/>
          <p:nvPr/>
        </p:nvSpPr>
        <p:spPr bwMode="auto">
          <a:xfrm>
            <a:off x="4736832" y="4195615"/>
            <a:ext cx="432660" cy="327076"/>
          </a:xfrm>
          <a:prstGeom prst="rect">
            <a:avLst/>
          </a:prstGeom>
          <a:solidFill>
            <a:schemeClr val="accent2">
              <a:lumMod val="60000"/>
              <a:lumOff val="40000"/>
              <a:alpha val="50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6.1</a:t>
            </a:r>
            <a:endParaRPr kumimoji="0" lang="pt-PT" altLang="pt-PT" sz="1400" b="1" i="0" u="none" strike="noStrike" cap="none" normalizeH="0" baseline="0" dirty="0">
              <a:ln>
                <a:noFill/>
              </a:ln>
              <a:solidFill>
                <a:schemeClr val="tx1"/>
              </a:solidFill>
              <a:effectLst/>
              <a:latin typeface="+mn-lt"/>
            </a:endParaRPr>
          </a:p>
        </p:txBody>
      </p:sp>
      <p:sp>
        <p:nvSpPr>
          <p:cNvPr id="68" name="TextBox 67">
            <a:extLst>
              <a:ext uri="{FF2B5EF4-FFF2-40B4-BE49-F238E27FC236}">
                <a16:creationId xmlns:a16="http://schemas.microsoft.com/office/drawing/2014/main" id="{3F958B2A-4BFC-4E1E-9AA0-43344B7561CC}"/>
              </a:ext>
            </a:extLst>
          </p:cNvPr>
          <p:cNvSpPr txBox="1"/>
          <p:nvPr/>
        </p:nvSpPr>
        <p:spPr>
          <a:xfrm>
            <a:off x="6347843" y="3036286"/>
            <a:ext cx="3537130" cy="461665"/>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200" dirty="0">
                <a:solidFill>
                  <a:sysClr val="windowText" lastClr="000000"/>
                </a:solidFill>
              </a:rPr>
              <a:t>[</a:t>
            </a:r>
            <a:r>
              <a:rPr lang="pt-PT" sz="1200" dirty="0">
                <a:solidFill>
                  <a:srgbClr val="FF0000"/>
                </a:solidFill>
              </a:rPr>
              <a:t>0</a:t>
            </a:r>
            <a:r>
              <a:rPr lang="pt-PT" sz="1200" dirty="0">
                <a:solidFill>
                  <a:sysClr val="windowText" lastClr="000000"/>
                </a:solidFill>
              </a:rPr>
              <a:t>,3</a:t>
            </a:r>
            <a:r>
              <a:rPr lang="el-GR" sz="1200" dirty="0">
                <a:solidFill>
                  <a:sysClr val="windowText" lastClr="000000"/>
                </a:solidFill>
              </a:rPr>
              <a:t>,</a:t>
            </a:r>
            <a:r>
              <a:rPr lang="pt-PT" sz="1200" dirty="0">
                <a:solidFill>
                  <a:sysClr val="windowText" lastClr="000000"/>
                </a:solidFill>
              </a:rPr>
              <a:t>2</a:t>
            </a:r>
            <a:r>
              <a:rPr lang="el-GR" sz="1200" dirty="0">
                <a:solidFill>
                  <a:sysClr val="windowText" lastClr="000000"/>
                </a:solidFill>
              </a:rPr>
              <a:t>,</a:t>
            </a:r>
            <a:r>
              <a:rPr lang="pt-PT" sz="1200" dirty="0">
                <a:solidFill>
                  <a:sysClr val="windowText" lastClr="000000"/>
                </a:solidFill>
              </a:rPr>
              <a:t>2</a:t>
            </a:r>
            <a:r>
              <a:rPr lang="el-GR" sz="1200" dirty="0">
                <a:solidFill>
                  <a:sysClr val="windowText" lastClr="000000"/>
                </a:solidFill>
              </a:rPr>
              <a:t>,</a:t>
            </a:r>
            <a:r>
              <a:rPr lang="pt-PT" sz="1200" dirty="0">
                <a:solidFill>
                  <a:sysClr val="windowText" lastClr="000000"/>
                </a:solidFill>
              </a:rPr>
              <a:t>2</a:t>
            </a:r>
            <a:r>
              <a:rPr lang="el-GR" sz="1200" dirty="0">
                <a:solidFill>
                  <a:sysClr val="windowText" lastClr="000000"/>
                </a:solidFill>
              </a:rPr>
              <a:t>,2,2</a:t>
            </a:r>
            <a:r>
              <a:rPr lang="pt-PT" sz="1200" dirty="0">
                <a:solidFill>
                  <a:sysClr val="windowText" lastClr="000000"/>
                </a:solidFill>
              </a:rPr>
              <a:t>,7,5,4,4,4,4,6,2,2</a:t>
            </a:r>
            <a:r>
              <a:rPr lang="el-GR" sz="1200" dirty="0">
                <a:solidFill>
                  <a:sysClr val="windowText" lastClr="000000"/>
                </a:solidFill>
              </a:rPr>
              <a:t>]</a:t>
            </a:r>
            <a:endParaRPr lang="en-US" sz="1200" dirty="0">
              <a:solidFill>
                <a:sysClr val="windowText" lastClr="000000"/>
              </a:solidFill>
            </a:endParaRPr>
          </a:p>
        </p:txBody>
      </p:sp>
      <p:sp>
        <p:nvSpPr>
          <p:cNvPr id="69" name="TextBox 68">
            <a:extLst>
              <a:ext uri="{FF2B5EF4-FFF2-40B4-BE49-F238E27FC236}">
                <a16:creationId xmlns:a16="http://schemas.microsoft.com/office/drawing/2014/main" id="{960D5F00-49EE-42D0-AB71-12B06F7BA831}"/>
              </a:ext>
            </a:extLst>
          </p:cNvPr>
          <p:cNvSpPr txBox="1"/>
          <p:nvPr/>
        </p:nvSpPr>
        <p:spPr>
          <a:xfrm>
            <a:off x="6347843" y="3704370"/>
            <a:ext cx="3537130" cy="461665"/>
          </a:xfrm>
          <a:prstGeom prst="rect">
            <a:avLst/>
          </a:prstGeom>
          <a:solidFill>
            <a:schemeClr val="accent2">
              <a:lumMod val="60000"/>
              <a:lumOff val="40000"/>
            </a:schemeClr>
          </a:solidFill>
        </p:spPr>
        <p:txBody>
          <a:bodyPr wrap="square" rtlCol="0">
            <a:spAutoFit/>
          </a:bodyPr>
          <a:lstStyle/>
          <a:p>
            <a:r>
              <a:rPr lang="pt-PT" sz="1200" b="1" dirty="0">
                <a:solidFill>
                  <a:sysClr val="windowText" lastClr="000000"/>
                </a:solidFill>
              </a:rPr>
              <a:t>Bottom_feature_vector</a:t>
            </a:r>
            <a:r>
              <a:rPr lang="el-GR" sz="1200" b="1" dirty="0">
                <a:solidFill>
                  <a:sysClr val="windowText" lastClr="000000"/>
                </a:solidFill>
              </a:rPr>
              <a:t> =</a:t>
            </a:r>
            <a:r>
              <a:rPr lang="pt-PT" sz="1200" b="1" dirty="0">
                <a:solidFill>
                  <a:sysClr val="windowText" lastClr="000000"/>
                </a:solidFill>
              </a:rPr>
              <a:t> </a:t>
            </a:r>
          </a:p>
          <a:p>
            <a:r>
              <a:rPr lang="el-GR" sz="1200" dirty="0">
                <a:solidFill>
                  <a:sysClr val="windowText" lastClr="000000"/>
                </a:solidFill>
              </a:rPr>
              <a:t>[</a:t>
            </a:r>
            <a:r>
              <a:rPr lang="pt-PT" sz="1200" dirty="0">
                <a:solidFill>
                  <a:srgbClr val="FF0000"/>
                </a:solidFill>
              </a:rPr>
              <a:t>0</a:t>
            </a:r>
            <a:r>
              <a:rPr lang="pt-PT" sz="1200" dirty="0">
                <a:solidFill>
                  <a:sysClr val="windowText" lastClr="000000"/>
                </a:solidFill>
              </a:rPr>
              <a:t>,10,10,10,10,10,10,8,9,10,10,10,10,7,10,10</a:t>
            </a:r>
            <a:r>
              <a:rPr lang="el-GR" sz="1200" dirty="0">
                <a:solidFill>
                  <a:sysClr val="windowText" lastClr="000000"/>
                </a:solidFill>
              </a:rPr>
              <a:t>]</a:t>
            </a:r>
            <a:endParaRPr lang="en-US" sz="1200" dirty="0">
              <a:solidFill>
                <a:sysClr val="windowText" lastClr="000000"/>
              </a:solidFill>
            </a:endParaRPr>
          </a:p>
        </p:txBody>
      </p:sp>
      <p:graphicFrame>
        <p:nvGraphicFramePr>
          <p:cNvPr id="70" name="Table 69">
            <a:extLst>
              <a:ext uri="{FF2B5EF4-FFF2-40B4-BE49-F238E27FC236}">
                <a16:creationId xmlns:a16="http://schemas.microsoft.com/office/drawing/2014/main" id="{CA753DB9-820E-4138-A0BF-B2F334A6B6C1}"/>
              </a:ext>
            </a:extLst>
          </p:cNvPr>
          <p:cNvGraphicFramePr>
            <a:graphicFrameLocks noGrp="1"/>
          </p:cNvGraphicFramePr>
          <p:nvPr>
            <p:extLst>
              <p:ext uri="{D42A27DB-BD31-4B8C-83A1-F6EECF244321}">
                <p14:modId xmlns:p14="http://schemas.microsoft.com/office/powerpoint/2010/main" val="3419492421"/>
              </p:ext>
            </p:extLst>
          </p:nvPr>
        </p:nvGraphicFramePr>
        <p:xfrm>
          <a:off x="6370200" y="2431499"/>
          <a:ext cx="2961107" cy="556643"/>
        </p:xfrm>
        <a:graphic>
          <a:graphicData uri="http://schemas.openxmlformats.org/drawingml/2006/table">
            <a:tbl>
              <a:tblPr>
                <a:tableStyleId>{5C22544A-7EE6-4342-B048-85BDC9FD1C3A}</a:tableStyleId>
              </a:tblPr>
              <a:tblGrid>
                <a:gridCol w="2961107">
                  <a:extLst>
                    <a:ext uri="{9D8B030D-6E8A-4147-A177-3AD203B41FA5}">
                      <a16:colId xmlns:a16="http://schemas.microsoft.com/office/drawing/2014/main" val="2484424921"/>
                    </a:ext>
                  </a:extLst>
                </a:gridCol>
              </a:tblGrid>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PT" sz="1400" b="0" u="none" kern="1200" dirty="0">
                          <a:solidFill>
                            <a:schemeClr val="dk1"/>
                          </a:solidFill>
                          <a:effectLst/>
                          <a:latin typeface="+mn-lt"/>
                          <a:ea typeface="+mn-ea"/>
                          <a:cs typeface="+mn-cs"/>
                        </a:rPr>
                        <a:t>Generate the feature vectors: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graphicFrame>
        <p:nvGraphicFramePr>
          <p:cNvPr id="71" name="Table 70">
            <a:extLst>
              <a:ext uri="{FF2B5EF4-FFF2-40B4-BE49-F238E27FC236}">
                <a16:creationId xmlns:a16="http://schemas.microsoft.com/office/drawing/2014/main" id="{3BB59B66-06D6-49F7-BC78-1FCA9BEA9845}"/>
              </a:ext>
            </a:extLst>
          </p:cNvPr>
          <p:cNvGraphicFramePr>
            <a:graphicFrameLocks noGrp="1"/>
          </p:cNvGraphicFramePr>
          <p:nvPr>
            <p:extLst>
              <p:ext uri="{D42A27DB-BD31-4B8C-83A1-F6EECF244321}">
                <p14:modId xmlns:p14="http://schemas.microsoft.com/office/powerpoint/2010/main" val="1631447198"/>
              </p:ext>
            </p:extLst>
          </p:nvPr>
        </p:nvGraphicFramePr>
        <p:xfrm>
          <a:off x="6370199" y="4455922"/>
          <a:ext cx="3514773" cy="646482"/>
        </p:xfrm>
        <a:graphic>
          <a:graphicData uri="http://schemas.openxmlformats.org/drawingml/2006/table">
            <a:tbl>
              <a:tblPr>
                <a:tableStyleId>{5C22544A-7EE6-4342-B048-85BDC9FD1C3A}</a:tableStyleId>
              </a:tblPr>
              <a:tblGrid>
                <a:gridCol w="3514773">
                  <a:extLst>
                    <a:ext uri="{9D8B030D-6E8A-4147-A177-3AD203B41FA5}">
                      <a16:colId xmlns:a16="http://schemas.microsoft.com/office/drawing/2014/main" val="2484424921"/>
                    </a:ext>
                  </a:extLst>
                </a:gridCol>
              </a:tblGrid>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pt-PT" sz="1400" b="0" u="none" kern="1200" dirty="0">
                          <a:solidFill>
                            <a:schemeClr val="dk1"/>
                          </a:solidFill>
                          <a:effectLst/>
                          <a:latin typeface="+mn-lt"/>
                          <a:ea typeface="+mn-ea"/>
                          <a:cs typeface="+mn-cs"/>
                        </a:rPr>
                        <a:t>The first element of each feature vectors is always 0.</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Tree>
    <p:extLst>
      <p:ext uri="{BB962C8B-B14F-4D97-AF65-F5344CB8AC3E}">
        <p14:creationId xmlns:p14="http://schemas.microsoft.com/office/powerpoint/2010/main" val="3608890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solidFill>
              </a:rPr>
              <a:t>0,</a:t>
            </a:r>
            <a:r>
              <a:rPr lang="pt-PT" sz="1400" b="1" dirty="0">
                <a:solidFill>
                  <a:srgbClr val="FF0000"/>
                </a:solidFill>
              </a:rPr>
              <a:t>3</a:t>
            </a:r>
            <a:r>
              <a:rPr lang="el-GR" sz="1400" b="1" dirty="0">
                <a:solidFill>
                  <a:srgbClr val="FF0000"/>
                </a:solidFill>
              </a:rPr>
              <a:t>,</a:t>
            </a:r>
            <a:r>
              <a:rPr lang="pt-PT" sz="1400" b="1" dirty="0">
                <a:solidFill>
                  <a:srgbClr val="FF0000"/>
                </a:solidFill>
              </a:rPr>
              <a:t>2</a:t>
            </a:r>
            <a:r>
              <a:rPr lang="el-GR" sz="1400" dirty="0">
                <a:solidFill>
                  <a:sysClr val="windowText" lastClr="000000"/>
                </a:solidFill>
              </a:rPr>
              <a:t>,</a:t>
            </a:r>
            <a:r>
              <a:rPr lang="pt-PT" sz="1400" dirty="0">
                <a:solidFill>
                  <a:sysClr val="windowText" lastClr="000000"/>
                </a:solidFill>
              </a:rPr>
              <a:t>2</a:t>
            </a:r>
            <a:r>
              <a:rPr lang="el-GR" sz="1400" dirty="0">
                <a:solidFill>
                  <a:sysClr val="windowText" lastClr="000000"/>
                </a:solidFill>
              </a:rPr>
              <a:t>,</a:t>
            </a:r>
            <a:r>
              <a:rPr lang="pt-PT" sz="1400" dirty="0">
                <a:solidFill>
                  <a:sysClr val="windowText" lastClr="000000"/>
                </a:solidFill>
              </a:rPr>
              <a:t>2</a:t>
            </a:r>
            <a:r>
              <a:rPr lang="el-GR" sz="1400" dirty="0">
                <a:solidFill>
                  <a:sysClr val="windowText" lastClr="000000"/>
                </a:solidFill>
              </a:rPr>
              <a:t>,2,2</a:t>
            </a:r>
            <a:r>
              <a:rPr lang="pt-PT" sz="1400" dirty="0">
                <a:solidFill>
                  <a:sysClr val="windowText" lastClr="000000"/>
                </a:solidFill>
              </a:rPr>
              <a:t>,7,5,4,4,4,4,6,2,2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6.2</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818185"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2121821990"/>
              </p:ext>
            </p:extLst>
          </p:nvPr>
        </p:nvGraphicFramePr>
        <p:xfrm>
          <a:off x="6347843" y="4170189"/>
          <a:ext cx="3560566" cy="1926642"/>
        </p:xfrm>
        <a:graphic>
          <a:graphicData uri="http://schemas.openxmlformats.org/drawingml/2006/table">
            <a:tbl>
              <a:tblPr>
                <a:tableStyleId>{5C22544A-7EE6-4342-B048-85BDC9FD1C3A}</a:tableStyleId>
              </a:tblPr>
              <a:tblGrid>
                <a:gridCol w="3560566">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2 the trend of the top_feature_vector is 2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3</a:t>
                      </a:r>
                      <a:r>
                        <a:rPr lang="el-GR" sz="1400" b="0" u="none" kern="1200" dirty="0">
                          <a:solidFill>
                            <a:schemeClr val="dk1"/>
                          </a:solidFill>
                          <a:effectLst/>
                          <a:latin typeface="+mn-lt"/>
                          <a:ea typeface="+mn-ea"/>
                          <a:cs typeface="+mn-cs"/>
                        </a:rPr>
                        <a:t> = - </a:t>
                      </a:r>
                      <a:r>
                        <a:rPr lang="pt-PT" sz="1400" b="0" u="none" kern="1200" dirty="0">
                          <a:solidFill>
                            <a:schemeClr val="dk1"/>
                          </a:solidFill>
                          <a:effectLst/>
                          <a:latin typeface="+mn-lt"/>
                          <a:ea typeface="+mn-ea"/>
                          <a:cs typeface="+mn-cs"/>
                        </a:rPr>
                        <a:t>1</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increasing</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Hense, characters v, V, M, m, W, w, N, k, K are excluded for the pattern detection.</a:t>
                      </a:r>
                      <a:endParaRPr lang="el-GR" sz="1400" b="0" u="none"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- 1, t</a:t>
            </a:r>
            <a:r>
              <a:rPr lang="el-GR" sz="1200" b="1" dirty="0">
                <a:solidFill>
                  <a:sysClr val="windowText" lastClr="000000"/>
                </a:solidFill>
              </a:rPr>
              <a:t>=</a:t>
            </a:r>
            <a:r>
              <a:rPr lang="pt-PT" sz="1200" b="1" dirty="0">
                <a:solidFill>
                  <a:sysClr val="windowText" lastClr="000000"/>
                </a:solidFill>
              </a:rPr>
              <a:t>2</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485368"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4507804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b="1" dirty="0">
                <a:solidFill>
                  <a:srgbClr val="FF0000"/>
                </a:solidFill>
              </a:rPr>
              <a:t>2</a:t>
            </a:r>
            <a:r>
              <a:rPr lang="el-GR" sz="1400" b="1" dirty="0">
                <a:solidFill>
                  <a:srgbClr val="FF0000"/>
                </a:solidFill>
              </a:rPr>
              <a:t>,</a:t>
            </a:r>
            <a:r>
              <a:rPr lang="pt-PT" sz="1400" b="1" dirty="0">
                <a:solidFill>
                  <a:srgbClr val="FF0000"/>
                </a:solidFill>
              </a:rPr>
              <a:t>2</a:t>
            </a:r>
            <a:r>
              <a:rPr lang="el-GR" sz="1400" dirty="0">
                <a:solidFill>
                  <a:schemeClr val="tx1">
                    <a:lumMod val="95000"/>
                    <a:lumOff val="5000"/>
                  </a:schemeClr>
                </a:solidFill>
              </a:rPr>
              <a:t>,</a:t>
            </a:r>
            <a:r>
              <a:rPr lang="pt-PT" sz="1400" dirty="0">
                <a:solidFill>
                  <a:sysClr val="windowText" lastClr="000000"/>
                </a:solidFill>
              </a:rPr>
              <a:t>2</a:t>
            </a:r>
            <a:r>
              <a:rPr lang="el-GR" sz="1400" dirty="0">
                <a:solidFill>
                  <a:sysClr val="windowText" lastClr="000000"/>
                </a:solidFill>
              </a:rPr>
              <a:t>,2,2</a:t>
            </a:r>
            <a:r>
              <a:rPr lang="pt-PT" sz="1400" dirty="0">
                <a:solidFill>
                  <a:sysClr val="windowText" lastClr="000000"/>
                </a:solidFill>
              </a:rPr>
              <a:t>,7,5,4,4,4,4,6,2,2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6.3</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1056725"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3974082347"/>
              </p:ext>
            </p:extLst>
          </p:nvPr>
        </p:nvGraphicFramePr>
        <p:xfrm>
          <a:off x="6347843" y="4170189"/>
          <a:ext cx="3537129" cy="2140002"/>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3 the trend of the top_feature_vector is 2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2</a:t>
                      </a:r>
                      <a:r>
                        <a:rPr lang="el-GR" sz="1400" b="0" u="none" kern="1200" dirty="0">
                          <a:solidFill>
                            <a:schemeClr val="dk1"/>
                          </a:solidFill>
                          <a:effectLst/>
                          <a:latin typeface="+mn-lt"/>
                          <a:ea typeface="+mn-ea"/>
                          <a:cs typeface="+mn-cs"/>
                        </a:rPr>
                        <a:t> = </a:t>
                      </a:r>
                      <a:r>
                        <a:rPr lang="pt-PT" sz="1400" b="0" u="none" kern="1200" dirty="0">
                          <a:solidFill>
                            <a:schemeClr val="dk1"/>
                          </a:solidFill>
                          <a:effectLst/>
                          <a:latin typeface="+mn-lt"/>
                          <a:ea typeface="+mn-ea"/>
                          <a:cs typeface="+mn-cs"/>
                        </a:rPr>
                        <a:t>0</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stable</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Hence, we assume that we are in the midde of a letter and we can move 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-0, t</a:t>
            </a:r>
            <a:r>
              <a:rPr lang="el-GR" sz="1200" b="1" dirty="0">
                <a:solidFill>
                  <a:sysClr val="windowText" lastClr="000000"/>
                </a:solidFill>
              </a:rPr>
              <a:t>=</a:t>
            </a:r>
            <a:r>
              <a:rPr lang="pt-PT" sz="1200" b="1" dirty="0">
                <a:solidFill>
                  <a:sysClr val="windowText" lastClr="000000"/>
                </a:solidFill>
              </a:rPr>
              <a:t>3</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773400"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19603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b="1" dirty="0">
                <a:solidFill>
                  <a:srgbClr val="FF0000"/>
                </a:solidFill>
              </a:rPr>
              <a:t>2</a:t>
            </a:r>
            <a:r>
              <a:rPr lang="el-GR" sz="1400" b="1" dirty="0">
                <a:solidFill>
                  <a:srgbClr val="FF0000"/>
                </a:solidFill>
              </a:rPr>
              <a:t>,</a:t>
            </a:r>
            <a:r>
              <a:rPr lang="pt-PT" sz="1400" b="1" dirty="0">
                <a:solidFill>
                  <a:srgbClr val="FF0000"/>
                </a:solidFill>
              </a:rPr>
              <a:t>2</a:t>
            </a:r>
            <a:r>
              <a:rPr lang="el-GR" sz="1400" dirty="0">
                <a:solidFill>
                  <a:sysClr val="windowText" lastClr="000000"/>
                </a:solidFill>
              </a:rPr>
              <a:t>,2,2</a:t>
            </a:r>
            <a:r>
              <a:rPr lang="pt-PT" sz="1400" dirty="0">
                <a:solidFill>
                  <a:sysClr val="windowText" lastClr="000000"/>
                </a:solidFill>
              </a:rPr>
              <a:t>,7,5,4,4,4,4,6,2,2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6.4</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1394249"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3411894046"/>
              </p:ext>
            </p:extLst>
          </p:nvPr>
        </p:nvGraphicFramePr>
        <p:xfrm>
          <a:off x="6347843" y="4170189"/>
          <a:ext cx="3537129" cy="2353362"/>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4 the trend of the top_feature_vector is 2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2</a:t>
                      </a:r>
                      <a:r>
                        <a:rPr lang="el-GR" sz="1400" b="0" u="none" kern="1200" dirty="0">
                          <a:solidFill>
                            <a:schemeClr val="dk1"/>
                          </a:solidFill>
                          <a:effectLst/>
                          <a:latin typeface="+mn-lt"/>
                          <a:ea typeface="+mn-ea"/>
                          <a:cs typeface="+mn-cs"/>
                        </a:rPr>
                        <a:t> = </a:t>
                      </a:r>
                      <a:r>
                        <a:rPr lang="pt-PT" sz="1400" b="0" u="none" kern="1200" dirty="0">
                          <a:solidFill>
                            <a:schemeClr val="dk1"/>
                          </a:solidFill>
                          <a:effectLst/>
                          <a:latin typeface="+mn-lt"/>
                          <a:ea typeface="+mn-ea"/>
                          <a:cs typeface="+mn-cs"/>
                        </a:rPr>
                        <a:t>0</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stable</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Hence, we assume again that we are in the midde of a letter. We can move on again.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-0, t</a:t>
            </a:r>
            <a:r>
              <a:rPr lang="el-GR" sz="1200" b="1" dirty="0">
                <a:solidFill>
                  <a:sysClr val="windowText" lastClr="000000"/>
                </a:solidFill>
              </a:rPr>
              <a:t>=</a:t>
            </a:r>
            <a:r>
              <a:rPr lang="pt-PT" sz="1200" b="1" dirty="0">
                <a:solidFill>
                  <a:sysClr val="windowText" lastClr="000000"/>
                </a:solidFill>
              </a:rPr>
              <a:t>4</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1133440"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8936542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b="1" dirty="0">
                <a:solidFill>
                  <a:srgbClr val="FF0000"/>
                </a:solidFill>
              </a:rPr>
              <a:t>2</a:t>
            </a:r>
            <a:r>
              <a:rPr lang="el-GR" sz="1400" b="1" dirty="0">
                <a:solidFill>
                  <a:srgbClr val="FF0000"/>
                </a:solidFill>
              </a:rPr>
              <a:t>,2,</a:t>
            </a:r>
            <a:r>
              <a:rPr lang="el-GR" sz="1400" dirty="0">
                <a:solidFill>
                  <a:sysClr val="windowText" lastClr="000000"/>
                </a:solidFill>
              </a:rPr>
              <a:t>2</a:t>
            </a:r>
            <a:r>
              <a:rPr lang="pt-PT" sz="1400" dirty="0">
                <a:solidFill>
                  <a:sysClr val="windowText" lastClr="000000"/>
                </a:solidFill>
              </a:rPr>
              <a:t>,7,5,4,4,4,4,6,2,2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6.5</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1826297"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2070575623"/>
              </p:ext>
            </p:extLst>
          </p:nvPr>
        </p:nvGraphicFramePr>
        <p:xfrm>
          <a:off x="6347843" y="4170189"/>
          <a:ext cx="3537129" cy="1926642"/>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5 the trend of the top_feature_vector is 2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2</a:t>
                      </a:r>
                      <a:r>
                        <a:rPr lang="el-GR" sz="1400" b="0" u="none" kern="1200" dirty="0">
                          <a:solidFill>
                            <a:schemeClr val="dk1"/>
                          </a:solidFill>
                          <a:effectLst/>
                          <a:latin typeface="+mn-lt"/>
                          <a:ea typeface="+mn-ea"/>
                          <a:cs typeface="+mn-cs"/>
                        </a:rPr>
                        <a:t> = </a:t>
                      </a:r>
                      <a:r>
                        <a:rPr lang="pt-PT" sz="1400" b="0" u="none" kern="1200" dirty="0">
                          <a:solidFill>
                            <a:schemeClr val="dk1"/>
                          </a:solidFill>
                          <a:effectLst/>
                          <a:latin typeface="+mn-lt"/>
                          <a:ea typeface="+mn-ea"/>
                          <a:cs typeface="+mn-cs"/>
                        </a:rPr>
                        <a:t>0</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stable</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We assume that we are still in the midde of a letter and we move 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-0, t</a:t>
            </a:r>
            <a:r>
              <a:rPr lang="el-GR" sz="1200" b="1" dirty="0">
                <a:solidFill>
                  <a:sysClr val="windowText" lastClr="000000"/>
                </a:solidFill>
              </a:rPr>
              <a:t>=</a:t>
            </a:r>
            <a:r>
              <a:rPr lang="pt-PT" sz="1200" b="1" dirty="0">
                <a:solidFill>
                  <a:sysClr val="windowText" lastClr="000000"/>
                </a:solidFill>
              </a:rPr>
              <a:t>5</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1529482"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23349764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b="1" dirty="0">
                <a:solidFill>
                  <a:schemeClr val="accent4">
                    <a:lumMod val="85000"/>
                    <a:lumOff val="15000"/>
                  </a:schemeClr>
                </a:solidFill>
              </a:rPr>
              <a:t>2</a:t>
            </a:r>
            <a:r>
              <a:rPr lang="el-GR" sz="1400" dirty="0">
                <a:solidFill>
                  <a:schemeClr val="accent4">
                    <a:lumMod val="85000"/>
                    <a:lumOff val="15000"/>
                  </a:schemeClr>
                </a:solidFill>
              </a:rPr>
              <a:t>,</a:t>
            </a:r>
            <a:r>
              <a:rPr lang="el-GR" sz="1400" b="1" dirty="0">
                <a:solidFill>
                  <a:srgbClr val="FF0000"/>
                </a:solidFill>
              </a:rPr>
              <a:t>2,2</a:t>
            </a:r>
            <a:r>
              <a:rPr lang="pt-PT" sz="1400" b="1" dirty="0">
                <a:solidFill>
                  <a:srgbClr val="FF0000"/>
                </a:solidFill>
              </a:rPr>
              <a:t>,</a:t>
            </a:r>
            <a:r>
              <a:rPr lang="pt-PT" sz="1400" dirty="0">
                <a:solidFill>
                  <a:sysClr val="windowText" lastClr="000000"/>
                </a:solidFill>
              </a:rPr>
              <a:t>7,5,4,4,4,4,6,2,2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6.6</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2186337"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3519520864"/>
              </p:ext>
            </p:extLst>
          </p:nvPr>
        </p:nvGraphicFramePr>
        <p:xfrm>
          <a:off x="6347843" y="4170189"/>
          <a:ext cx="3537129" cy="1926642"/>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6 the trend of the top_feature_vector is 2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2</a:t>
                      </a:r>
                      <a:r>
                        <a:rPr lang="el-GR" sz="1400" b="0" u="none" kern="1200" dirty="0">
                          <a:solidFill>
                            <a:schemeClr val="dk1"/>
                          </a:solidFill>
                          <a:effectLst/>
                          <a:latin typeface="+mn-lt"/>
                          <a:ea typeface="+mn-ea"/>
                          <a:cs typeface="+mn-cs"/>
                        </a:rPr>
                        <a:t> = </a:t>
                      </a:r>
                      <a:r>
                        <a:rPr lang="pt-PT" sz="1400" b="0" u="none" kern="1200" dirty="0">
                          <a:solidFill>
                            <a:schemeClr val="dk1"/>
                          </a:solidFill>
                          <a:effectLst/>
                          <a:latin typeface="+mn-lt"/>
                          <a:ea typeface="+mn-ea"/>
                          <a:cs typeface="+mn-cs"/>
                        </a:rPr>
                        <a:t>0</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stable</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We assume that we are still in the midde of a letter and we move on.</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-0, t</a:t>
            </a:r>
            <a:r>
              <a:rPr lang="el-GR" sz="1200" b="1" dirty="0">
                <a:solidFill>
                  <a:sysClr val="windowText" lastClr="000000"/>
                </a:solidFill>
              </a:rPr>
              <a:t>=</a:t>
            </a:r>
            <a:r>
              <a:rPr lang="pt-PT" sz="1200" b="1" dirty="0">
                <a:solidFill>
                  <a:sysClr val="windowText" lastClr="000000"/>
                </a:solidFill>
              </a:rPr>
              <a:t>6</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1853520"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2488554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,2,</a:t>
            </a:r>
            <a:r>
              <a:rPr lang="el-GR" sz="1400" b="1" dirty="0">
                <a:solidFill>
                  <a:srgbClr val="FF0000"/>
                </a:solidFill>
              </a:rPr>
              <a:t>2</a:t>
            </a:r>
            <a:r>
              <a:rPr lang="pt-PT" sz="1400" dirty="0">
                <a:solidFill>
                  <a:srgbClr val="FF0000"/>
                </a:solidFill>
              </a:rPr>
              <a:t>,</a:t>
            </a:r>
            <a:r>
              <a:rPr lang="pt-PT" sz="1400" b="1" dirty="0">
                <a:solidFill>
                  <a:srgbClr val="FF0000"/>
                </a:solidFill>
              </a:rPr>
              <a:t>7</a:t>
            </a:r>
            <a:r>
              <a:rPr lang="pt-PT" sz="1400" dirty="0">
                <a:solidFill>
                  <a:srgbClr val="FF0000"/>
                </a:solidFill>
              </a:rPr>
              <a:t>,</a:t>
            </a:r>
            <a:r>
              <a:rPr lang="pt-PT" sz="1400" dirty="0">
                <a:solidFill>
                  <a:sysClr val="windowText" lastClr="000000"/>
                </a:solidFill>
              </a:rPr>
              <a:t>5,4,4,4,4,6,2,2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6.7</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2618385"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236088968"/>
              </p:ext>
            </p:extLst>
          </p:nvPr>
        </p:nvGraphicFramePr>
        <p:xfrm>
          <a:off x="6347843" y="4170189"/>
          <a:ext cx="3537129" cy="2910005"/>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At time 7 the trend of the top_feature_vector is 7 –</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2</a:t>
                      </a:r>
                      <a:r>
                        <a:rPr lang="el-GR" sz="1400" b="0" u="none" kern="1200" dirty="0">
                          <a:solidFill>
                            <a:schemeClr val="dk1"/>
                          </a:solidFill>
                          <a:effectLst/>
                          <a:latin typeface="+mn-lt"/>
                          <a:ea typeface="+mn-ea"/>
                          <a:cs typeface="+mn-cs"/>
                        </a:rPr>
                        <a:t> = </a:t>
                      </a:r>
                      <a:r>
                        <a:rPr lang="pt-PT" sz="1400" b="0" u="none" kern="1200" dirty="0">
                          <a:solidFill>
                            <a:schemeClr val="dk1"/>
                          </a:solidFill>
                          <a:effectLst/>
                          <a:latin typeface="+mn-lt"/>
                          <a:ea typeface="+mn-ea"/>
                          <a:cs typeface="+mn-cs"/>
                        </a:rPr>
                        <a:t>5</a:t>
                      </a:r>
                      <a:r>
                        <a:rPr lang="el-GR" sz="1400" b="0" u="none" kern="1200" dirty="0">
                          <a:solidFill>
                            <a:schemeClr val="dk1"/>
                          </a:solidFill>
                          <a:effectLst/>
                          <a:latin typeface="+mn-lt"/>
                          <a:ea typeface="+mn-ea"/>
                          <a:cs typeface="+mn-cs"/>
                        </a:rPr>
                        <a:t>.</a:t>
                      </a: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This trend is </a:t>
                      </a:r>
                      <a:r>
                        <a:rPr lang="pt-PT" sz="1400" b="0" u="sng" kern="1200" dirty="0">
                          <a:solidFill>
                            <a:schemeClr val="dk1"/>
                          </a:solidFill>
                          <a:effectLst/>
                          <a:latin typeface="+mn-lt"/>
                          <a:ea typeface="+mn-ea"/>
                          <a:cs typeface="+mn-cs"/>
                        </a:rPr>
                        <a:t>decreasing</a:t>
                      </a:r>
                      <a:r>
                        <a:rPr lang="pt-PT" sz="1400" b="0" u="none" kern="1200" dirty="0">
                          <a:solidFill>
                            <a:schemeClr val="dk1"/>
                          </a:solidFill>
                          <a:effectLst/>
                          <a:latin typeface="+mn-lt"/>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There a potential intersect between characters!!!!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next following trends must be checked to verify this.</a:t>
                      </a: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71279" y="3491805"/>
            <a:ext cx="3537130" cy="276999"/>
          </a:xfrm>
          <a:prstGeom prst="rect">
            <a:avLst/>
          </a:prstGeom>
          <a:solidFill>
            <a:schemeClr val="accent1">
              <a:lumMod val="60000"/>
              <a:lumOff val="40000"/>
            </a:schemeClr>
          </a:solidFill>
        </p:spPr>
        <p:txBody>
          <a:bodyPr wrap="square" rtlCol="0">
            <a:spAutoFit/>
          </a:bodyPr>
          <a:lstStyle/>
          <a:p>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5, t</a:t>
            </a:r>
            <a:r>
              <a:rPr lang="el-GR" sz="1200" b="1" dirty="0">
                <a:solidFill>
                  <a:sysClr val="windowText" lastClr="000000"/>
                </a:solidFill>
              </a:rPr>
              <a:t>=</a:t>
            </a:r>
            <a:r>
              <a:rPr lang="pt-PT" sz="1200" b="1" dirty="0">
                <a:solidFill>
                  <a:sysClr val="windowText" lastClr="000000"/>
                </a:solidFill>
              </a:rPr>
              <a:t>7</a:t>
            </a:r>
            <a:r>
              <a:rPr lang="el-GR" sz="1200" b="1" dirty="0">
                <a:solidFill>
                  <a:sysClr val="windowText" lastClr="000000"/>
                </a:solidFill>
              </a:rPr>
              <a:t> </a:t>
            </a:r>
            <a:endParaRPr lang="pt-PT" sz="1200" b="1" dirty="0">
              <a:solidFill>
                <a:sysClr val="windowText" lastClr="000000"/>
              </a:solidFill>
            </a:endParaRPr>
          </a:p>
        </p:txBody>
      </p:sp>
      <p:sp>
        <p:nvSpPr>
          <p:cNvPr id="77" name="Rectangle 76">
            <a:extLst>
              <a:ext uri="{FF2B5EF4-FFF2-40B4-BE49-F238E27FC236}">
                <a16:creationId xmlns:a16="http://schemas.microsoft.com/office/drawing/2014/main" id="{A99471A6-018F-45C4-802A-3380A1CB44E7}"/>
              </a:ext>
            </a:extLst>
          </p:cNvPr>
          <p:cNvSpPr/>
          <p:nvPr/>
        </p:nvSpPr>
        <p:spPr bwMode="auto">
          <a:xfrm>
            <a:off x="2285568" y="1846782"/>
            <a:ext cx="684074"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965903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3">
            <a:extLst>
              <a:ext uri="{FF2B5EF4-FFF2-40B4-BE49-F238E27FC236}">
                <a16:creationId xmlns:a16="http://schemas.microsoft.com/office/drawing/2014/main" id="{8A056F82-B40B-411B-A33F-5D18772A7723}"/>
              </a:ext>
            </a:extLst>
          </p:cNvPr>
          <p:cNvSpPr>
            <a:spLocks noGrp="1" noChangeArrowheads="1"/>
          </p:cNvSpPr>
          <p:nvPr>
            <p:ph type="body" idx="1"/>
          </p:nvPr>
        </p:nvSpPr>
        <p:spPr>
          <a:xfrm>
            <a:off x="88899" y="1136165"/>
            <a:ext cx="10514013" cy="1385557"/>
          </a:xfrm>
        </p:spPr>
        <p:txBody>
          <a:bodyPr/>
          <a:lstStyle/>
          <a:p>
            <a:pPr marL="0" indent="0" eaLnBrk="1" hangingPunct="1">
              <a:buFont typeface="Wingdings" panose="05000000000000000000" pitchFamily="2" charset="2"/>
              <a:buNone/>
              <a:defRPr/>
            </a:pPr>
            <a:endParaRPr lang="en-US" altLang="en-US" sz="600" b="0" dirty="0">
              <a:solidFill>
                <a:srgbClr val="000000"/>
              </a:solidFill>
            </a:endParaRPr>
          </a:p>
          <a:p>
            <a:pPr marL="0" indent="0" eaLnBrk="1" hangingPunct="1">
              <a:buFont typeface="Wingdings" panose="05000000000000000000" pitchFamily="2" charset="2"/>
              <a:buNone/>
              <a:defRPr/>
            </a:pPr>
            <a:r>
              <a:rPr lang="en-US" altLang="en-US" sz="1400" b="0" dirty="0">
                <a:solidFill>
                  <a:srgbClr val="000000"/>
                </a:solidFill>
              </a:rPr>
              <a:t>List </a:t>
            </a:r>
            <a:r>
              <a:rPr lang="en-US" altLang="en-US" sz="1400" dirty="0">
                <a:solidFill>
                  <a:srgbClr val="000000"/>
                </a:solidFill>
              </a:rPr>
              <a:t>alternatives</a:t>
            </a:r>
            <a:r>
              <a:rPr lang="en-US" altLang="en-US" sz="1400" b="0" dirty="0">
                <a:solidFill>
                  <a:srgbClr val="000000"/>
                </a:solidFill>
              </a:rPr>
              <a:t> that you know or that you found by a quick search which could have been potentially a ‘correct’ solution to the problem.</a:t>
            </a:r>
          </a:p>
          <a:p>
            <a:pPr marL="0" indent="0" eaLnBrk="1" hangingPunct="1">
              <a:buNone/>
              <a:defRPr/>
            </a:pPr>
            <a:endParaRPr lang="en-US" altLang="en-US" sz="100" b="0" dirty="0">
              <a:solidFill>
                <a:srgbClr val="000000"/>
              </a:solidFill>
            </a:endParaRPr>
          </a:p>
          <a:p>
            <a:pPr marL="0" indent="0" eaLnBrk="1" hangingPunct="1">
              <a:spcBef>
                <a:spcPts val="0"/>
              </a:spcBef>
              <a:spcAft>
                <a:spcPts val="0"/>
              </a:spcAft>
              <a:buNone/>
              <a:defRPr/>
            </a:pPr>
            <a:r>
              <a:rPr lang="en-US" altLang="en-US" sz="1400" b="0" dirty="0">
                <a:solidFill>
                  <a:srgbClr val="000000"/>
                </a:solidFill>
              </a:rPr>
              <a:t>Identify reasons why an obvious or known solution would not be the ‘ideal’ answer to the problem: what are the </a:t>
            </a:r>
            <a:r>
              <a:rPr lang="en-US" altLang="en-US" sz="1400" dirty="0">
                <a:solidFill>
                  <a:srgbClr val="000000"/>
                </a:solidFill>
              </a:rPr>
              <a:t>drawbacks</a:t>
            </a:r>
            <a:r>
              <a:rPr lang="en-US" altLang="en-US" sz="1400" b="0" dirty="0">
                <a:solidFill>
                  <a:srgbClr val="000000"/>
                </a:solidFill>
              </a:rPr>
              <a:t> of each (e.g., cost / performance / introduce a new problem / does not apply efficiently to the Technical Field / ...)</a:t>
            </a:r>
          </a:p>
          <a:p>
            <a:pPr marL="0" indent="0" eaLnBrk="1" hangingPunct="1">
              <a:buFont typeface="Wingdings" panose="05000000000000000000" pitchFamily="2" charset="2"/>
              <a:buNone/>
              <a:defRPr/>
            </a:pPr>
            <a:endParaRPr lang="en-US" altLang="en-US" sz="1400" b="0" dirty="0">
              <a:solidFill>
                <a:srgbClr val="000000"/>
              </a:solidFill>
            </a:endParaRPr>
          </a:p>
          <a:p>
            <a:pPr marL="0" indent="0" eaLnBrk="1" hangingPunct="1">
              <a:lnSpc>
                <a:spcPct val="150000"/>
              </a:lnSpc>
              <a:spcBef>
                <a:spcPts val="0"/>
              </a:spcBef>
              <a:spcAft>
                <a:spcPts val="0"/>
              </a:spcAft>
              <a:buNone/>
              <a:defRPr/>
            </a:pPr>
            <a:endParaRPr lang="en-US" altLang="en-US" sz="1400" u="sng" dirty="0">
              <a:solidFill>
                <a:schemeClr val="accent2">
                  <a:lumMod val="75000"/>
                </a:schemeClr>
              </a:solidFill>
            </a:endParaRPr>
          </a:p>
          <a:p>
            <a:pPr marL="342900" indent="-342900" eaLnBrk="1" hangingPunct="1">
              <a:lnSpc>
                <a:spcPct val="150000"/>
              </a:lnSpc>
              <a:spcBef>
                <a:spcPts val="0"/>
              </a:spcBef>
              <a:spcAft>
                <a:spcPts val="0"/>
              </a:spcAft>
              <a:buFont typeface="+mj-lt"/>
              <a:buAutoNum type="arabicPeriod"/>
              <a:defRPr/>
            </a:pPr>
            <a:endParaRPr lang="en-US" altLang="en-US" sz="1400" u="sng" dirty="0">
              <a:solidFill>
                <a:schemeClr val="accent2">
                  <a:lumMod val="75000"/>
                </a:schemeClr>
              </a:solidFill>
            </a:endParaRPr>
          </a:p>
          <a:p>
            <a:pPr marL="0" indent="0" eaLnBrk="1" hangingPunct="1">
              <a:buFont typeface="Wingdings" panose="05000000000000000000" pitchFamily="2" charset="2"/>
              <a:buNone/>
              <a:defRPr/>
            </a:pPr>
            <a:endParaRPr lang="en-US" altLang="en-US" sz="1400" b="0" dirty="0">
              <a:solidFill>
                <a:srgbClr val="000000"/>
              </a:solidFill>
            </a:endParaRPr>
          </a:p>
          <a:p>
            <a:pPr marL="0" indent="0" eaLnBrk="1" hangingPunct="1">
              <a:buFont typeface="Wingdings" panose="05000000000000000000" pitchFamily="2" charset="2"/>
              <a:buNone/>
              <a:defRPr/>
            </a:pPr>
            <a:endParaRPr lang="en-US" altLang="en-US" sz="1600" b="0" dirty="0">
              <a:solidFill>
                <a:srgbClr val="000000"/>
              </a:solidFill>
            </a:endParaRPr>
          </a:p>
          <a:p>
            <a:pPr marL="390525" lvl="1" indent="0" eaLnBrk="1" hangingPunct="1">
              <a:buFont typeface="Arial" panose="020B0604020202020204" pitchFamily="34" charset="0"/>
              <a:buNone/>
              <a:defRPr/>
            </a:pPr>
            <a:endParaRPr lang="fr-FR" altLang="en-US" sz="1400" dirty="0">
              <a:solidFill>
                <a:srgbClr val="000000"/>
              </a:solidFill>
            </a:endParaRPr>
          </a:p>
        </p:txBody>
      </p:sp>
      <p:sp>
        <p:nvSpPr>
          <p:cNvPr id="7" name="Rectangle 6">
            <a:extLst>
              <a:ext uri="{FF2B5EF4-FFF2-40B4-BE49-F238E27FC236}">
                <a16:creationId xmlns:a16="http://schemas.microsoft.com/office/drawing/2014/main" id="{696D24B8-E321-48F4-B71B-F0C68EB5D2D7}"/>
              </a:ext>
            </a:extLst>
          </p:cNvPr>
          <p:cNvSpPr/>
          <p:nvPr/>
        </p:nvSpPr>
        <p:spPr bwMode="auto">
          <a:xfrm>
            <a:off x="161924" y="1352858"/>
            <a:ext cx="10369550" cy="431800"/>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87" name="Table 86">
            <a:extLst>
              <a:ext uri="{FF2B5EF4-FFF2-40B4-BE49-F238E27FC236}">
                <a16:creationId xmlns:a16="http://schemas.microsoft.com/office/drawing/2014/main" id="{275EBC42-0BEB-49A3-931F-6627780BFE06}"/>
              </a:ext>
            </a:extLst>
          </p:cNvPr>
          <p:cNvGraphicFramePr>
            <a:graphicFrameLocks noGrp="1"/>
          </p:cNvGraphicFramePr>
          <p:nvPr>
            <p:extLst>
              <p:ext uri="{D42A27DB-BD31-4B8C-83A1-F6EECF244321}">
                <p14:modId xmlns:p14="http://schemas.microsoft.com/office/powerpoint/2010/main" val="3476781700"/>
              </p:ext>
            </p:extLst>
          </p:nvPr>
        </p:nvGraphicFramePr>
        <p:xfrm>
          <a:off x="1571873" y="4009087"/>
          <a:ext cx="1515031" cy="243095"/>
        </p:xfrm>
        <a:graphic>
          <a:graphicData uri="http://schemas.openxmlformats.org/drawingml/2006/table">
            <a:tbl>
              <a:tblPr>
                <a:tableStyleId>{5C22544A-7EE6-4342-B048-85BDC9FD1C3A}</a:tableStyleId>
              </a:tblPr>
              <a:tblGrid>
                <a:gridCol w="1515031">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n-lt"/>
                        </a:rPr>
                        <a:t>Description</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8" name="Rectangle 7">
            <a:extLst>
              <a:ext uri="{FF2B5EF4-FFF2-40B4-BE49-F238E27FC236}">
                <a16:creationId xmlns:a16="http://schemas.microsoft.com/office/drawing/2014/main" id="{CC340CAC-189F-4AB7-BC22-ABA79EC250E3}"/>
              </a:ext>
            </a:extLst>
          </p:cNvPr>
          <p:cNvSpPr/>
          <p:nvPr/>
        </p:nvSpPr>
        <p:spPr bwMode="auto">
          <a:xfrm>
            <a:off x="160932" y="1854367"/>
            <a:ext cx="10369550" cy="452912"/>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8198" name="Rectangle 2">
            <a:extLst>
              <a:ext uri="{FF2B5EF4-FFF2-40B4-BE49-F238E27FC236}">
                <a16:creationId xmlns:a16="http://schemas.microsoft.com/office/drawing/2014/main" id="{65FF07D9-190F-4BA9-BDD1-499EC9C682BC}"/>
              </a:ext>
            </a:extLst>
          </p:cNvPr>
          <p:cNvSpPr>
            <a:spLocks noGrp="1" noChangeArrowheads="1"/>
          </p:cNvSpPr>
          <p:nvPr>
            <p:ph type="title"/>
          </p:nvPr>
        </p:nvSpPr>
        <p:spPr>
          <a:xfrm>
            <a:off x="449263" y="611188"/>
            <a:ext cx="9642475" cy="549275"/>
          </a:xfrm>
        </p:spPr>
        <p:txBody>
          <a:bodyPr/>
          <a:lstStyle/>
          <a:p>
            <a:pPr eaLnBrk="1" hangingPunct="1"/>
            <a:r>
              <a:rPr lang="en-US" altLang="en-US" sz="2800" b="1" u="sng">
                <a:solidFill>
                  <a:srgbClr val="000000"/>
                </a:solidFill>
              </a:rPr>
              <a:t>Prior Art  </a:t>
            </a:r>
            <a:endParaRPr lang="fr-FR" altLang="en-US" sz="2800" b="1" u="sng">
              <a:solidFill>
                <a:srgbClr val="000000"/>
              </a:solidFill>
            </a:endParaRPr>
          </a:p>
        </p:txBody>
      </p:sp>
      <p:sp>
        <p:nvSpPr>
          <p:cNvPr id="9" name="TextBox 8">
            <a:extLst>
              <a:ext uri="{FF2B5EF4-FFF2-40B4-BE49-F238E27FC236}">
                <a16:creationId xmlns:a16="http://schemas.microsoft.com/office/drawing/2014/main" id="{20C9212D-BE50-45A8-B0E1-5DE09839BE04}"/>
              </a:ext>
            </a:extLst>
          </p:cNvPr>
          <p:cNvSpPr txBox="1"/>
          <p:nvPr/>
        </p:nvSpPr>
        <p:spPr>
          <a:xfrm>
            <a:off x="99819" y="2505287"/>
            <a:ext cx="10369550" cy="754053"/>
          </a:xfrm>
          <a:prstGeom prst="rect">
            <a:avLst/>
          </a:prstGeom>
          <a:solidFill>
            <a:srgbClr val="EEEEFE">
              <a:alpha val="22745"/>
            </a:srgbClr>
          </a:solidFill>
          <a:ln>
            <a:solidFill>
              <a:schemeClr val="accent3">
                <a:lumMod val="95000"/>
              </a:schemeClr>
            </a:solidFill>
            <a:prstDash val="sysDash"/>
          </a:ln>
        </p:spPr>
        <p:txBody>
          <a:bodyPr wrap="square" rtlCol="0">
            <a:spAutoFit/>
          </a:bodyPr>
          <a:lstStyle/>
          <a:p>
            <a:r>
              <a:rPr lang="en-US" sz="1200" b="1" dirty="0">
                <a:ln w="0"/>
                <a:solidFill>
                  <a:schemeClr val="accent4">
                    <a:lumMod val="85000"/>
                    <a:lumOff val="15000"/>
                  </a:schemeClr>
                </a:solidFill>
              </a:rPr>
              <a:t>OCR major phases</a:t>
            </a:r>
          </a:p>
          <a:p>
            <a:endParaRPr lang="en-US" sz="2000" b="1" dirty="0">
              <a:ln w="0"/>
            </a:endParaRPr>
          </a:p>
          <a:p>
            <a:endParaRPr lang="en-US" dirty="0">
              <a:ln w="0"/>
            </a:endParaRPr>
          </a:p>
        </p:txBody>
      </p:sp>
      <p:graphicFrame>
        <p:nvGraphicFramePr>
          <p:cNvPr id="10" name="Diagram 9">
            <a:extLst>
              <a:ext uri="{FF2B5EF4-FFF2-40B4-BE49-F238E27FC236}">
                <a16:creationId xmlns:a16="http://schemas.microsoft.com/office/drawing/2014/main" id="{2F4CE2E7-769D-4AEA-8FC0-A83270A86502}"/>
              </a:ext>
            </a:extLst>
          </p:cNvPr>
          <p:cNvGraphicFramePr/>
          <p:nvPr>
            <p:extLst>
              <p:ext uri="{D42A27DB-BD31-4B8C-83A1-F6EECF244321}">
                <p14:modId xmlns:p14="http://schemas.microsoft.com/office/powerpoint/2010/main" val="2599432351"/>
              </p:ext>
            </p:extLst>
          </p:nvPr>
        </p:nvGraphicFramePr>
        <p:xfrm>
          <a:off x="232436" y="2725780"/>
          <a:ext cx="10226038" cy="449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Footer Placeholder 3">
            <a:extLst>
              <a:ext uri="{FF2B5EF4-FFF2-40B4-BE49-F238E27FC236}">
                <a16:creationId xmlns:a16="http://schemas.microsoft.com/office/drawing/2014/main" id="{ADB2387A-85F6-4BAA-BA6F-A4169B07B3EF}"/>
              </a:ext>
            </a:extLst>
          </p:cNvPr>
          <p:cNvSpPr>
            <a:spLocks noGrp="1"/>
          </p:cNvSpPr>
          <p:nvPr>
            <p:ph type="ftr" sz="quarter" idx="10"/>
          </p:nvPr>
        </p:nvSpPr>
        <p:spPr>
          <a:xfrm>
            <a:off x="1158875" y="7165975"/>
            <a:ext cx="4456113"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20" name="Date Placeholder 4">
            <a:extLst>
              <a:ext uri="{FF2B5EF4-FFF2-40B4-BE49-F238E27FC236}">
                <a16:creationId xmlns:a16="http://schemas.microsoft.com/office/drawing/2014/main" id="{4E74B727-4E84-4967-97F6-3CFAD4225A74}"/>
              </a:ext>
            </a:extLst>
          </p:cNvPr>
          <p:cNvSpPr>
            <a:spLocks noGrp="1"/>
          </p:cNvSpPr>
          <p:nvPr>
            <p:ph type="dt" sz="quarter" idx="11"/>
          </p:nvPr>
        </p:nvSpPr>
        <p:spPr>
          <a:xfrm>
            <a:off x="6380163" y="7165975"/>
            <a:ext cx="2274887"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B805AE79-DD18-49F2-A3D2-5B25C1B5EA68}" type="datetime1">
              <a:rPr lang="en-US" altLang="en-US" sz="1100" b="0" smtClean="0">
                <a:solidFill>
                  <a:srgbClr val="FFFFFF"/>
                </a:solidFill>
              </a:rPr>
              <a:pPr>
                <a:spcBef>
                  <a:spcPct val="0"/>
                </a:spcBef>
                <a:spcAft>
                  <a:spcPct val="0"/>
                </a:spcAft>
                <a:buClrTx/>
                <a:buFontTx/>
                <a:buNone/>
              </a:pPr>
              <a:t>7/7/2021</a:t>
            </a:fld>
            <a:endParaRPr lang="en-US" altLang="en-US" sz="1100" b="0" dirty="0">
              <a:solidFill>
                <a:srgbClr val="FFFFFF"/>
              </a:solidFill>
            </a:endParaRPr>
          </a:p>
        </p:txBody>
      </p:sp>
      <p:sp>
        <p:nvSpPr>
          <p:cNvPr id="24" name="TextBox 23">
            <a:extLst>
              <a:ext uri="{FF2B5EF4-FFF2-40B4-BE49-F238E27FC236}">
                <a16:creationId xmlns:a16="http://schemas.microsoft.com/office/drawing/2014/main" id="{BC817577-D617-47FD-9DA7-69E0BD1F2CC7}"/>
              </a:ext>
            </a:extLst>
          </p:cNvPr>
          <p:cNvSpPr txBox="1"/>
          <p:nvPr/>
        </p:nvSpPr>
        <p:spPr>
          <a:xfrm>
            <a:off x="88899" y="3394514"/>
            <a:ext cx="9846089" cy="261610"/>
          </a:xfrm>
          <a:prstGeom prst="rect">
            <a:avLst/>
          </a:prstGeom>
          <a:noFill/>
        </p:spPr>
        <p:txBody>
          <a:bodyPr wrap="square" rtlCol="0">
            <a:spAutoFit/>
          </a:bodyPr>
          <a:lstStyle/>
          <a:p>
            <a:r>
              <a:rPr lang="en-US" dirty="0">
                <a:solidFill>
                  <a:schemeClr val="tx1"/>
                </a:solidFill>
              </a:rPr>
              <a:t>Most of the existing Algorithms combine an outline flow as shown above with some minor variations. The steps are detailed in the following few slides</a:t>
            </a:r>
          </a:p>
        </p:txBody>
      </p:sp>
      <p:sp>
        <p:nvSpPr>
          <p:cNvPr id="26" name="TextBox 25">
            <a:extLst>
              <a:ext uri="{FF2B5EF4-FFF2-40B4-BE49-F238E27FC236}">
                <a16:creationId xmlns:a16="http://schemas.microsoft.com/office/drawing/2014/main" id="{5334CB7B-3E1F-401D-9DC8-EA27ED0C05E7}"/>
              </a:ext>
            </a:extLst>
          </p:cNvPr>
          <p:cNvSpPr txBox="1"/>
          <p:nvPr/>
        </p:nvSpPr>
        <p:spPr>
          <a:xfrm>
            <a:off x="286328" y="4938291"/>
            <a:ext cx="360040" cy="261610"/>
          </a:xfrm>
          <a:prstGeom prst="rect">
            <a:avLst/>
          </a:prstGeom>
          <a:noFill/>
        </p:spPr>
        <p:txBody>
          <a:bodyPr wrap="square" rtlCol="0">
            <a:spAutoFit/>
          </a:bodyPr>
          <a:lstStyle/>
          <a:p>
            <a:r>
              <a:rPr lang="en-US" dirty="0"/>
              <a:t>3.</a:t>
            </a:r>
          </a:p>
        </p:txBody>
      </p:sp>
      <p:sp>
        <p:nvSpPr>
          <p:cNvPr id="27" name="TextBox 26">
            <a:extLst>
              <a:ext uri="{FF2B5EF4-FFF2-40B4-BE49-F238E27FC236}">
                <a16:creationId xmlns:a16="http://schemas.microsoft.com/office/drawing/2014/main" id="{98F2B028-51CA-42F6-AAB1-705A1872834D}"/>
              </a:ext>
            </a:extLst>
          </p:cNvPr>
          <p:cNvSpPr txBox="1"/>
          <p:nvPr/>
        </p:nvSpPr>
        <p:spPr>
          <a:xfrm>
            <a:off x="291630" y="5486358"/>
            <a:ext cx="360040" cy="261610"/>
          </a:xfrm>
          <a:prstGeom prst="rect">
            <a:avLst/>
          </a:prstGeom>
          <a:noFill/>
        </p:spPr>
        <p:txBody>
          <a:bodyPr wrap="square" rtlCol="0">
            <a:spAutoFit/>
          </a:bodyPr>
          <a:lstStyle/>
          <a:p>
            <a:r>
              <a:rPr lang="en-US" dirty="0"/>
              <a:t>4.</a:t>
            </a:r>
          </a:p>
        </p:txBody>
      </p:sp>
      <p:sp>
        <p:nvSpPr>
          <p:cNvPr id="28" name="TextBox 27">
            <a:extLst>
              <a:ext uri="{FF2B5EF4-FFF2-40B4-BE49-F238E27FC236}">
                <a16:creationId xmlns:a16="http://schemas.microsoft.com/office/drawing/2014/main" id="{060E504E-6949-4453-BC9F-2C2F45E092B9}"/>
              </a:ext>
            </a:extLst>
          </p:cNvPr>
          <p:cNvSpPr txBox="1"/>
          <p:nvPr/>
        </p:nvSpPr>
        <p:spPr>
          <a:xfrm>
            <a:off x="286328" y="6076267"/>
            <a:ext cx="360040" cy="261610"/>
          </a:xfrm>
          <a:prstGeom prst="rect">
            <a:avLst/>
          </a:prstGeom>
          <a:noFill/>
        </p:spPr>
        <p:txBody>
          <a:bodyPr wrap="square" rtlCol="0">
            <a:spAutoFit/>
          </a:bodyPr>
          <a:lstStyle/>
          <a:p>
            <a:r>
              <a:rPr lang="en-US" dirty="0"/>
              <a:t>5.</a:t>
            </a:r>
          </a:p>
        </p:txBody>
      </p:sp>
      <p:pic>
        <p:nvPicPr>
          <p:cNvPr id="33" name="Picture 32">
            <a:extLst>
              <a:ext uri="{FF2B5EF4-FFF2-40B4-BE49-F238E27FC236}">
                <a16:creationId xmlns:a16="http://schemas.microsoft.com/office/drawing/2014/main" id="{E1C73CBD-2C6F-48FA-9955-CE06C5312CDF}"/>
              </a:ext>
            </a:extLst>
          </p:cNvPr>
          <p:cNvPicPr>
            <a:picLocks noChangeAspect="1"/>
          </p:cNvPicPr>
          <p:nvPr/>
        </p:nvPicPr>
        <p:blipFill>
          <a:blip r:embed="rId8"/>
          <a:stretch>
            <a:fillRect/>
          </a:stretch>
        </p:blipFill>
        <p:spPr>
          <a:xfrm>
            <a:off x="138545" y="4537888"/>
            <a:ext cx="1327262" cy="400403"/>
          </a:xfrm>
          <a:prstGeom prst="rect">
            <a:avLst/>
          </a:prstGeom>
        </p:spPr>
      </p:pic>
      <p:graphicFrame>
        <p:nvGraphicFramePr>
          <p:cNvPr id="82" name="Table 81">
            <a:extLst>
              <a:ext uri="{FF2B5EF4-FFF2-40B4-BE49-F238E27FC236}">
                <a16:creationId xmlns:a16="http://schemas.microsoft.com/office/drawing/2014/main" id="{D2C07052-26DE-473C-89C3-EC615E20B92C}"/>
              </a:ext>
            </a:extLst>
          </p:cNvPr>
          <p:cNvGraphicFramePr>
            <a:graphicFrameLocks noGrp="1"/>
          </p:cNvGraphicFramePr>
          <p:nvPr>
            <p:extLst>
              <p:ext uri="{D42A27DB-BD31-4B8C-83A1-F6EECF244321}">
                <p14:modId xmlns:p14="http://schemas.microsoft.com/office/powerpoint/2010/main" val="3007537545"/>
              </p:ext>
            </p:extLst>
          </p:nvPr>
        </p:nvGraphicFramePr>
        <p:xfrm>
          <a:off x="1574736" y="4313995"/>
          <a:ext cx="1512168" cy="1348046"/>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348046">
                <a:tc>
                  <a:txBody>
                    <a:bodyPr/>
                    <a:lstStyle/>
                    <a:p>
                      <a:pPr algn="l" fontAlgn="ctr"/>
                      <a:r>
                        <a:rPr lang="en-US" sz="1400" u="none" strike="noStrike" dirty="0">
                          <a:effectLst/>
                        </a:rPr>
                        <a:t>Task to enhance input image quality.</a:t>
                      </a:r>
                      <a:endParaRPr lang="en-US" sz="14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56" name="Picture 55" descr="Icon&#10;&#10;Description automatically generated">
            <a:extLst>
              <a:ext uri="{FF2B5EF4-FFF2-40B4-BE49-F238E27FC236}">
                <a16:creationId xmlns:a16="http://schemas.microsoft.com/office/drawing/2014/main" id="{074085E5-5411-4FCF-9380-7D127B998C50}"/>
              </a:ext>
            </a:extLst>
          </p:cNvPr>
          <p:cNvPicPr>
            <a:picLocks noChangeAspect="1"/>
          </p:cNvPicPr>
          <p:nvPr/>
        </p:nvPicPr>
        <p:blipFill>
          <a:blip r:embed="rId9">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90105" y="3907547"/>
            <a:ext cx="360040" cy="360040"/>
          </a:xfrm>
          <a:prstGeom prst="rect">
            <a:avLst/>
          </a:prstGeom>
        </p:spPr>
      </p:pic>
      <p:graphicFrame>
        <p:nvGraphicFramePr>
          <p:cNvPr id="83" name="Table 82">
            <a:extLst>
              <a:ext uri="{FF2B5EF4-FFF2-40B4-BE49-F238E27FC236}">
                <a16:creationId xmlns:a16="http://schemas.microsoft.com/office/drawing/2014/main" id="{87448C48-2510-4FC7-9A32-D6DF283D890D}"/>
              </a:ext>
            </a:extLst>
          </p:cNvPr>
          <p:cNvGraphicFramePr>
            <a:graphicFrameLocks noGrp="1"/>
          </p:cNvGraphicFramePr>
          <p:nvPr>
            <p:extLst>
              <p:ext uri="{D42A27DB-BD31-4B8C-83A1-F6EECF244321}">
                <p14:modId xmlns:p14="http://schemas.microsoft.com/office/powerpoint/2010/main" val="1916475748"/>
              </p:ext>
            </p:extLst>
          </p:nvPr>
        </p:nvGraphicFramePr>
        <p:xfrm>
          <a:off x="3405137" y="4009672"/>
          <a:ext cx="1541785" cy="242510"/>
        </p:xfrm>
        <a:graphic>
          <a:graphicData uri="http://schemas.openxmlformats.org/drawingml/2006/table">
            <a:tbl>
              <a:tblPr>
                <a:tableStyleId>{5C22544A-7EE6-4342-B048-85BDC9FD1C3A}</a:tableStyleId>
              </a:tblPr>
              <a:tblGrid>
                <a:gridCol w="1541785">
                  <a:extLst>
                    <a:ext uri="{9D8B030D-6E8A-4147-A177-3AD203B41FA5}">
                      <a16:colId xmlns:a16="http://schemas.microsoft.com/office/drawing/2014/main" val="2484424921"/>
                    </a:ext>
                  </a:extLst>
                </a:gridCol>
              </a:tblGrid>
              <a:tr h="242510">
                <a:tc>
                  <a:txBody>
                    <a:bodyPr/>
                    <a:lstStyle/>
                    <a:p>
                      <a:pPr algn="l" fontAlgn="b"/>
                      <a:r>
                        <a:rPr lang="pt-PT" sz="1200" b="1" i="0" u="none" strike="noStrike" dirty="0">
                          <a:solidFill>
                            <a:srgbClr val="000000"/>
                          </a:solidFill>
                          <a:effectLst/>
                          <a:latin typeface="+mn-lt"/>
                        </a:rPr>
                        <a:t>Approaches</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84" name="Table 83">
            <a:extLst>
              <a:ext uri="{FF2B5EF4-FFF2-40B4-BE49-F238E27FC236}">
                <a16:creationId xmlns:a16="http://schemas.microsoft.com/office/drawing/2014/main" id="{D0E19AA6-7A7A-46DB-8071-9A95405769BC}"/>
              </a:ext>
            </a:extLst>
          </p:cNvPr>
          <p:cNvGraphicFramePr>
            <a:graphicFrameLocks noGrp="1"/>
          </p:cNvGraphicFramePr>
          <p:nvPr>
            <p:extLst>
              <p:ext uri="{D42A27DB-BD31-4B8C-83A1-F6EECF244321}">
                <p14:modId xmlns:p14="http://schemas.microsoft.com/office/powerpoint/2010/main" val="490257487"/>
              </p:ext>
            </p:extLst>
          </p:nvPr>
        </p:nvGraphicFramePr>
        <p:xfrm>
          <a:off x="3405137" y="4306899"/>
          <a:ext cx="1512168" cy="1355142"/>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06857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pt-PT" sz="1400" u="none" strike="noStrike" dirty="0">
                          <a:effectLst/>
                        </a:rPr>
                        <a:t>▪Binarization</a:t>
                      </a:r>
                    </a:p>
                    <a:p>
                      <a:pPr marL="0" marR="0" lvl="0" indent="0" algn="l" defTabSz="914400" rtl="0" eaLnBrk="1" fontAlgn="ctr" latinLnBrk="0" hangingPunct="1">
                        <a:lnSpc>
                          <a:spcPct val="100000"/>
                        </a:lnSpc>
                        <a:spcBef>
                          <a:spcPts val="0"/>
                        </a:spcBef>
                        <a:spcAft>
                          <a:spcPts val="0"/>
                        </a:spcAft>
                        <a:buClrTx/>
                        <a:buSzTx/>
                        <a:buFontTx/>
                        <a:buNone/>
                        <a:tabLst/>
                        <a:defRPr/>
                      </a:pPr>
                      <a:r>
                        <a:rPr lang="pt-PT" sz="800" u="none" strike="noStrike" dirty="0">
                          <a:solidFill>
                            <a:schemeClr val="accent3">
                              <a:lumMod val="95000"/>
                            </a:schemeClr>
                          </a:solidFill>
                          <a:effectLst/>
                        </a:rPr>
                        <a:t>d</a:t>
                      </a:r>
                      <a:br>
                        <a:rPr lang="pt-PT" sz="1400" u="none" strike="noStrike" dirty="0">
                          <a:effectLst/>
                        </a:rPr>
                      </a:br>
                      <a:r>
                        <a:rPr lang="pt-PT" sz="1400" u="none" strike="noStrike" dirty="0">
                          <a:effectLst/>
                        </a:rPr>
                        <a:t>▪Compression</a:t>
                      </a:r>
                    </a:p>
                    <a:p>
                      <a:pPr marL="0" marR="0" lvl="0" indent="0" algn="l" defTabSz="914400" rtl="0" eaLnBrk="1" fontAlgn="ctr" latinLnBrk="0" hangingPunct="1">
                        <a:lnSpc>
                          <a:spcPct val="100000"/>
                        </a:lnSpc>
                        <a:spcBef>
                          <a:spcPts val="0"/>
                        </a:spcBef>
                        <a:spcAft>
                          <a:spcPts val="0"/>
                        </a:spcAft>
                        <a:buClrTx/>
                        <a:buSzTx/>
                        <a:buFontTx/>
                        <a:buNone/>
                        <a:tabLst/>
                        <a:defRPr/>
                      </a:pPr>
                      <a:r>
                        <a:rPr lang="pt-PT" sz="800" u="none" strike="noStrike" dirty="0">
                          <a:solidFill>
                            <a:schemeClr val="accent3">
                              <a:lumMod val="95000"/>
                            </a:schemeClr>
                          </a:solidFill>
                          <a:effectLst/>
                        </a:rPr>
                        <a:t>d</a:t>
                      </a:r>
                      <a:br>
                        <a:rPr lang="pt-PT" sz="1400" u="none" strike="noStrike" dirty="0">
                          <a:effectLst/>
                        </a:rPr>
                      </a:br>
                      <a:r>
                        <a:rPr lang="pt-PT" sz="1400" u="none" strike="noStrike" dirty="0">
                          <a:effectLst/>
                        </a:rPr>
                        <a:t>▪Morphological  </a:t>
                      </a:r>
                      <a:r>
                        <a:rPr lang="pt-PT" sz="1400" u="none" strike="noStrike" dirty="0">
                          <a:solidFill>
                            <a:schemeClr val="accent3">
                              <a:lumMod val="95000"/>
                            </a:schemeClr>
                          </a:solidFill>
                          <a:effectLst/>
                        </a:rPr>
                        <a:t>---  -</a:t>
                      </a:r>
                      <a:r>
                        <a:rPr lang="pt-PT" sz="1400" u="none" strike="noStrike" dirty="0">
                          <a:effectLst/>
                        </a:rPr>
                        <a:t>operations</a:t>
                      </a:r>
                      <a:endParaRPr lang="pt-PT" sz="1400" b="0" i="0" u="none" strike="noStrike" dirty="0">
                        <a:solidFill>
                          <a:srgbClr val="FF0000"/>
                        </a:solidFill>
                        <a:effectLst/>
                        <a:latin typeface="Calibri Light" panose="020F0302020204030204" pitchFamily="34" charset="0"/>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63" name="Picture 62" descr="Icon&#10;&#10;Description automatically generated">
            <a:extLst>
              <a:ext uri="{FF2B5EF4-FFF2-40B4-BE49-F238E27FC236}">
                <a16:creationId xmlns:a16="http://schemas.microsoft.com/office/drawing/2014/main" id="{0FF74083-25C6-4C15-BC2F-D4AA195D2C1F}"/>
              </a:ext>
            </a:extLst>
          </p:cNvPr>
          <p:cNvPicPr>
            <a:picLocks noChangeAspect="1"/>
          </p:cNvPicPr>
          <p:nvPr/>
        </p:nvPicPr>
        <p:blipFill>
          <a:blip r:embed="rId10">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97834" y="3895734"/>
            <a:ext cx="394499" cy="388159"/>
          </a:xfrm>
          <a:prstGeom prst="rect">
            <a:avLst/>
          </a:prstGeom>
        </p:spPr>
      </p:pic>
      <p:graphicFrame>
        <p:nvGraphicFramePr>
          <p:cNvPr id="85" name="Table 84">
            <a:extLst>
              <a:ext uri="{FF2B5EF4-FFF2-40B4-BE49-F238E27FC236}">
                <a16:creationId xmlns:a16="http://schemas.microsoft.com/office/drawing/2014/main" id="{EA9B815D-8991-4474-949B-D0C6556CB5AF}"/>
              </a:ext>
            </a:extLst>
          </p:cNvPr>
          <p:cNvGraphicFramePr>
            <a:graphicFrameLocks noGrp="1"/>
          </p:cNvGraphicFramePr>
          <p:nvPr>
            <p:extLst>
              <p:ext uri="{D42A27DB-BD31-4B8C-83A1-F6EECF244321}">
                <p14:modId xmlns:p14="http://schemas.microsoft.com/office/powerpoint/2010/main" val="1314759939"/>
              </p:ext>
            </p:extLst>
          </p:nvPr>
        </p:nvGraphicFramePr>
        <p:xfrm>
          <a:off x="5378969" y="4009087"/>
          <a:ext cx="4935487" cy="243095"/>
        </p:xfrm>
        <a:graphic>
          <a:graphicData uri="http://schemas.openxmlformats.org/drawingml/2006/table">
            <a:tbl>
              <a:tblPr>
                <a:tableStyleId>{5C22544A-7EE6-4342-B048-85BDC9FD1C3A}</a:tableStyleId>
              </a:tblPr>
              <a:tblGrid>
                <a:gridCol w="4935487">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j-lt"/>
                        </a:rPr>
                        <a:t>Weaknesees</a:t>
                      </a:r>
                      <a:endParaRPr lang="pt-PT" sz="1400" b="1" i="0" u="none" strike="noStrike" dirty="0">
                        <a:solidFill>
                          <a:srgbClr val="000000"/>
                        </a:solidFill>
                        <a:effectLst/>
                        <a:latin typeface="+mj-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86" name="Table 85">
            <a:extLst>
              <a:ext uri="{FF2B5EF4-FFF2-40B4-BE49-F238E27FC236}">
                <a16:creationId xmlns:a16="http://schemas.microsoft.com/office/drawing/2014/main" id="{4D29140F-73D3-49FC-8AC0-D38E59F73108}"/>
              </a:ext>
            </a:extLst>
          </p:cNvPr>
          <p:cNvGraphicFramePr>
            <a:graphicFrameLocks noGrp="1"/>
          </p:cNvGraphicFramePr>
          <p:nvPr>
            <p:extLst>
              <p:ext uri="{D42A27DB-BD31-4B8C-83A1-F6EECF244321}">
                <p14:modId xmlns:p14="http://schemas.microsoft.com/office/powerpoint/2010/main" val="1977401558"/>
              </p:ext>
            </p:extLst>
          </p:nvPr>
        </p:nvGraphicFramePr>
        <p:xfrm>
          <a:off x="5378970" y="4322478"/>
          <a:ext cx="4935488" cy="2155242"/>
        </p:xfrm>
        <a:graphic>
          <a:graphicData uri="http://schemas.openxmlformats.org/drawingml/2006/table">
            <a:tbl>
              <a:tblPr>
                <a:tableStyleId>{5C22544A-7EE6-4342-B048-85BDC9FD1C3A}</a:tableStyleId>
              </a:tblPr>
              <a:tblGrid>
                <a:gridCol w="4935488">
                  <a:extLst>
                    <a:ext uri="{9D8B030D-6E8A-4147-A177-3AD203B41FA5}">
                      <a16:colId xmlns:a16="http://schemas.microsoft.com/office/drawing/2014/main" val="2484424921"/>
                    </a:ext>
                  </a:extLst>
                </a:gridCol>
              </a:tblGrid>
              <a:tr h="1202779">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en-US" sz="600" u="none" strike="noStrike" dirty="0">
                        <a:solidFill>
                          <a:schemeClr val="accent4">
                            <a:lumMod val="85000"/>
                            <a:lumOff val="15000"/>
                          </a:schemeClr>
                        </a:solidFill>
                        <a:effectLs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▪This kind of techniques convert the image into a two-                                  tone array, which usually damages the original image relativities and lead to text deformation. Furthermore, they are making impossible the exploitation of other information factors such as RGB, saturation and hue.</a:t>
                      </a:r>
                    </a:p>
                    <a:p>
                      <a:pPr marL="0" marR="0" lvl="0" indent="0" algn="l" defTabSz="914400" rtl="0" eaLnBrk="1" fontAlgn="ctr" latinLnBrk="0" hangingPunct="1">
                        <a:lnSpc>
                          <a:spcPct val="100000"/>
                        </a:lnSpc>
                        <a:spcBef>
                          <a:spcPts val="0"/>
                        </a:spcBef>
                        <a:spcAft>
                          <a:spcPts val="0"/>
                        </a:spcAft>
                        <a:buClrTx/>
                        <a:buSzTx/>
                        <a:buFontTx/>
                        <a:buNone/>
                        <a:tabLst/>
                        <a:defRPr/>
                      </a:pPr>
                      <a:br>
                        <a:rPr lang="en-US" sz="1400" u="none" strike="noStrike" dirty="0">
                          <a:solidFill>
                            <a:schemeClr val="accent4">
                              <a:lumMod val="85000"/>
                              <a:lumOff val="15000"/>
                            </a:schemeClr>
                          </a:solidFill>
                          <a:effectLst/>
                        </a:rPr>
                      </a:br>
                      <a:r>
                        <a:rPr lang="en-US" sz="1400" u="none" strike="noStrike" dirty="0">
                          <a:solidFill>
                            <a:schemeClr val="accent4">
                              <a:lumMod val="85000"/>
                              <a:lumOff val="15000"/>
                            </a:schemeClr>
                          </a:solidFill>
                          <a:effectLst/>
                        </a:rPr>
                        <a:t>▪Morphological operations such as erosion and dilation     are very sensitive to the characteristics of the training images , thus there is a high risk for overfitting.</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9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54" name="Picture 53" descr="Icon&#10;&#10;Description automatically generated">
            <a:extLst>
              <a:ext uri="{FF2B5EF4-FFF2-40B4-BE49-F238E27FC236}">
                <a16:creationId xmlns:a16="http://schemas.microsoft.com/office/drawing/2014/main" id="{6F57F035-3912-48C0-9DEC-7D58D297BB17}"/>
              </a:ext>
            </a:extLst>
          </p:cNvPr>
          <p:cNvPicPr>
            <a:picLocks noChangeAspect="1"/>
          </p:cNvPicPr>
          <p:nvPr/>
        </p:nvPicPr>
        <p:blipFill>
          <a:blip r:embed="rId11">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tretch>
            <a:fillRect/>
          </a:stretch>
        </p:blipFill>
        <p:spPr>
          <a:xfrm>
            <a:off x="10108306" y="3937303"/>
            <a:ext cx="350168" cy="320759"/>
          </a:xfrm>
          <a:prstGeom prst="rect">
            <a:avLst/>
          </a:prstGeom>
        </p:spPr>
      </p:pic>
      <p:graphicFrame>
        <p:nvGraphicFramePr>
          <p:cNvPr id="90" name="Table 89">
            <a:extLst>
              <a:ext uri="{FF2B5EF4-FFF2-40B4-BE49-F238E27FC236}">
                <a16:creationId xmlns:a16="http://schemas.microsoft.com/office/drawing/2014/main" id="{F9907630-2A0A-4B4B-BBD6-CE7D06A3CE8D}"/>
              </a:ext>
            </a:extLst>
          </p:cNvPr>
          <p:cNvGraphicFramePr>
            <a:graphicFrameLocks noGrp="1"/>
          </p:cNvGraphicFramePr>
          <p:nvPr>
            <p:extLst>
              <p:ext uri="{D42A27DB-BD31-4B8C-83A1-F6EECF244321}">
                <p14:modId xmlns:p14="http://schemas.microsoft.com/office/powerpoint/2010/main" val="223040771"/>
              </p:ext>
            </p:extLst>
          </p:nvPr>
        </p:nvGraphicFramePr>
        <p:xfrm>
          <a:off x="3362746" y="4309251"/>
          <a:ext cx="42391" cy="1352790"/>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35279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93" name="Table 92">
            <a:extLst>
              <a:ext uri="{FF2B5EF4-FFF2-40B4-BE49-F238E27FC236}">
                <a16:creationId xmlns:a16="http://schemas.microsoft.com/office/drawing/2014/main" id="{623BCF4B-0D83-4726-8774-BEEF1CF0E722}"/>
              </a:ext>
            </a:extLst>
          </p:cNvPr>
          <p:cNvGraphicFramePr>
            <a:graphicFrameLocks noGrp="1"/>
          </p:cNvGraphicFramePr>
          <p:nvPr>
            <p:extLst>
              <p:ext uri="{D42A27DB-BD31-4B8C-83A1-F6EECF244321}">
                <p14:modId xmlns:p14="http://schemas.microsoft.com/office/powerpoint/2010/main" val="4089054148"/>
              </p:ext>
            </p:extLst>
          </p:nvPr>
        </p:nvGraphicFramePr>
        <p:xfrm>
          <a:off x="5336579" y="4322476"/>
          <a:ext cx="42391" cy="2079042"/>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207904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96" name="Table 95">
            <a:extLst>
              <a:ext uri="{FF2B5EF4-FFF2-40B4-BE49-F238E27FC236}">
                <a16:creationId xmlns:a16="http://schemas.microsoft.com/office/drawing/2014/main" id="{FB14B871-6AB5-4618-B84B-B64AAF227FF4}"/>
              </a:ext>
            </a:extLst>
          </p:cNvPr>
          <p:cNvGraphicFramePr>
            <a:graphicFrameLocks noGrp="1"/>
          </p:cNvGraphicFramePr>
          <p:nvPr>
            <p:extLst>
              <p:ext uri="{D42A27DB-BD31-4B8C-83A1-F6EECF244321}">
                <p14:modId xmlns:p14="http://schemas.microsoft.com/office/powerpoint/2010/main" val="1469478306"/>
              </p:ext>
            </p:extLst>
          </p:nvPr>
        </p:nvGraphicFramePr>
        <p:xfrm>
          <a:off x="1529482" y="4313994"/>
          <a:ext cx="42391" cy="1348046"/>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34804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98" name="Table 97">
            <a:extLst>
              <a:ext uri="{FF2B5EF4-FFF2-40B4-BE49-F238E27FC236}">
                <a16:creationId xmlns:a16="http://schemas.microsoft.com/office/drawing/2014/main" id="{3FAB1FD5-3B4D-4AC2-AA60-76B3DA261FFC}"/>
              </a:ext>
            </a:extLst>
          </p:cNvPr>
          <p:cNvGraphicFramePr>
            <a:graphicFrameLocks noGrp="1"/>
          </p:cNvGraphicFramePr>
          <p:nvPr>
            <p:extLst>
              <p:ext uri="{D42A27DB-BD31-4B8C-83A1-F6EECF244321}">
                <p14:modId xmlns:p14="http://schemas.microsoft.com/office/powerpoint/2010/main" val="1288837495"/>
              </p:ext>
            </p:extLst>
          </p:nvPr>
        </p:nvGraphicFramePr>
        <p:xfrm>
          <a:off x="1529482" y="4009672"/>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99" name="Table 98">
            <a:extLst>
              <a:ext uri="{FF2B5EF4-FFF2-40B4-BE49-F238E27FC236}">
                <a16:creationId xmlns:a16="http://schemas.microsoft.com/office/drawing/2014/main" id="{D3954661-A5F5-437D-8905-2A5803CAC03C}"/>
              </a:ext>
            </a:extLst>
          </p:cNvPr>
          <p:cNvGraphicFramePr>
            <a:graphicFrameLocks noGrp="1"/>
          </p:cNvGraphicFramePr>
          <p:nvPr>
            <p:extLst>
              <p:ext uri="{D42A27DB-BD31-4B8C-83A1-F6EECF244321}">
                <p14:modId xmlns:p14="http://schemas.microsoft.com/office/powerpoint/2010/main" val="1444578017"/>
              </p:ext>
            </p:extLst>
          </p:nvPr>
        </p:nvGraphicFramePr>
        <p:xfrm>
          <a:off x="3362746" y="4009672"/>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00" name="Table 99">
            <a:extLst>
              <a:ext uri="{FF2B5EF4-FFF2-40B4-BE49-F238E27FC236}">
                <a16:creationId xmlns:a16="http://schemas.microsoft.com/office/drawing/2014/main" id="{81C5F637-8E79-447D-AB2C-92DD6F3BA8DE}"/>
              </a:ext>
            </a:extLst>
          </p:cNvPr>
          <p:cNvGraphicFramePr>
            <a:graphicFrameLocks noGrp="1"/>
          </p:cNvGraphicFramePr>
          <p:nvPr>
            <p:extLst>
              <p:ext uri="{D42A27DB-BD31-4B8C-83A1-F6EECF244321}">
                <p14:modId xmlns:p14="http://schemas.microsoft.com/office/powerpoint/2010/main" val="4015855388"/>
              </p:ext>
            </p:extLst>
          </p:nvPr>
        </p:nvGraphicFramePr>
        <p:xfrm>
          <a:off x="5333251" y="4009672"/>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30" name="Arrow: Right 29">
            <a:extLst>
              <a:ext uri="{FF2B5EF4-FFF2-40B4-BE49-F238E27FC236}">
                <a16:creationId xmlns:a16="http://schemas.microsoft.com/office/drawing/2014/main" id="{EBC04FC0-4BE1-46AD-9668-9E91B6DB92AB}"/>
              </a:ext>
            </a:extLst>
          </p:cNvPr>
          <p:cNvSpPr/>
          <p:nvPr/>
        </p:nvSpPr>
        <p:spPr bwMode="auto">
          <a:xfrm>
            <a:off x="10469369"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3608386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9" name="Arrow: Right 88">
            <a:extLst>
              <a:ext uri="{FF2B5EF4-FFF2-40B4-BE49-F238E27FC236}">
                <a16:creationId xmlns:a16="http://schemas.microsoft.com/office/drawing/2014/main" id="{E25F9224-5318-47FF-BE5F-3F54F8EF430E}"/>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73" name="TextBox 172">
            <a:extLst>
              <a:ext uri="{FF2B5EF4-FFF2-40B4-BE49-F238E27FC236}">
                <a16:creationId xmlns:a16="http://schemas.microsoft.com/office/drawing/2014/main" id="{687F1C7E-CBF1-481A-B173-785DBDCE8C70}"/>
              </a:ext>
            </a:extLst>
          </p:cNvPr>
          <p:cNvSpPr txBox="1"/>
          <p:nvPr/>
        </p:nvSpPr>
        <p:spPr>
          <a:xfrm>
            <a:off x="6347843" y="2564636"/>
            <a:ext cx="3537130" cy="492443"/>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Top_feature_vector </a:t>
            </a:r>
            <a:r>
              <a:rPr lang="el-GR" sz="1200" b="1" dirty="0">
                <a:solidFill>
                  <a:sysClr val="windowText" lastClr="000000"/>
                </a:solidFill>
              </a:rPr>
              <a:t>= </a:t>
            </a:r>
            <a:endParaRPr lang="pt-PT" sz="1200" b="1" dirty="0">
              <a:solidFill>
                <a:sysClr val="windowText" lastClr="000000"/>
              </a:solidFill>
            </a:endParaRPr>
          </a:p>
          <a:p>
            <a:r>
              <a:rPr lang="el-GR" sz="1400" dirty="0">
                <a:solidFill>
                  <a:sysClr val="windowText" lastClr="000000"/>
                </a:solidFill>
              </a:rPr>
              <a:t>[</a:t>
            </a:r>
            <a:r>
              <a:rPr lang="pt-PT" sz="1400" dirty="0">
                <a:solidFill>
                  <a:schemeClr val="tx1">
                    <a:lumMod val="95000"/>
                    <a:lumOff val="5000"/>
                  </a:schemeClr>
                </a:solidFill>
              </a:rPr>
              <a:t>0,3</a:t>
            </a:r>
            <a:r>
              <a:rPr lang="el-GR" sz="1400" dirty="0">
                <a:solidFill>
                  <a:schemeClr val="tx1">
                    <a:lumMod val="95000"/>
                    <a:lumOff val="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a:t>
            </a:r>
            <a:r>
              <a:rPr lang="pt-PT" sz="1400" dirty="0">
                <a:solidFill>
                  <a:schemeClr val="accent4">
                    <a:lumMod val="85000"/>
                    <a:lumOff val="15000"/>
                  </a:schemeClr>
                </a:solidFill>
              </a:rPr>
              <a:t>2</a:t>
            </a:r>
            <a:r>
              <a:rPr lang="el-GR" sz="1400" dirty="0">
                <a:solidFill>
                  <a:schemeClr val="accent4">
                    <a:lumMod val="85000"/>
                    <a:lumOff val="15000"/>
                  </a:schemeClr>
                </a:solidFill>
              </a:rPr>
              <a:t>,2,</a:t>
            </a:r>
            <a:r>
              <a:rPr lang="el-GR" sz="1400" b="1" dirty="0">
                <a:solidFill>
                  <a:srgbClr val="FF0000"/>
                </a:solidFill>
              </a:rPr>
              <a:t>2</a:t>
            </a:r>
            <a:r>
              <a:rPr lang="pt-PT" sz="1400" dirty="0">
                <a:solidFill>
                  <a:srgbClr val="FF0000"/>
                </a:solidFill>
              </a:rPr>
              <a:t>,</a:t>
            </a:r>
            <a:r>
              <a:rPr lang="pt-PT" sz="1400" b="1" dirty="0">
                <a:solidFill>
                  <a:srgbClr val="FF0000"/>
                </a:solidFill>
              </a:rPr>
              <a:t>7,5,4</a:t>
            </a:r>
            <a:r>
              <a:rPr lang="pt-PT" sz="1400" dirty="0">
                <a:solidFill>
                  <a:sysClr val="windowText" lastClr="000000"/>
                </a:solidFill>
              </a:rPr>
              <a:t>,4,4,4,6,2,2</a:t>
            </a:r>
            <a:r>
              <a:rPr lang="el-GR" sz="1400" dirty="0">
                <a:solidFill>
                  <a:sysClr val="windowText" lastClr="000000"/>
                </a:solidFill>
              </a:rPr>
              <a:t>]</a:t>
            </a:r>
            <a:endParaRPr lang="en-US" sz="1400" dirty="0">
              <a:solidFill>
                <a:sysClr val="windowText" lastClr="000000"/>
              </a:solidFill>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6.8</a:t>
            </a:r>
            <a:endParaRPr kumimoji="0" lang="pt-PT" altLang="pt-PT" sz="1400" b="1" i="0" u="none" strike="noStrike" cap="none" normalizeH="0" baseline="0" dirty="0">
              <a:ln>
                <a:noFill/>
              </a:ln>
              <a:solidFill>
                <a:schemeClr val="tx1"/>
              </a:solidFill>
              <a:effectLst/>
              <a:latin typeface="+mn-lt"/>
            </a:endParaRPr>
          </a:p>
        </p:txBody>
      </p:sp>
      <p:pic>
        <p:nvPicPr>
          <p:cNvPr id="2" name="Picture 1">
            <a:extLst>
              <a:ext uri="{FF2B5EF4-FFF2-40B4-BE49-F238E27FC236}">
                <a16:creationId xmlns:a16="http://schemas.microsoft.com/office/drawing/2014/main" id="{44D7E5D1-99DF-4B41-B240-58DE93E4FFE2}"/>
              </a:ext>
            </a:extLst>
          </p:cNvPr>
          <p:cNvPicPr>
            <a:picLocks noChangeAspect="1"/>
          </p:cNvPicPr>
          <p:nvPr/>
        </p:nvPicPr>
        <p:blipFill>
          <a:blip r:embed="rId3">
            <a:alphaModFix amt="85000"/>
          </a:blip>
          <a:stretch>
            <a:fillRect/>
          </a:stretch>
        </p:blipFill>
        <p:spPr>
          <a:xfrm>
            <a:off x="203426" y="1850711"/>
            <a:ext cx="5718544" cy="4566300"/>
          </a:xfrm>
          <a:prstGeom prst="rect">
            <a:avLst/>
          </a:prstGeom>
        </p:spPr>
      </p:pic>
      <p:sp>
        <p:nvSpPr>
          <p:cNvPr id="70" name="Arrow: Right 69">
            <a:extLst>
              <a:ext uri="{FF2B5EF4-FFF2-40B4-BE49-F238E27FC236}">
                <a16:creationId xmlns:a16="http://schemas.microsoft.com/office/drawing/2014/main" id="{FD1B026B-B6BD-49DC-B997-363E269533BA}"/>
              </a:ext>
            </a:extLst>
          </p:cNvPr>
          <p:cNvSpPr/>
          <p:nvPr/>
        </p:nvSpPr>
        <p:spPr bwMode="auto">
          <a:xfrm rot="16200000">
            <a:off x="2618385"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75" name="Table 74">
            <a:extLst>
              <a:ext uri="{FF2B5EF4-FFF2-40B4-BE49-F238E27FC236}">
                <a16:creationId xmlns:a16="http://schemas.microsoft.com/office/drawing/2014/main" id="{D063664D-29A2-44F1-8EB4-418D87EB634D}"/>
              </a:ext>
            </a:extLst>
          </p:cNvPr>
          <p:cNvGraphicFramePr>
            <a:graphicFrameLocks noGrp="1"/>
          </p:cNvGraphicFramePr>
          <p:nvPr>
            <p:extLst>
              <p:ext uri="{D42A27DB-BD31-4B8C-83A1-F6EECF244321}">
                <p14:modId xmlns:p14="http://schemas.microsoft.com/office/powerpoint/2010/main" val="468263193"/>
              </p:ext>
            </p:extLst>
          </p:nvPr>
        </p:nvGraphicFramePr>
        <p:xfrm>
          <a:off x="6347843" y="4170189"/>
          <a:ext cx="3537129" cy="1113286"/>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el-GR" sz="1400" b="0" u="none"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sp>
        <p:nvSpPr>
          <p:cNvPr id="78" name="TextBox 77">
            <a:extLst>
              <a:ext uri="{FF2B5EF4-FFF2-40B4-BE49-F238E27FC236}">
                <a16:creationId xmlns:a16="http://schemas.microsoft.com/office/drawing/2014/main" id="{75C6BC8A-53A9-4218-ACE6-0AF34E1872B6}"/>
              </a:ext>
            </a:extLst>
          </p:cNvPr>
          <p:cNvSpPr txBox="1"/>
          <p:nvPr/>
        </p:nvSpPr>
        <p:spPr>
          <a:xfrm>
            <a:off x="6335746" y="3158855"/>
            <a:ext cx="3537130" cy="889154"/>
          </a:xfrm>
          <a:prstGeom prst="rect">
            <a:avLst/>
          </a:prstGeom>
          <a:solidFill>
            <a:schemeClr val="accent1">
              <a:lumMod val="60000"/>
              <a:lumOff val="40000"/>
            </a:schemeClr>
          </a:solidFill>
        </p:spPr>
        <p:txBody>
          <a:bodyPr wrap="square" rtlCol="0">
            <a:spAutoFit/>
          </a:bodyPr>
          <a:lstStyle/>
          <a:p>
            <a:pPr>
              <a:lnSpc>
                <a:spcPct val="150000"/>
              </a:lnSpc>
            </a:pPr>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5, t</a:t>
            </a:r>
            <a:r>
              <a:rPr lang="el-GR" sz="1200" b="1" dirty="0">
                <a:solidFill>
                  <a:sysClr val="windowText" lastClr="000000"/>
                </a:solidFill>
              </a:rPr>
              <a:t>=</a:t>
            </a:r>
            <a:r>
              <a:rPr lang="pt-PT" sz="1200" b="1" dirty="0">
                <a:solidFill>
                  <a:sysClr val="windowText" lastClr="000000"/>
                </a:solidFill>
              </a:rPr>
              <a:t>7</a:t>
            </a:r>
          </a:p>
          <a:p>
            <a:pPr>
              <a:lnSpc>
                <a:spcPct val="150000"/>
              </a:lnSpc>
            </a:pPr>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-2 t</a:t>
            </a:r>
            <a:r>
              <a:rPr lang="el-GR" sz="1200" b="1" dirty="0">
                <a:solidFill>
                  <a:sysClr val="windowText" lastClr="000000"/>
                </a:solidFill>
              </a:rPr>
              <a:t>=</a:t>
            </a:r>
            <a:r>
              <a:rPr lang="pt-PT" sz="1200" b="1" dirty="0">
                <a:solidFill>
                  <a:sysClr val="windowText" lastClr="000000"/>
                </a:solidFill>
              </a:rPr>
              <a:t>8</a:t>
            </a:r>
          </a:p>
          <a:p>
            <a:pPr>
              <a:lnSpc>
                <a:spcPct val="150000"/>
              </a:lnSpc>
            </a:pPr>
            <a:r>
              <a:rPr lang="pt-PT" sz="1200" b="1" dirty="0">
                <a:solidFill>
                  <a:sysClr val="windowText" lastClr="000000"/>
                </a:solidFill>
              </a:rPr>
              <a:t>Trend _top_feature_vector </a:t>
            </a:r>
            <a:r>
              <a:rPr lang="el-GR" sz="1200" b="1" dirty="0">
                <a:solidFill>
                  <a:sysClr val="windowText" lastClr="000000"/>
                </a:solidFill>
              </a:rPr>
              <a:t>=</a:t>
            </a:r>
            <a:r>
              <a:rPr lang="en-US" sz="1200" b="1" dirty="0">
                <a:solidFill>
                  <a:sysClr val="windowText" lastClr="000000"/>
                </a:solidFill>
              </a:rPr>
              <a:t> </a:t>
            </a:r>
            <a:r>
              <a:rPr lang="pt-PT" sz="1200" b="1" dirty="0">
                <a:solidFill>
                  <a:sysClr val="windowText" lastClr="000000"/>
                </a:solidFill>
              </a:rPr>
              <a:t>-1, t</a:t>
            </a:r>
            <a:r>
              <a:rPr lang="el-GR" sz="1200" b="1" dirty="0">
                <a:solidFill>
                  <a:sysClr val="windowText" lastClr="000000"/>
                </a:solidFill>
              </a:rPr>
              <a:t>=</a:t>
            </a:r>
            <a:r>
              <a:rPr lang="pt-PT" sz="1200" b="1" dirty="0">
                <a:solidFill>
                  <a:sysClr val="windowText" lastClr="000000"/>
                </a:solidFill>
              </a:rPr>
              <a:t>9</a:t>
            </a:r>
          </a:p>
        </p:txBody>
      </p:sp>
      <p:sp>
        <p:nvSpPr>
          <p:cNvPr id="14" name="Arrow: Right 13">
            <a:extLst>
              <a:ext uri="{FF2B5EF4-FFF2-40B4-BE49-F238E27FC236}">
                <a16:creationId xmlns:a16="http://schemas.microsoft.com/office/drawing/2014/main" id="{5F7A67DA-D279-475B-92D3-92B4F43FECDC}"/>
              </a:ext>
            </a:extLst>
          </p:cNvPr>
          <p:cNvSpPr/>
          <p:nvPr/>
        </p:nvSpPr>
        <p:spPr bwMode="auto">
          <a:xfrm rot="16200000">
            <a:off x="2962299"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5" name="Arrow: Right 14">
            <a:extLst>
              <a:ext uri="{FF2B5EF4-FFF2-40B4-BE49-F238E27FC236}">
                <a16:creationId xmlns:a16="http://schemas.microsoft.com/office/drawing/2014/main" id="{74D77619-07EC-46F6-A20D-2DAA5E7CAC7B}"/>
              </a:ext>
            </a:extLst>
          </p:cNvPr>
          <p:cNvSpPr/>
          <p:nvPr/>
        </p:nvSpPr>
        <p:spPr bwMode="auto">
          <a:xfrm rot="16200000">
            <a:off x="3301678"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18" name="Table 17">
            <a:extLst>
              <a:ext uri="{FF2B5EF4-FFF2-40B4-BE49-F238E27FC236}">
                <a16:creationId xmlns:a16="http://schemas.microsoft.com/office/drawing/2014/main" id="{38B0E008-AA04-4035-952C-2B3D6F1970A7}"/>
              </a:ext>
            </a:extLst>
          </p:cNvPr>
          <p:cNvGraphicFramePr>
            <a:graphicFrameLocks noGrp="1"/>
          </p:cNvGraphicFramePr>
          <p:nvPr>
            <p:extLst>
              <p:ext uri="{D42A27DB-BD31-4B8C-83A1-F6EECF244321}">
                <p14:modId xmlns:p14="http://schemas.microsoft.com/office/powerpoint/2010/main" val="2269602690"/>
              </p:ext>
            </p:extLst>
          </p:nvPr>
        </p:nvGraphicFramePr>
        <p:xfrm>
          <a:off x="6347843" y="4392896"/>
          <a:ext cx="3743895" cy="2269925"/>
        </p:xfrm>
        <a:graphic>
          <a:graphicData uri="http://schemas.openxmlformats.org/drawingml/2006/table">
            <a:tbl>
              <a:tblPr>
                <a:tableStyleId>{5C22544A-7EE6-4342-B048-85BDC9FD1C3A}</a:tableStyleId>
              </a:tblPr>
              <a:tblGrid>
                <a:gridCol w="3743895">
                  <a:extLst>
                    <a:ext uri="{9D8B030D-6E8A-4147-A177-3AD203B41FA5}">
                      <a16:colId xmlns:a16="http://schemas.microsoft.com/office/drawing/2014/main" val="2484424921"/>
                    </a:ext>
                  </a:extLst>
                </a:gridCol>
              </a:tblGrid>
              <a:tr h="556643">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top trend at time 7 is decreasing.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top trend as time 8 is increasing.</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top  trend at time 9 is increasing/stable.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identified pattern is </a:t>
                      </a:r>
                      <a:r>
                        <a:rPr lang="pt-PT" sz="1400" b="0" u="sng" kern="1200" dirty="0">
                          <a:solidFill>
                            <a:schemeClr val="dk1"/>
                          </a:solidFill>
                          <a:effectLst/>
                          <a:latin typeface="+mn-lt"/>
                          <a:ea typeface="+mn-ea"/>
                          <a:cs typeface="+mn-cs"/>
                        </a:rPr>
                        <a:t>down-up</a:t>
                      </a:r>
                      <a:r>
                        <a:rPr lang="pt-PT" sz="1400" b="0" u="none" kern="1200" dirty="0">
                          <a:solidFill>
                            <a:schemeClr val="dk1"/>
                          </a:solidFill>
                          <a:effectLst/>
                          <a:latin typeface="+mn-lt"/>
                          <a:ea typeface="+mn-ea"/>
                          <a:cs typeface="+mn-cs"/>
                        </a:rPr>
                        <a:t> , which indicates a  letter intersection. </a:t>
                      </a: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sp>
        <p:nvSpPr>
          <p:cNvPr id="77" name="Rectangle 76">
            <a:extLst>
              <a:ext uri="{FF2B5EF4-FFF2-40B4-BE49-F238E27FC236}">
                <a16:creationId xmlns:a16="http://schemas.microsoft.com/office/drawing/2014/main" id="{A99471A6-018F-45C4-802A-3380A1CB44E7}"/>
              </a:ext>
            </a:extLst>
          </p:cNvPr>
          <p:cNvSpPr/>
          <p:nvPr/>
        </p:nvSpPr>
        <p:spPr bwMode="auto">
          <a:xfrm>
            <a:off x="2285568" y="1846782"/>
            <a:ext cx="1396198"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Tree>
    <p:extLst>
      <p:ext uri="{BB962C8B-B14F-4D97-AF65-F5344CB8AC3E}">
        <p14:creationId xmlns:p14="http://schemas.microsoft.com/office/powerpoint/2010/main" val="2338523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354" y="1161594"/>
            <a:ext cx="9507618" cy="340519"/>
          </a:xfrm>
          <a:prstGeom prst="roundRect">
            <a:avLst/>
          </a:prstGeom>
          <a:solidFill>
            <a:schemeClr val="tx2">
              <a:lumMod val="20000"/>
              <a:lumOff val="80000"/>
              <a:alpha val="37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u="sng" dirty="0">
                <a:solidFill>
                  <a:schemeClr val="tx1"/>
                </a:solidFill>
              </a:rPr>
              <a:t>Example Demo</a:t>
            </a:r>
            <a:r>
              <a:rPr lang="pt-PT" altLang="pt-PT" sz="1400" b="1" dirty="0">
                <a:solidFill>
                  <a:schemeClr val="tx1"/>
                </a:solidFill>
              </a:rPr>
              <a:t>  for </a:t>
            </a:r>
            <a:r>
              <a:rPr lang="pt-PT" altLang="pt-PT" sz="1400" b="1" dirty="0">
                <a:solidFill>
                  <a:schemeClr val="tx1"/>
                </a:solidFill>
                <a:latin typeface="+mn-lt"/>
              </a:rPr>
              <a:t>Char Detection – Step 6 </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05" name="Rectangle 1">
            <a:extLst>
              <a:ext uri="{FF2B5EF4-FFF2-40B4-BE49-F238E27FC236}">
                <a16:creationId xmlns:a16="http://schemas.microsoft.com/office/drawing/2014/main" id="{1E0B7CD7-2EB0-42A6-AA00-807ABB128733}"/>
              </a:ext>
            </a:extLst>
          </p:cNvPr>
          <p:cNvSpPr>
            <a:spLocks noChangeArrowheads="1"/>
          </p:cNvSpPr>
          <p:nvPr/>
        </p:nvSpPr>
        <p:spPr bwMode="auto">
          <a:xfrm>
            <a:off x="6347843" y="1875938"/>
            <a:ext cx="3537130"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Step 6.9</a:t>
            </a:r>
            <a:endParaRPr kumimoji="0" lang="pt-PT" altLang="pt-PT" sz="1400" b="1" i="0" u="none" strike="noStrike" cap="none" normalizeH="0" baseline="0" dirty="0">
              <a:ln>
                <a:noFill/>
              </a:ln>
              <a:solidFill>
                <a:schemeClr val="tx1"/>
              </a:solidFill>
              <a:effectLst/>
              <a:latin typeface="+mn-lt"/>
            </a:endParaRPr>
          </a:p>
        </p:txBody>
      </p:sp>
      <p:graphicFrame>
        <p:nvGraphicFramePr>
          <p:cNvPr id="18" name="Table 17">
            <a:extLst>
              <a:ext uri="{FF2B5EF4-FFF2-40B4-BE49-F238E27FC236}">
                <a16:creationId xmlns:a16="http://schemas.microsoft.com/office/drawing/2014/main" id="{38B0E008-AA04-4035-952C-2B3D6F1970A7}"/>
              </a:ext>
            </a:extLst>
          </p:cNvPr>
          <p:cNvGraphicFramePr>
            <a:graphicFrameLocks noGrp="1"/>
          </p:cNvGraphicFramePr>
          <p:nvPr>
            <p:extLst>
              <p:ext uri="{D42A27DB-BD31-4B8C-83A1-F6EECF244321}">
                <p14:modId xmlns:p14="http://schemas.microsoft.com/office/powerpoint/2010/main" val="1409269977"/>
              </p:ext>
            </p:extLst>
          </p:nvPr>
        </p:nvGraphicFramePr>
        <p:xfrm>
          <a:off x="6324185" y="2610598"/>
          <a:ext cx="3537129" cy="1843205"/>
        </p:xfrm>
        <a:graphic>
          <a:graphicData uri="http://schemas.openxmlformats.org/drawingml/2006/table">
            <a:tbl>
              <a:tblPr>
                <a:tableStyleId>{5C22544A-7EE6-4342-B048-85BDC9FD1C3A}</a:tableStyleId>
              </a:tblPr>
              <a:tblGrid>
                <a:gridCol w="3537129">
                  <a:extLst>
                    <a:ext uri="{9D8B030D-6E8A-4147-A177-3AD203B41FA5}">
                      <a16:colId xmlns:a16="http://schemas.microsoft.com/office/drawing/2014/main" val="2484424921"/>
                    </a:ext>
                  </a:extLst>
                </a:gridCol>
              </a:tblGrid>
              <a:tr h="953678">
                <a:tc>
                  <a:txBody>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After the pattern identifixation , the image is split and the first character segment is extracted.</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dk1"/>
                        </a:solidFill>
                        <a:effectLst/>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dk1"/>
                          </a:solidFill>
                          <a:effectLst/>
                          <a:latin typeface="+mn-lt"/>
                          <a:ea typeface="+mn-ea"/>
                          <a:cs typeface="+mn-cs"/>
                        </a:rPr>
                        <a:t>The process is repeated for the remaining pixels.</a:t>
                      </a: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pic>
        <p:nvPicPr>
          <p:cNvPr id="3" name="Picture 2">
            <a:extLst>
              <a:ext uri="{FF2B5EF4-FFF2-40B4-BE49-F238E27FC236}">
                <a16:creationId xmlns:a16="http://schemas.microsoft.com/office/drawing/2014/main" id="{45C93F0F-DA6D-4846-9256-3535CD5CDC4E}"/>
              </a:ext>
            </a:extLst>
          </p:cNvPr>
          <p:cNvPicPr>
            <a:picLocks noChangeAspect="1"/>
          </p:cNvPicPr>
          <p:nvPr/>
        </p:nvPicPr>
        <p:blipFill>
          <a:blip r:embed="rId3"/>
          <a:stretch>
            <a:fillRect/>
          </a:stretch>
        </p:blipFill>
        <p:spPr>
          <a:xfrm>
            <a:off x="233126" y="1907629"/>
            <a:ext cx="2219325" cy="4469944"/>
          </a:xfrm>
          <a:prstGeom prst="rect">
            <a:avLst/>
          </a:prstGeom>
        </p:spPr>
      </p:pic>
      <p:pic>
        <p:nvPicPr>
          <p:cNvPr id="4" name="Picture 3">
            <a:extLst>
              <a:ext uri="{FF2B5EF4-FFF2-40B4-BE49-F238E27FC236}">
                <a16:creationId xmlns:a16="http://schemas.microsoft.com/office/drawing/2014/main" id="{04A209BF-C3CF-4F50-B7FB-615FF7F189BF}"/>
              </a:ext>
            </a:extLst>
          </p:cNvPr>
          <p:cNvPicPr>
            <a:picLocks noChangeAspect="1"/>
          </p:cNvPicPr>
          <p:nvPr/>
        </p:nvPicPr>
        <p:blipFill>
          <a:blip r:embed="rId4"/>
          <a:stretch>
            <a:fillRect/>
          </a:stretch>
        </p:blipFill>
        <p:spPr>
          <a:xfrm>
            <a:off x="2628100" y="1907629"/>
            <a:ext cx="3431740" cy="4426580"/>
          </a:xfrm>
          <a:prstGeom prst="rect">
            <a:avLst/>
          </a:prstGeom>
        </p:spPr>
      </p:pic>
      <p:sp>
        <p:nvSpPr>
          <p:cNvPr id="12" name="Rectangle 11">
            <a:extLst>
              <a:ext uri="{FF2B5EF4-FFF2-40B4-BE49-F238E27FC236}">
                <a16:creationId xmlns:a16="http://schemas.microsoft.com/office/drawing/2014/main" id="{56EF35DE-896F-40B4-9A62-5AB035037B23}"/>
              </a:ext>
            </a:extLst>
          </p:cNvPr>
          <p:cNvSpPr/>
          <p:nvPr/>
        </p:nvSpPr>
        <p:spPr bwMode="auto">
          <a:xfrm>
            <a:off x="2628100" y="1914595"/>
            <a:ext cx="772363" cy="5177933"/>
          </a:xfrm>
          <a:prstGeom prst="rect">
            <a:avLst/>
          </a:prstGeom>
          <a:solidFill>
            <a:schemeClr val="tx1">
              <a:lumMod val="95000"/>
              <a:lumOff val="5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13" name="Arrow: Right 12">
            <a:extLst>
              <a:ext uri="{FF2B5EF4-FFF2-40B4-BE49-F238E27FC236}">
                <a16:creationId xmlns:a16="http://schemas.microsoft.com/office/drawing/2014/main" id="{67359A57-0A9E-48C8-A425-140C0D8ACC15}"/>
              </a:ext>
            </a:extLst>
          </p:cNvPr>
          <p:cNvSpPr/>
          <p:nvPr/>
        </p:nvSpPr>
        <p:spPr bwMode="auto">
          <a:xfrm rot="16200000">
            <a:off x="3049206" y="6474212"/>
            <a:ext cx="391966" cy="310548"/>
          </a:xfrm>
          <a:prstGeom prst="rightArrow">
            <a:avLst/>
          </a:prstGeom>
          <a:solidFill>
            <a:schemeClr val="accent4">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537515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79DDB82A-C943-4DAA-B12D-FAB58FFF833E}"/>
              </a:ext>
            </a:extLst>
          </p:cNvPr>
          <p:cNvSpPr/>
          <p:nvPr/>
        </p:nvSpPr>
        <p:spPr bwMode="auto">
          <a:xfrm>
            <a:off x="273437" y="1410216"/>
            <a:ext cx="5740329" cy="5177933"/>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9" name="Picture 18">
            <a:extLst>
              <a:ext uri="{FF2B5EF4-FFF2-40B4-BE49-F238E27FC236}">
                <a16:creationId xmlns:a16="http://schemas.microsoft.com/office/drawing/2014/main" id="{76A067F1-4BD5-4BFB-864A-7E79540AC6A3}"/>
              </a:ext>
            </a:extLst>
          </p:cNvPr>
          <p:cNvPicPr>
            <a:picLocks noChangeAspect="1"/>
          </p:cNvPicPr>
          <p:nvPr/>
        </p:nvPicPr>
        <p:blipFill>
          <a:blip r:embed="rId3"/>
          <a:stretch>
            <a:fillRect/>
          </a:stretch>
        </p:blipFill>
        <p:spPr>
          <a:xfrm>
            <a:off x="2177554" y="1272053"/>
            <a:ext cx="1562679" cy="342781"/>
          </a:xfrm>
          <a:prstGeom prst="rect">
            <a:avLst/>
          </a:prstGeom>
          <a:ln>
            <a:noFill/>
          </a:ln>
          <a:effectLst/>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930081" y="1424355"/>
            <a:ext cx="3506379" cy="342780"/>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Char Detection – Step 7</a:t>
            </a:r>
            <a:endParaRPr kumimoji="0" lang="pt-PT" altLang="pt-PT" sz="1400" b="1" i="0" u="none" strike="noStrike" cap="none" normalizeH="0" baseline="0" dirty="0">
              <a:ln>
                <a:noFill/>
              </a:ln>
              <a:solidFill>
                <a:schemeClr val="tx1"/>
              </a:solidFill>
              <a:effectLst/>
              <a:latin typeface="+mn-lt"/>
            </a:endParaRPr>
          </a:p>
        </p:txBody>
      </p:sp>
      <p:graphicFrame>
        <p:nvGraphicFramePr>
          <p:cNvPr id="40" name="Table 39">
            <a:extLst>
              <a:ext uri="{FF2B5EF4-FFF2-40B4-BE49-F238E27FC236}">
                <a16:creationId xmlns:a16="http://schemas.microsoft.com/office/drawing/2014/main" id="{CBCD7056-FB46-4187-9020-7DBD2AB1E70F}"/>
              </a:ext>
            </a:extLst>
          </p:cNvPr>
          <p:cNvGraphicFramePr>
            <a:graphicFrameLocks noGrp="1"/>
          </p:cNvGraphicFramePr>
          <p:nvPr>
            <p:extLst>
              <p:ext uri="{D42A27DB-BD31-4B8C-83A1-F6EECF244321}">
                <p14:modId xmlns:p14="http://schemas.microsoft.com/office/powerpoint/2010/main" val="4283169802"/>
              </p:ext>
            </p:extLst>
          </p:nvPr>
        </p:nvGraphicFramePr>
        <p:xfrm>
          <a:off x="6930082" y="1835622"/>
          <a:ext cx="52220" cy="1584175"/>
        </p:xfrm>
        <a:graphic>
          <a:graphicData uri="http://schemas.openxmlformats.org/drawingml/2006/table">
            <a:tbl>
              <a:tblPr>
                <a:tableStyleId>{5C22544A-7EE6-4342-B048-85BDC9FD1C3A}</a:tableStyleId>
              </a:tblPr>
              <a:tblGrid>
                <a:gridCol w="52220">
                  <a:extLst>
                    <a:ext uri="{9D8B030D-6E8A-4147-A177-3AD203B41FA5}">
                      <a16:colId xmlns:a16="http://schemas.microsoft.com/office/drawing/2014/main" val="2484424921"/>
                    </a:ext>
                  </a:extLst>
                </a:gridCol>
              </a:tblGrid>
              <a:tr h="158417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41" name="Table 40">
            <a:extLst>
              <a:ext uri="{FF2B5EF4-FFF2-40B4-BE49-F238E27FC236}">
                <a16:creationId xmlns:a16="http://schemas.microsoft.com/office/drawing/2014/main" id="{1035071B-50D5-4FC0-988C-623D8F3C95E2}"/>
              </a:ext>
            </a:extLst>
          </p:cNvPr>
          <p:cNvGraphicFramePr>
            <a:graphicFrameLocks noGrp="1"/>
          </p:cNvGraphicFramePr>
          <p:nvPr>
            <p:extLst>
              <p:ext uri="{D42A27DB-BD31-4B8C-83A1-F6EECF244321}">
                <p14:modId xmlns:p14="http://schemas.microsoft.com/office/powerpoint/2010/main" val="3665284600"/>
              </p:ext>
            </p:extLst>
          </p:nvPr>
        </p:nvGraphicFramePr>
        <p:xfrm>
          <a:off x="6973878" y="1818845"/>
          <a:ext cx="3368791" cy="2249015"/>
        </p:xfrm>
        <a:graphic>
          <a:graphicData uri="http://schemas.openxmlformats.org/drawingml/2006/table">
            <a:tbl>
              <a:tblPr>
                <a:tableStyleId>{5C22544A-7EE6-4342-B048-85BDC9FD1C3A}</a:tableStyleId>
              </a:tblPr>
              <a:tblGrid>
                <a:gridCol w="3368791">
                  <a:extLst>
                    <a:ext uri="{9D8B030D-6E8A-4147-A177-3AD203B41FA5}">
                      <a16:colId xmlns:a16="http://schemas.microsoft.com/office/drawing/2014/main" val="2484424921"/>
                    </a:ext>
                  </a:extLst>
                </a:gridCol>
              </a:tblGrid>
              <a:tr h="2249015">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Finally, all the character segments coordinates are stored in a dictionary, for the final text represenation or to support an RPA process.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b="0" u="none" kern="1200" dirty="0">
                        <a:solidFill>
                          <a:schemeClr val="tx2">
                            <a:lumMod val="50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pic>
        <p:nvPicPr>
          <p:cNvPr id="2" name="Picture 1">
            <a:extLst>
              <a:ext uri="{FF2B5EF4-FFF2-40B4-BE49-F238E27FC236}">
                <a16:creationId xmlns:a16="http://schemas.microsoft.com/office/drawing/2014/main" id="{EEBAB68E-8E1E-4CDB-A4AF-ECCF019910A6}"/>
              </a:ext>
            </a:extLst>
          </p:cNvPr>
          <p:cNvPicPr>
            <a:picLocks noChangeAspect="1"/>
          </p:cNvPicPr>
          <p:nvPr/>
        </p:nvPicPr>
        <p:blipFill>
          <a:blip r:embed="rId4"/>
          <a:stretch>
            <a:fillRect/>
          </a:stretch>
        </p:blipFill>
        <p:spPr>
          <a:xfrm>
            <a:off x="737394" y="1910447"/>
            <a:ext cx="476250" cy="4314825"/>
          </a:xfrm>
          <a:prstGeom prst="rect">
            <a:avLst/>
          </a:prstGeom>
        </p:spPr>
      </p:pic>
      <p:pic>
        <p:nvPicPr>
          <p:cNvPr id="3" name="Picture 2">
            <a:extLst>
              <a:ext uri="{FF2B5EF4-FFF2-40B4-BE49-F238E27FC236}">
                <a16:creationId xmlns:a16="http://schemas.microsoft.com/office/drawing/2014/main" id="{DF6D81CB-EB1A-46B8-ADE3-3F455A0598C3}"/>
              </a:ext>
            </a:extLst>
          </p:cNvPr>
          <p:cNvPicPr>
            <a:picLocks noChangeAspect="1"/>
          </p:cNvPicPr>
          <p:nvPr/>
        </p:nvPicPr>
        <p:blipFill>
          <a:blip r:embed="rId5"/>
          <a:stretch>
            <a:fillRect/>
          </a:stretch>
        </p:blipFill>
        <p:spPr>
          <a:xfrm>
            <a:off x="1679372" y="1919972"/>
            <a:ext cx="390525" cy="4305300"/>
          </a:xfrm>
          <a:prstGeom prst="rect">
            <a:avLst/>
          </a:prstGeom>
        </p:spPr>
      </p:pic>
      <p:pic>
        <p:nvPicPr>
          <p:cNvPr id="7" name="Picture 6">
            <a:extLst>
              <a:ext uri="{FF2B5EF4-FFF2-40B4-BE49-F238E27FC236}">
                <a16:creationId xmlns:a16="http://schemas.microsoft.com/office/drawing/2014/main" id="{8EC16029-B76A-4AF2-AD44-218E3F43AAEC}"/>
              </a:ext>
            </a:extLst>
          </p:cNvPr>
          <p:cNvPicPr>
            <a:picLocks noChangeAspect="1"/>
          </p:cNvPicPr>
          <p:nvPr/>
        </p:nvPicPr>
        <p:blipFill>
          <a:blip r:embed="rId6"/>
          <a:stretch>
            <a:fillRect/>
          </a:stretch>
        </p:blipFill>
        <p:spPr>
          <a:xfrm>
            <a:off x="2622853" y="1952844"/>
            <a:ext cx="428625" cy="4314825"/>
          </a:xfrm>
          <a:prstGeom prst="rect">
            <a:avLst/>
          </a:prstGeom>
        </p:spPr>
      </p:pic>
      <p:pic>
        <p:nvPicPr>
          <p:cNvPr id="9" name="Picture 8">
            <a:extLst>
              <a:ext uri="{FF2B5EF4-FFF2-40B4-BE49-F238E27FC236}">
                <a16:creationId xmlns:a16="http://schemas.microsoft.com/office/drawing/2014/main" id="{E8E02823-81BC-4FE3-A964-8FD8B36F0F60}"/>
              </a:ext>
            </a:extLst>
          </p:cNvPr>
          <p:cNvPicPr>
            <a:picLocks noChangeAspect="1"/>
          </p:cNvPicPr>
          <p:nvPr/>
        </p:nvPicPr>
        <p:blipFill>
          <a:blip r:embed="rId7"/>
          <a:stretch>
            <a:fillRect/>
          </a:stretch>
        </p:blipFill>
        <p:spPr>
          <a:xfrm>
            <a:off x="3693419" y="1945788"/>
            <a:ext cx="506544" cy="4288740"/>
          </a:xfrm>
          <a:prstGeom prst="rect">
            <a:avLst/>
          </a:prstGeom>
        </p:spPr>
      </p:pic>
      <p:pic>
        <p:nvPicPr>
          <p:cNvPr id="11" name="Picture 10">
            <a:extLst>
              <a:ext uri="{FF2B5EF4-FFF2-40B4-BE49-F238E27FC236}">
                <a16:creationId xmlns:a16="http://schemas.microsoft.com/office/drawing/2014/main" id="{02E2E6E5-9A75-4F57-98B9-71B999A2CFFF}"/>
              </a:ext>
            </a:extLst>
          </p:cNvPr>
          <p:cNvPicPr>
            <a:picLocks noChangeAspect="1"/>
          </p:cNvPicPr>
          <p:nvPr/>
        </p:nvPicPr>
        <p:blipFill>
          <a:blip r:embed="rId8"/>
          <a:stretch>
            <a:fillRect/>
          </a:stretch>
        </p:blipFill>
        <p:spPr>
          <a:xfrm>
            <a:off x="4873746" y="1967328"/>
            <a:ext cx="371475" cy="4267200"/>
          </a:xfrm>
          <a:prstGeom prst="rect">
            <a:avLst/>
          </a:prstGeom>
        </p:spPr>
      </p:pic>
    </p:spTree>
    <p:extLst>
      <p:ext uri="{BB962C8B-B14F-4D97-AF65-F5344CB8AC3E}">
        <p14:creationId xmlns:p14="http://schemas.microsoft.com/office/powerpoint/2010/main" val="2825371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49BC0F0-88EF-4605-853E-992B01CC2FF9}"/>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8" name="Picture 7">
            <a:extLst>
              <a:ext uri="{FF2B5EF4-FFF2-40B4-BE49-F238E27FC236}">
                <a16:creationId xmlns:a16="http://schemas.microsoft.com/office/drawing/2014/main" id="{AF2405A3-55D3-41F5-BEEA-F89889CF48FF}"/>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1673498" y="4930547"/>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5" name="Picture 4">
            <a:extLst>
              <a:ext uri="{FF2B5EF4-FFF2-40B4-BE49-F238E27FC236}">
                <a16:creationId xmlns:a16="http://schemas.microsoft.com/office/drawing/2014/main" id="{36EFC09A-3F75-4C40-B415-B9FDC6084BDD}"/>
              </a:ext>
            </a:extLst>
          </p:cNvPr>
          <p:cNvPicPr>
            <a:picLocks noChangeAspect="1"/>
          </p:cNvPicPr>
          <p:nvPr/>
        </p:nvPicPr>
        <p:blipFill>
          <a:blip r:embed="rId4"/>
          <a:stretch>
            <a:fillRect/>
          </a:stretch>
        </p:blipFill>
        <p:spPr>
          <a:xfrm>
            <a:off x="2177554" y="4859957"/>
            <a:ext cx="2376542" cy="4486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68482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2B149DC5-4C0B-4F41-B941-CFD4EB8E3FC2}"/>
              </a:ext>
            </a:extLst>
          </p:cNvPr>
          <p:cNvPicPr>
            <a:picLocks noChangeAspect="1"/>
          </p:cNvPicPr>
          <p:nvPr/>
        </p:nvPicPr>
        <p:blipFill>
          <a:blip r:embed="rId3"/>
          <a:stretch>
            <a:fillRect/>
          </a:stretch>
        </p:blipFill>
        <p:spPr>
          <a:xfrm>
            <a:off x="2951500" y="1317605"/>
            <a:ext cx="1746333" cy="329665"/>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342463203"/>
              </p:ext>
            </p:extLst>
          </p:nvPr>
        </p:nvGraphicFramePr>
        <p:xfrm>
          <a:off x="7492004" y="1871590"/>
          <a:ext cx="2822877" cy="1393242"/>
        </p:xfrm>
        <a:graphic>
          <a:graphicData uri="http://schemas.openxmlformats.org/drawingml/2006/table">
            <a:tbl>
              <a:tblPr>
                <a:tableStyleId>{5C22544A-7EE6-4342-B048-85BDC9FD1C3A}</a:tableStyleId>
              </a:tblPr>
              <a:tblGrid>
                <a:gridCol w="2822877">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To train the letter classifier 3 types of data image sources are used.</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u="none" strike="noStrike" dirty="0">
                          <a:solidFill>
                            <a:schemeClr val="accent3">
                              <a:lumMod val="95000"/>
                            </a:schemeClr>
                          </a:solidFill>
                          <a:effectLst/>
                        </a:rPr>
                        <a:t>D</a:t>
                      </a: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428790" y="1388588"/>
            <a:ext cx="2913878"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0</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388374093"/>
              </p:ext>
            </p:extLst>
          </p:nvPr>
        </p:nvGraphicFramePr>
        <p:xfrm>
          <a:off x="7383071" y="1849647"/>
          <a:ext cx="45719" cy="4647126"/>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64712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13" name="Table 12">
            <a:extLst>
              <a:ext uri="{FF2B5EF4-FFF2-40B4-BE49-F238E27FC236}">
                <a16:creationId xmlns:a16="http://schemas.microsoft.com/office/drawing/2014/main" id="{7E5DD8A0-C16E-43AA-81D2-513B418AA743}"/>
              </a:ext>
            </a:extLst>
          </p:cNvPr>
          <p:cNvGraphicFramePr>
            <a:graphicFrameLocks noGrp="1"/>
          </p:cNvGraphicFramePr>
          <p:nvPr>
            <p:extLst>
              <p:ext uri="{D42A27DB-BD31-4B8C-83A1-F6EECF244321}">
                <p14:modId xmlns:p14="http://schemas.microsoft.com/office/powerpoint/2010/main" val="3238416099"/>
              </p:ext>
            </p:extLst>
          </p:nvPr>
        </p:nvGraphicFramePr>
        <p:xfrm>
          <a:off x="7492004" y="2603352"/>
          <a:ext cx="2850517" cy="3123365"/>
        </p:xfrm>
        <a:graphic>
          <a:graphicData uri="http://schemas.openxmlformats.org/drawingml/2006/table">
            <a:tbl>
              <a:tblPr>
                <a:tableStyleId>{5C22544A-7EE6-4342-B048-85BDC9FD1C3A}</a:tableStyleId>
              </a:tblPr>
              <a:tblGrid>
                <a:gridCol w="2850517">
                  <a:extLst>
                    <a:ext uri="{9D8B030D-6E8A-4147-A177-3AD203B41FA5}">
                      <a16:colId xmlns:a16="http://schemas.microsoft.com/office/drawing/2014/main" val="2484424921"/>
                    </a:ext>
                  </a:extLst>
                </a:gridCol>
              </a:tblGrid>
              <a:tr h="953678">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none" kern="1200" dirty="0">
                          <a:solidFill>
                            <a:schemeClr val="dk1"/>
                          </a:solidFill>
                          <a:effectLst/>
                          <a:latin typeface="+mn-lt"/>
                          <a:ea typeface="+mn-ea"/>
                          <a:cs typeface="+mn-cs"/>
                        </a:rPr>
                        <a:t>Auto Labaled data, created by using regular machine font data such as Arial, Calibri and so on.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none" kern="1200" dirty="0">
                          <a:solidFill>
                            <a:schemeClr val="dk1"/>
                          </a:solidFill>
                          <a:effectLst/>
                          <a:latin typeface="+mn-lt"/>
                          <a:ea typeface="+mn-ea"/>
                          <a:cs typeface="+mn-cs"/>
                        </a:rPr>
                        <a:t>Manual Labeled  data, created by using extracted data  from our train images.</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none" kern="1200" dirty="0">
                          <a:solidFill>
                            <a:schemeClr val="dk1"/>
                          </a:solidFill>
                          <a:effectLst/>
                          <a:latin typeface="+mn-lt"/>
                          <a:ea typeface="+mn-ea"/>
                          <a:cs typeface="+mn-cs"/>
                        </a:rPr>
                        <a:t>Synthetic unreal Labeled data, generated by training Generative Adversarial Neural Networks (GANs).</a:t>
                      </a: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sp>
        <p:nvSpPr>
          <p:cNvPr id="14" name="Rectangle 13">
            <a:extLst>
              <a:ext uri="{FF2B5EF4-FFF2-40B4-BE49-F238E27FC236}">
                <a16:creationId xmlns:a16="http://schemas.microsoft.com/office/drawing/2014/main" id="{C3EA17C0-7FC0-49C6-964A-9AC2AFBAAE2B}"/>
              </a:ext>
            </a:extLst>
          </p:cNvPr>
          <p:cNvSpPr/>
          <p:nvPr/>
        </p:nvSpPr>
        <p:spPr>
          <a:xfrm>
            <a:off x="969650" y="2716722"/>
            <a:ext cx="1709548" cy="426720"/>
          </a:xfrm>
          <a:prstGeom prst="rect">
            <a:avLst/>
          </a:prstGeom>
          <a:solidFill>
            <a:schemeClr val="accent1">
              <a:lumMod val="60000"/>
              <a:lumOff val="4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1. Machine Font Data </a:t>
            </a:r>
            <a:endParaRPr lang="pt-PT" dirty="0">
              <a:solidFill>
                <a:schemeClr val="bg1"/>
              </a:solidFill>
            </a:endParaRPr>
          </a:p>
        </p:txBody>
      </p:sp>
      <p:sp>
        <p:nvSpPr>
          <p:cNvPr id="15" name="Rectangle 14">
            <a:extLst>
              <a:ext uri="{FF2B5EF4-FFF2-40B4-BE49-F238E27FC236}">
                <a16:creationId xmlns:a16="http://schemas.microsoft.com/office/drawing/2014/main" id="{8FF9B445-9856-45B9-B6D5-832186800B9A}"/>
              </a:ext>
            </a:extLst>
          </p:cNvPr>
          <p:cNvSpPr/>
          <p:nvPr/>
        </p:nvSpPr>
        <p:spPr>
          <a:xfrm>
            <a:off x="972062" y="5477448"/>
            <a:ext cx="1709548" cy="426720"/>
          </a:xfrm>
          <a:prstGeom prst="rect">
            <a:avLst/>
          </a:prstGeom>
          <a:solidFill>
            <a:schemeClr val="tx2">
              <a:lumMod val="60000"/>
              <a:lumOff val="4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3. GANs</a:t>
            </a:r>
            <a:endParaRPr lang="pt-PT" dirty="0">
              <a:solidFill>
                <a:schemeClr val="bg1"/>
              </a:solidFill>
            </a:endParaRPr>
          </a:p>
        </p:txBody>
      </p:sp>
      <p:graphicFrame>
        <p:nvGraphicFramePr>
          <p:cNvPr id="18" name="Table 17">
            <a:extLst>
              <a:ext uri="{FF2B5EF4-FFF2-40B4-BE49-F238E27FC236}">
                <a16:creationId xmlns:a16="http://schemas.microsoft.com/office/drawing/2014/main" id="{28AF697C-5D28-47BF-B5D4-BFF7BA3E18D0}"/>
              </a:ext>
            </a:extLst>
          </p:cNvPr>
          <p:cNvGraphicFramePr>
            <a:graphicFrameLocks noGrp="1"/>
          </p:cNvGraphicFramePr>
          <p:nvPr>
            <p:extLst>
              <p:ext uri="{D42A27DB-BD31-4B8C-83A1-F6EECF244321}">
                <p14:modId xmlns:p14="http://schemas.microsoft.com/office/powerpoint/2010/main" val="2393899669"/>
              </p:ext>
            </p:extLst>
          </p:nvPr>
        </p:nvGraphicFramePr>
        <p:xfrm>
          <a:off x="7492004" y="5200966"/>
          <a:ext cx="2885615" cy="1296144"/>
        </p:xfrm>
        <a:graphic>
          <a:graphicData uri="http://schemas.openxmlformats.org/drawingml/2006/table">
            <a:tbl>
              <a:tblPr>
                <a:tableStyleId>{5C22544A-7EE6-4342-B048-85BDC9FD1C3A}</a:tableStyleId>
              </a:tblPr>
              <a:tblGrid>
                <a:gridCol w="2885615">
                  <a:extLst>
                    <a:ext uri="{9D8B030D-6E8A-4147-A177-3AD203B41FA5}">
                      <a16:colId xmlns:a16="http://schemas.microsoft.com/office/drawing/2014/main" val="2484424921"/>
                    </a:ext>
                  </a:extLst>
                </a:gridCol>
              </a:tblGrid>
              <a:tr h="1296144">
                <a:tc>
                  <a:txBody>
                    <a:bodyPr/>
                    <a:lstStyle/>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GANs are used to increase the classification accurcay and the stability by adding unknown and unpredicted noise variation into the train dataset.</a:t>
                      </a: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34" name="Rectangle 33">
            <a:extLst>
              <a:ext uri="{FF2B5EF4-FFF2-40B4-BE49-F238E27FC236}">
                <a16:creationId xmlns:a16="http://schemas.microsoft.com/office/drawing/2014/main" id="{27B79445-80CF-4F21-87DF-9C50721DD002}"/>
              </a:ext>
            </a:extLst>
          </p:cNvPr>
          <p:cNvSpPr/>
          <p:nvPr/>
        </p:nvSpPr>
        <p:spPr>
          <a:xfrm>
            <a:off x="966159" y="4070628"/>
            <a:ext cx="1709548" cy="426720"/>
          </a:xfrm>
          <a:prstGeom prst="rect">
            <a:avLst/>
          </a:prstGeom>
          <a:solidFill>
            <a:schemeClr val="tx2">
              <a:lumMod val="60000"/>
              <a:lumOff val="40000"/>
            </a:schemeClr>
          </a:solidFill>
          <a:ln>
            <a:solidFill>
              <a:schemeClr val="accent3">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2. Labeled Data </a:t>
            </a:r>
            <a:endParaRPr lang="pt-PT" dirty="0">
              <a:solidFill>
                <a:schemeClr val="bg1"/>
              </a:solidFill>
            </a:endParaRPr>
          </a:p>
        </p:txBody>
      </p:sp>
      <p:pic>
        <p:nvPicPr>
          <p:cNvPr id="5" name="Picture 4">
            <a:extLst>
              <a:ext uri="{FF2B5EF4-FFF2-40B4-BE49-F238E27FC236}">
                <a16:creationId xmlns:a16="http://schemas.microsoft.com/office/drawing/2014/main" id="{0E213EC9-6BAD-49BE-A0E3-6E2629897499}"/>
              </a:ext>
            </a:extLst>
          </p:cNvPr>
          <p:cNvPicPr>
            <a:picLocks noChangeAspect="1"/>
          </p:cNvPicPr>
          <p:nvPr/>
        </p:nvPicPr>
        <p:blipFill>
          <a:blip r:embed="rId4"/>
          <a:stretch>
            <a:fillRect/>
          </a:stretch>
        </p:blipFill>
        <p:spPr>
          <a:xfrm>
            <a:off x="2713997" y="2699717"/>
            <a:ext cx="3721210" cy="3863552"/>
          </a:xfrm>
          <a:prstGeom prst="rect">
            <a:avLst/>
          </a:prstGeom>
        </p:spPr>
      </p:pic>
      <p:sp>
        <p:nvSpPr>
          <p:cNvPr id="46" name="TextBox 45">
            <a:extLst>
              <a:ext uri="{FF2B5EF4-FFF2-40B4-BE49-F238E27FC236}">
                <a16:creationId xmlns:a16="http://schemas.microsoft.com/office/drawing/2014/main" id="{9ECF2515-BA34-4912-9B56-7B9E20E9F8AA}"/>
              </a:ext>
            </a:extLst>
          </p:cNvPr>
          <p:cNvSpPr txBox="1"/>
          <p:nvPr/>
        </p:nvSpPr>
        <p:spPr>
          <a:xfrm>
            <a:off x="393500" y="2031050"/>
            <a:ext cx="6750249"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Train dataset</a:t>
            </a:r>
            <a:endParaRPr lang="en-US" sz="1400" dirty="0">
              <a:solidFill>
                <a:sysClr val="windowText" lastClr="000000"/>
              </a:solidFill>
            </a:endParaRPr>
          </a:p>
        </p:txBody>
      </p:sp>
    </p:spTree>
    <p:extLst>
      <p:ext uri="{BB962C8B-B14F-4D97-AF65-F5344CB8AC3E}">
        <p14:creationId xmlns:p14="http://schemas.microsoft.com/office/powerpoint/2010/main" val="10811791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4176886" cy="547297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561280282"/>
              </p:ext>
            </p:extLst>
          </p:nvPr>
        </p:nvGraphicFramePr>
        <p:xfrm>
          <a:off x="4834219" y="1810631"/>
          <a:ext cx="5508451" cy="5472978"/>
        </p:xfrm>
        <a:graphic>
          <a:graphicData uri="http://schemas.openxmlformats.org/drawingml/2006/table">
            <a:tbl>
              <a:tblPr>
                <a:tableStyleId>{5C22544A-7EE6-4342-B048-85BDC9FD1C3A}</a:tableStyleId>
              </a:tblPr>
              <a:tblGrid>
                <a:gridCol w="5508451">
                  <a:extLst>
                    <a:ext uri="{9D8B030D-6E8A-4147-A177-3AD203B41FA5}">
                      <a16:colId xmlns:a16="http://schemas.microsoft.com/office/drawing/2014/main" val="2484424921"/>
                    </a:ext>
                  </a:extLst>
                </a:gridCol>
              </a:tblGrid>
              <a:tr h="5472978">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first step of the data synthesis phase is to create a solid, diverse and efficient base train dataset with labeled character images.For this prototype we used OpenCV standard fonts, but we can extend this to any regular computer machine font.</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For the data labels identification, the character encoding standard ASCII table it is used.</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To increase the  entropy of the train dataset several attributes´ parameters are combined. Different font types, letter thicknesses, blurring levels, font sizes, letter aligments and  angles.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 train images are binary inverted where the letter pixels receive value 1 and the backround value 0. This decision is experimental and is higly connected with the neural networks optimization that will be applied for the classification. The idea is to direct the gradient decents and hence the learning rate and the weights cloder to the character charctertiscs.</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accent4">
                              <a:lumMod val="85000"/>
                              <a:lumOff val="15000"/>
                            </a:schemeClr>
                          </a:solidFill>
                          <a:effectLst/>
                          <a:latin typeface="+mn-lt"/>
                          <a:ea typeface="+mn-ea"/>
                          <a:cs typeface="+mn-cs"/>
                        </a:rPr>
                        <a:t>The dataset is created  in-memory and it has the format of an api. This makes the solution portable and the train dataset quite adjustable. The idea is to change on demand  the format, the entropy or its balance and serve a specific learning need or </a:t>
                      </a:r>
                      <a:r>
                        <a:rPr lang="pt-PT" sz="1400" dirty="0">
                          <a:solidFill>
                            <a:schemeClr val="accent4">
                              <a:lumMod val="85000"/>
                              <a:lumOff val="15000"/>
                            </a:schemeClr>
                          </a:solidFill>
                        </a:rPr>
                        <a:t>strengthen the accuracy of a weak class.</a:t>
                      </a:r>
                    </a:p>
                    <a:p>
                      <a:pPr marL="285750" indent="-285750" algn="just">
                        <a:buFont typeface="Wingdings" panose="05000000000000000000" pitchFamily="2" charset="2"/>
                        <a:buChar char="§"/>
                      </a:pPr>
                      <a:endParaRPr lang="pt-PT" sz="1400" dirty="0"/>
                    </a:p>
                    <a:p>
                      <a:pPr marL="285750" indent="-285750" algn="just">
                        <a:buFont typeface="Wingdings" panose="05000000000000000000" pitchFamily="2" charset="2"/>
                        <a:buChar char="§"/>
                      </a:pP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4769842" y="1398510"/>
            <a:ext cx="5572826" cy="343354"/>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1</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673801709"/>
              </p:ext>
            </p:extLst>
          </p:nvPr>
        </p:nvGraphicFramePr>
        <p:xfrm>
          <a:off x="4769842" y="1849646"/>
          <a:ext cx="45719" cy="4810511"/>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81051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7" name="Picture 16">
            <a:extLst>
              <a:ext uri="{FF2B5EF4-FFF2-40B4-BE49-F238E27FC236}">
                <a16:creationId xmlns:a16="http://schemas.microsoft.com/office/drawing/2014/main" id="{18AAE81A-6955-4365-B2B4-BC591E5285A5}"/>
              </a:ext>
            </a:extLst>
          </p:cNvPr>
          <p:cNvPicPr>
            <a:picLocks noChangeAspect="1"/>
          </p:cNvPicPr>
          <p:nvPr/>
        </p:nvPicPr>
        <p:blipFill>
          <a:blip r:embed="rId3"/>
          <a:stretch>
            <a:fillRect/>
          </a:stretch>
        </p:blipFill>
        <p:spPr>
          <a:xfrm>
            <a:off x="777440" y="3590492"/>
            <a:ext cx="3263893" cy="1551555"/>
          </a:xfrm>
          <a:prstGeom prst="rect">
            <a:avLst/>
          </a:prstGeom>
          <a:ln>
            <a:solidFill>
              <a:schemeClr val="tx2">
                <a:lumMod val="20000"/>
                <a:lumOff val="80000"/>
              </a:schemeClr>
            </a:solidFill>
          </a:ln>
        </p:spPr>
      </p:pic>
      <p:pic>
        <p:nvPicPr>
          <p:cNvPr id="19" name="Picture 18">
            <a:extLst>
              <a:ext uri="{FF2B5EF4-FFF2-40B4-BE49-F238E27FC236}">
                <a16:creationId xmlns:a16="http://schemas.microsoft.com/office/drawing/2014/main" id="{E647F28E-3B9C-4649-B996-1668B7143666}"/>
              </a:ext>
            </a:extLst>
          </p:cNvPr>
          <p:cNvPicPr>
            <a:picLocks noChangeAspect="1"/>
          </p:cNvPicPr>
          <p:nvPr/>
        </p:nvPicPr>
        <p:blipFill>
          <a:blip r:embed="rId4"/>
          <a:stretch>
            <a:fillRect/>
          </a:stretch>
        </p:blipFill>
        <p:spPr>
          <a:xfrm>
            <a:off x="1521093" y="5895212"/>
            <a:ext cx="598201" cy="605618"/>
          </a:xfrm>
          <a:prstGeom prst="rect">
            <a:avLst/>
          </a:prstGeom>
        </p:spPr>
      </p:pic>
      <p:pic>
        <p:nvPicPr>
          <p:cNvPr id="20" name="Picture 19">
            <a:extLst>
              <a:ext uri="{FF2B5EF4-FFF2-40B4-BE49-F238E27FC236}">
                <a16:creationId xmlns:a16="http://schemas.microsoft.com/office/drawing/2014/main" id="{FD630720-583C-4F14-B4EF-69AD2F82ED1D}"/>
              </a:ext>
            </a:extLst>
          </p:cNvPr>
          <p:cNvPicPr>
            <a:picLocks noChangeAspect="1"/>
          </p:cNvPicPr>
          <p:nvPr/>
        </p:nvPicPr>
        <p:blipFill rotWithShape="1">
          <a:blip r:embed="rId5"/>
          <a:srcRect b="2845"/>
          <a:stretch/>
        </p:blipFill>
        <p:spPr>
          <a:xfrm>
            <a:off x="2178957" y="5895212"/>
            <a:ext cx="598202" cy="605618"/>
          </a:xfrm>
          <a:prstGeom prst="rect">
            <a:avLst/>
          </a:prstGeom>
        </p:spPr>
      </p:pic>
      <p:pic>
        <p:nvPicPr>
          <p:cNvPr id="21" name="Picture 20">
            <a:extLst>
              <a:ext uri="{FF2B5EF4-FFF2-40B4-BE49-F238E27FC236}">
                <a16:creationId xmlns:a16="http://schemas.microsoft.com/office/drawing/2014/main" id="{E03F6E34-02CB-43F1-9319-DFE21B5AEA03}"/>
              </a:ext>
            </a:extLst>
          </p:cNvPr>
          <p:cNvPicPr>
            <a:picLocks noChangeAspect="1"/>
          </p:cNvPicPr>
          <p:nvPr/>
        </p:nvPicPr>
        <p:blipFill>
          <a:blip r:embed="rId6"/>
          <a:stretch>
            <a:fillRect/>
          </a:stretch>
        </p:blipFill>
        <p:spPr>
          <a:xfrm>
            <a:off x="860676" y="5895212"/>
            <a:ext cx="598201" cy="586521"/>
          </a:xfrm>
          <a:prstGeom prst="rect">
            <a:avLst/>
          </a:prstGeom>
        </p:spPr>
      </p:pic>
      <p:sp>
        <p:nvSpPr>
          <p:cNvPr id="36" name="TextBox 35">
            <a:extLst>
              <a:ext uri="{FF2B5EF4-FFF2-40B4-BE49-F238E27FC236}">
                <a16:creationId xmlns:a16="http://schemas.microsoft.com/office/drawing/2014/main" id="{D34A8D02-97EF-4A00-84C8-AFD5155E13FE}"/>
              </a:ext>
            </a:extLst>
          </p:cNvPr>
          <p:cNvSpPr txBox="1"/>
          <p:nvPr/>
        </p:nvSpPr>
        <p:spPr>
          <a:xfrm>
            <a:off x="412788" y="3203773"/>
            <a:ext cx="4141030"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ASCII Table</a:t>
            </a:r>
            <a:endParaRPr lang="en-US" sz="1400" dirty="0">
              <a:solidFill>
                <a:sysClr val="windowText" lastClr="000000"/>
              </a:solidFill>
            </a:endParaRPr>
          </a:p>
        </p:txBody>
      </p:sp>
      <p:sp>
        <p:nvSpPr>
          <p:cNvPr id="37" name="TextBox 36">
            <a:extLst>
              <a:ext uri="{FF2B5EF4-FFF2-40B4-BE49-F238E27FC236}">
                <a16:creationId xmlns:a16="http://schemas.microsoft.com/office/drawing/2014/main" id="{2ADB2696-49DC-4691-B1D7-F85D491B0FDC}"/>
              </a:ext>
            </a:extLst>
          </p:cNvPr>
          <p:cNvSpPr txBox="1"/>
          <p:nvPr/>
        </p:nvSpPr>
        <p:spPr>
          <a:xfrm>
            <a:off x="376312" y="5375044"/>
            <a:ext cx="4176886"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Letter Attributes</a:t>
            </a:r>
            <a:endParaRPr lang="en-US" sz="1400" dirty="0">
              <a:solidFill>
                <a:sysClr val="windowText" lastClr="000000"/>
              </a:solidFill>
            </a:endParaRPr>
          </a:p>
        </p:txBody>
      </p:sp>
      <p:pic>
        <p:nvPicPr>
          <p:cNvPr id="22" name="Picture 21">
            <a:extLst>
              <a:ext uri="{FF2B5EF4-FFF2-40B4-BE49-F238E27FC236}">
                <a16:creationId xmlns:a16="http://schemas.microsoft.com/office/drawing/2014/main" id="{9A70476B-26C0-46B6-B5A5-DD4A1986BD24}"/>
              </a:ext>
            </a:extLst>
          </p:cNvPr>
          <p:cNvPicPr>
            <a:picLocks noChangeAspect="1"/>
          </p:cNvPicPr>
          <p:nvPr/>
        </p:nvPicPr>
        <p:blipFill>
          <a:blip r:embed="rId7"/>
          <a:stretch>
            <a:fillRect/>
          </a:stretch>
        </p:blipFill>
        <p:spPr>
          <a:xfrm>
            <a:off x="2784060" y="5895212"/>
            <a:ext cx="617630" cy="605618"/>
          </a:xfrm>
          <a:prstGeom prst="rect">
            <a:avLst/>
          </a:prstGeom>
        </p:spPr>
      </p:pic>
      <p:pic>
        <p:nvPicPr>
          <p:cNvPr id="25" name="Picture 24">
            <a:extLst>
              <a:ext uri="{FF2B5EF4-FFF2-40B4-BE49-F238E27FC236}">
                <a16:creationId xmlns:a16="http://schemas.microsoft.com/office/drawing/2014/main" id="{AE3DB3F6-E66C-43D0-80AC-3416C4751E65}"/>
              </a:ext>
            </a:extLst>
          </p:cNvPr>
          <p:cNvPicPr>
            <a:picLocks noChangeAspect="1"/>
          </p:cNvPicPr>
          <p:nvPr/>
        </p:nvPicPr>
        <p:blipFill>
          <a:blip r:embed="rId8"/>
          <a:stretch>
            <a:fillRect/>
          </a:stretch>
        </p:blipFill>
        <p:spPr>
          <a:xfrm>
            <a:off x="3375153" y="5868067"/>
            <a:ext cx="622129" cy="632764"/>
          </a:xfrm>
          <a:prstGeom prst="rect">
            <a:avLst/>
          </a:prstGeom>
        </p:spPr>
      </p:pic>
      <p:sp>
        <p:nvSpPr>
          <p:cNvPr id="41" name="TextBox 40">
            <a:extLst>
              <a:ext uri="{FF2B5EF4-FFF2-40B4-BE49-F238E27FC236}">
                <a16:creationId xmlns:a16="http://schemas.microsoft.com/office/drawing/2014/main" id="{446F3494-29F3-4E91-87D7-39C24368CE0A}"/>
              </a:ext>
            </a:extLst>
          </p:cNvPr>
          <p:cNvSpPr txBox="1"/>
          <p:nvPr/>
        </p:nvSpPr>
        <p:spPr>
          <a:xfrm>
            <a:off x="412787" y="1810630"/>
            <a:ext cx="4140411"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Data Samples</a:t>
            </a:r>
            <a:endParaRPr lang="en-US" sz="1400" dirty="0">
              <a:solidFill>
                <a:sysClr val="windowText" lastClr="000000"/>
              </a:solidFill>
            </a:endParaRPr>
          </a:p>
        </p:txBody>
      </p:sp>
      <p:pic>
        <p:nvPicPr>
          <p:cNvPr id="28" name="Picture 27">
            <a:extLst>
              <a:ext uri="{FF2B5EF4-FFF2-40B4-BE49-F238E27FC236}">
                <a16:creationId xmlns:a16="http://schemas.microsoft.com/office/drawing/2014/main" id="{05CC2B15-CEF4-41BC-AC2D-D4F4B97E196C}"/>
              </a:ext>
            </a:extLst>
          </p:cNvPr>
          <p:cNvPicPr>
            <a:picLocks noChangeAspect="1"/>
          </p:cNvPicPr>
          <p:nvPr/>
        </p:nvPicPr>
        <p:blipFill>
          <a:blip r:embed="rId9"/>
          <a:stretch>
            <a:fillRect/>
          </a:stretch>
        </p:blipFill>
        <p:spPr>
          <a:xfrm>
            <a:off x="688524" y="5778972"/>
            <a:ext cx="3441726" cy="1020294"/>
          </a:xfrm>
          <a:prstGeom prst="rect">
            <a:avLst/>
          </a:prstGeom>
        </p:spPr>
      </p:pic>
      <p:pic>
        <p:nvPicPr>
          <p:cNvPr id="33" name="Picture 32">
            <a:extLst>
              <a:ext uri="{FF2B5EF4-FFF2-40B4-BE49-F238E27FC236}">
                <a16:creationId xmlns:a16="http://schemas.microsoft.com/office/drawing/2014/main" id="{EE7983EE-6D0B-459E-9DD9-57E59B80CF5C}"/>
              </a:ext>
            </a:extLst>
          </p:cNvPr>
          <p:cNvPicPr>
            <a:picLocks noChangeAspect="1"/>
          </p:cNvPicPr>
          <p:nvPr/>
        </p:nvPicPr>
        <p:blipFill>
          <a:blip r:embed="rId10"/>
          <a:stretch>
            <a:fillRect/>
          </a:stretch>
        </p:blipFill>
        <p:spPr>
          <a:xfrm>
            <a:off x="449332" y="2201320"/>
            <a:ext cx="4032478" cy="857890"/>
          </a:xfrm>
          <a:prstGeom prst="rect">
            <a:avLst/>
          </a:prstGeom>
        </p:spPr>
      </p:pic>
      <p:sp>
        <p:nvSpPr>
          <p:cNvPr id="45" name="Arrow: Bent 44">
            <a:extLst>
              <a:ext uri="{FF2B5EF4-FFF2-40B4-BE49-F238E27FC236}">
                <a16:creationId xmlns:a16="http://schemas.microsoft.com/office/drawing/2014/main" id="{4EA701C1-0781-4270-8AA6-2465D11F74FE}"/>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6" name="Picture 25">
            <a:extLst>
              <a:ext uri="{FF2B5EF4-FFF2-40B4-BE49-F238E27FC236}">
                <a16:creationId xmlns:a16="http://schemas.microsoft.com/office/drawing/2014/main" id="{0E6AFD56-774D-4C9D-A647-A47F7752144B}"/>
              </a:ext>
            </a:extLst>
          </p:cNvPr>
          <p:cNvPicPr>
            <a:picLocks noChangeAspect="1"/>
          </p:cNvPicPr>
          <p:nvPr/>
        </p:nvPicPr>
        <p:blipFill>
          <a:blip r:embed="rId11"/>
          <a:stretch>
            <a:fillRect/>
          </a:stretch>
        </p:blipFill>
        <p:spPr>
          <a:xfrm>
            <a:off x="1745506" y="1317605"/>
            <a:ext cx="1746333" cy="329665"/>
          </a:xfrm>
          <a:prstGeom prst="rect">
            <a:avLst/>
          </a:prstGeom>
        </p:spPr>
      </p:pic>
    </p:spTree>
    <p:extLst>
      <p:ext uri="{BB962C8B-B14F-4D97-AF65-F5344CB8AC3E}">
        <p14:creationId xmlns:p14="http://schemas.microsoft.com/office/powerpoint/2010/main" val="35944950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F362716-2A9A-4C43-B7B5-925EFD589A24}"/>
              </a:ext>
            </a:extLst>
          </p:cNvPr>
          <p:cNvSpPr/>
          <p:nvPr/>
        </p:nvSpPr>
        <p:spPr bwMode="auto">
          <a:xfrm>
            <a:off x="376932" y="1475509"/>
            <a:ext cx="6137086" cy="504063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10" name="Table 21">
            <a:extLst>
              <a:ext uri="{FF2B5EF4-FFF2-40B4-BE49-F238E27FC236}">
                <a16:creationId xmlns:a16="http://schemas.microsoft.com/office/drawing/2014/main" id="{735A5995-D0C4-474D-BE02-303A57567AD2}"/>
              </a:ext>
            </a:extLst>
          </p:cNvPr>
          <p:cNvGraphicFramePr>
            <a:graphicFrameLocks noGrp="1"/>
          </p:cNvGraphicFramePr>
          <p:nvPr>
            <p:extLst>
              <p:ext uri="{D42A27DB-BD31-4B8C-83A1-F6EECF244321}">
                <p14:modId xmlns:p14="http://schemas.microsoft.com/office/powerpoint/2010/main" val="139066883"/>
              </p:ext>
            </p:extLst>
          </p:nvPr>
        </p:nvGraphicFramePr>
        <p:xfrm>
          <a:off x="554372" y="3855096"/>
          <a:ext cx="5727646" cy="2246859"/>
        </p:xfrm>
        <a:graphic>
          <a:graphicData uri="http://schemas.openxmlformats.org/drawingml/2006/table">
            <a:tbl>
              <a:tblPr firstRow="1" bandRow="1">
                <a:tableStyleId>{8799B23B-EC83-4686-B30A-512413B5E67A}</a:tableStyleId>
              </a:tblPr>
              <a:tblGrid>
                <a:gridCol w="1063619">
                  <a:extLst>
                    <a:ext uri="{9D8B030D-6E8A-4147-A177-3AD203B41FA5}">
                      <a16:colId xmlns:a16="http://schemas.microsoft.com/office/drawing/2014/main" val="482493547"/>
                    </a:ext>
                  </a:extLst>
                </a:gridCol>
                <a:gridCol w="1063619">
                  <a:extLst>
                    <a:ext uri="{9D8B030D-6E8A-4147-A177-3AD203B41FA5}">
                      <a16:colId xmlns:a16="http://schemas.microsoft.com/office/drawing/2014/main" val="2915663052"/>
                    </a:ext>
                  </a:extLst>
                </a:gridCol>
                <a:gridCol w="648071">
                  <a:extLst>
                    <a:ext uri="{9D8B030D-6E8A-4147-A177-3AD203B41FA5}">
                      <a16:colId xmlns:a16="http://schemas.microsoft.com/office/drawing/2014/main" val="3192903535"/>
                    </a:ext>
                  </a:extLst>
                </a:gridCol>
                <a:gridCol w="216024">
                  <a:extLst>
                    <a:ext uri="{9D8B030D-6E8A-4147-A177-3AD203B41FA5}">
                      <a16:colId xmlns:a16="http://schemas.microsoft.com/office/drawing/2014/main" val="114531986"/>
                    </a:ext>
                  </a:extLst>
                </a:gridCol>
                <a:gridCol w="1044117">
                  <a:extLst>
                    <a:ext uri="{9D8B030D-6E8A-4147-A177-3AD203B41FA5}">
                      <a16:colId xmlns:a16="http://schemas.microsoft.com/office/drawing/2014/main" val="3194166608"/>
                    </a:ext>
                  </a:extLst>
                </a:gridCol>
                <a:gridCol w="1044117">
                  <a:extLst>
                    <a:ext uri="{9D8B030D-6E8A-4147-A177-3AD203B41FA5}">
                      <a16:colId xmlns:a16="http://schemas.microsoft.com/office/drawing/2014/main" val="1100696155"/>
                    </a:ext>
                  </a:extLst>
                </a:gridCol>
                <a:gridCol w="648079">
                  <a:extLst>
                    <a:ext uri="{9D8B030D-6E8A-4147-A177-3AD203B41FA5}">
                      <a16:colId xmlns:a16="http://schemas.microsoft.com/office/drawing/2014/main" val="316311500"/>
                    </a:ext>
                  </a:extLst>
                </a:gridCol>
              </a:tblGrid>
              <a:tr h="356789">
                <a:tc>
                  <a:txBody>
                    <a:bodyPr/>
                    <a:lstStyle/>
                    <a:p>
                      <a:pPr algn="ctr"/>
                      <a:r>
                        <a:rPr lang="pt-PT" sz="1200" b="0" dirty="0"/>
                        <a:t>Input Image</a:t>
                      </a:r>
                      <a:endParaRPr lang="en-US" sz="1200" b="0"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t>Train Image</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t>Label</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endParaRPr lang="en-US" sz="1200" b="0"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PT" sz="1200" b="0" dirty="0"/>
                        <a:t>Input Image</a:t>
                      </a:r>
                      <a:endParaRPr lang="en-US" sz="1200" b="0" dirty="0"/>
                    </a:p>
                    <a:p>
                      <a:pPr algn="ctr"/>
                      <a:endParaRPr lang="en-US" sz="1200" b="0"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t>Train Image</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a:r>
                        <a:rPr lang="en-US" sz="1200" b="0" dirty="0"/>
                        <a:t>Label</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59942142"/>
                  </a:ext>
                </a:extLst>
              </a:tr>
              <a:tr h="596553">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97</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65</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9273190"/>
                  </a:ext>
                </a:extLst>
              </a:tr>
              <a:tr h="596553">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100</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101</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4872660"/>
                  </a:ext>
                </a:extLst>
              </a:tr>
              <a:tr h="596553">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80</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endParaRPr lang="en-US" dirty="0"/>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r>
                        <a:rPr lang="en-US" sz="1400" dirty="0"/>
                        <a:t>49</a:t>
                      </a:r>
                    </a:p>
                  </a:txBody>
                  <a:tcPr>
                    <a:lnL w="9525" cap="flat" cmpd="sng" algn="ctr">
                      <a:solidFill>
                        <a:schemeClr val="accent5">
                          <a:lumMod val="25000"/>
                        </a:schemeClr>
                      </a:solidFill>
                      <a:prstDash val="sysDot"/>
                      <a:round/>
                      <a:headEnd type="none" w="med" len="med"/>
                      <a:tailEnd type="none" w="med" len="med"/>
                    </a:lnL>
                    <a:lnR w="9525" cap="flat" cmpd="sng" algn="ctr">
                      <a:solidFill>
                        <a:schemeClr val="accent5">
                          <a:lumMod val="25000"/>
                        </a:schemeClr>
                      </a:solidFill>
                      <a:prstDash val="sysDot"/>
                      <a:round/>
                      <a:headEnd type="none" w="med" len="med"/>
                      <a:tailEnd type="none" w="med" len="med"/>
                    </a:lnR>
                    <a:lnT w="9525" cap="flat" cmpd="sng" algn="ctr">
                      <a:solidFill>
                        <a:schemeClr val="accent5">
                          <a:lumMod val="25000"/>
                        </a:schemeClr>
                      </a:solidFill>
                      <a:prstDash val="sysDot"/>
                      <a:round/>
                      <a:headEnd type="none" w="med" len="med"/>
                      <a:tailEnd type="none" w="med" len="med"/>
                    </a:lnT>
                    <a:lnB w="9525" cap="flat" cmpd="sng" algn="ctr">
                      <a:solidFill>
                        <a:schemeClr val="accent5">
                          <a:lumMod val="25000"/>
                        </a:schemeClr>
                      </a:solidFill>
                      <a:prstDash val="sysDot"/>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0111618"/>
                  </a:ext>
                </a:extLst>
              </a:tr>
            </a:tbl>
          </a:graphicData>
        </a:graphic>
      </p:graphicFrame>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780859171"/>
              </p:ext>
            </p:extLst>
          </p:nvPr>
        </p:nvGraphicFramePr>
        <p:xfrm>
          <a:off x="7058114" y="1871590"/>
          <a:ext cx="3284555" cy="5127042"/>
        </p:xfrm>
        <a:graphic>
          <a:graphicData uri="http://schemas.openxmlformats.org/drawingml/2006/table">
            <a:tbl>
              <a:tblPr>
                <a:tableStyleId>{5C22544A-7EE6-4342-B048-85BDC9FD1C3A}</a:tableStyleId>
              </a:tblPr>
              <a:tblGrid>
                <a:gridCol w="3284555">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second step of the data synthesis phase, is to enrich the variation in the already created train dataset.To achieve this, we label and add in the sample the extracted data from the character detection phase.</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Morphological operations are applied  to binarize the input images.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Scope of this step, is to increase the recogntion accuracy of the  model and add continous learning capability in the solution. In longterm, the solution accuracy will increase in a parallel way with its usage dynamics.  ‘The more it is used the better it performs’.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071842" y="1428200"/>
            <a:ext cx="3270826" cy="343354"/>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2</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84307540"/>
              </p:ext>
            </p:extLst>
          </p:nvPr>
        </p:nvGraphicFramePr>
        <p:xfrm>
          <a:off x="7002090" y="1769821"/>
          <a:ext cx="56024" cy="4314272"/>
        </p:xfrm>
        <a:graphic>
          <a:graphicData uri="http://schemas.openxmlformats.org/drawingml/2006/table">
            <a:tbl>
              <a:tblPr>
                <a:tableStyleId>{5C22544A-7EE6-4342-B048-85BDC9FD1C3A}</a:tableStyleId>
              </a:tblPr>
              <a:tblGrid>
                <a:gridCol w="56024">
                  <a:extLst>
                    <a:ext uri="{9D8B030D-6E8A-4147-A177-3AD203B41FA5}">
                      <a16:colId xmlns:a16="http://schemas.microsoft.com/office/drawing/2014/main" val="2484424921"/>
                    </a:ext>
                  </a:extLst>
                </a:gridCol>
              </a:tblGrid>
              <a:tr h="431427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7" name="Picture 16">
            <a:extLst>
              <a:ext uri="{FF2B5EF4-FFF2-40B4-BE49-F238E27FC236}">
                <a16:creationId xmlns:a16="http://schemas.microsoft.com/office/drawing/2014/main" id="{2C1370AD-88BB-4446-8CE0-5B78A41A0A93}"/>
              </a:ext>
            </a:extLst>
          </p:cNvPr>
          <p:cNvPicPr>
            <a:picLocks noChangeAspect="1"/>
          </p:cNvPicPr>
          <p:nvPr/>
        </p:nvPicPr>
        <p:blipFill>
          <a:blip r:embed="rId3">
            <a:biLevel thresh="25000"/>
          </a:blip>
          <a:stretch>
            <a:fillRect/>
          </a:stretch>
        </p:blipFill>
        <p:spPr>
          <a:xfrm>
            <a:off x="2008618" y="4969424"/>
            <a:ext cx="226246" cy="464094"/>
          </a:xfrm>
          <a:prstGeom prst="rect">
            <a:avLst/>
          </a:prstGeom>
          <a:ln>
            <a:solidFill>
              <a:schemeClr val="accent1">
                <a:lumMod val="40000"/>
                <a:lumOff val="60000"/>
              </a:schemeClr>
            </a:solidFill>
          </a:ln>
        </p:spPr>
      </p:pic>
      <p:pic>
        <p:nvPicPr>
          <p:cNvPr id="18" name="Picture 17">
            <a:extLst>
              <a:ext uri="{FF2B5EF4-FFF2-40B4-BE49-F238E27FC236}">
                <a16:creationId xmlns:a16="http://schemas.microsoft.com/office/drawing/2014/main" id="{B8D93B2D-6D26-47FA-911B-7876DDBE9F39}"/>
              </a:ext>
            </a:extLst>
          </p:cNvPr>
          <p:cNvPicPr>
            <a:picLocks noChangeAspect="1"/>
          </p:cNvPicPr>
          <p:nvPr/>
        </p:nvPicPr>
        <p:blipFill>
          <a:blip r:embed="rId4">
            <a:biLevel thresh="25000"/>
          </a:blip>
          <a:stretch>
            <a:fillRect/>
          </a:stretch>
        </p:blipFill>
        <p:spPr>
          <a:xfrm>
            <a:off x="2008618" y="4364533"/>
            <a:ext cx="191136" cy="480735"/>
          </a:xfrm>
          <a:prstGeom prst="rect">
            <a:avLst/>
          </a:prstGeom>
          <a:ln>
            <a:solidFill>
              <a:schemeClr val="accent1">
                <a:lumMod val="40000"/>
                <a:lumOff val="60000"/>
              </a:schemeClr>
            </a:solidFill>
          </a:ln>
        </p:spPr>
      </p:pic>
      <p:pic>
        <p:nvPicPr>
          <p:cNvPr id="28" name="Picture 27">
            <a:extLst>
              <a:ext uri="{FF2B5EF4-FFF2-40B4-BE49-F238E27FC236}">
                <a16:creationId xmlns:a16="http://schemas.microsoft.com/office/drawing/2014/main" id="{79561E7D-568D-41D8-9900-B6553A0DECF4}"/>
              </a:ext>
            </a:extLst>
          </p:cNvPr>
          <p:cNvPicPr>
            <a:picLocks noChangeAspect="1"/>
          </p:cNvPicPr>
          <p:nvPr/>
        </p:nvPicPr>
        <p:blipFill>
          <a:blip r:embed="rId5"/>
          <a:stretch>
            <a:fillRect/>
          </a:stretch>
        </p:blipFill>
        <p:spPr>
          <a:xfrm>
            <a:off x="554372" y="2163452"/>
            <a:ext cx="5568760" cy="1162889"/>
          </a:xfrm>
          <a:prstGeom prst="rect">
            <a:avLst/>
          </a:prstGeom>
        </p:spPr>
      </p:pic>
      <p:pic>
        <p:nvPicPr>
          <p:cNvPr id="33" name="Picture 32">
            <a:extLst>
              <a:ext uri="{FF2B5EF4-FFF2-40B4-BE49-F238E27FC236}">
                <a16:creationId xmlns:a16="http://schemas.microsoft.com/office/drawing/2014/main" id="{15750FB3-7396-4E42-AFA9-CFAB2643160F}"/>
              </a:ext>
            </a:extLst>
          </p:cNvPr>
          <p:cNvPicPr>
            <a:picLocks noChangeAspect="1"/>
          </p:cNvPicPr>
          <p:nvPr/>
        </p:nvPicPr>
        <p:blipFill>
          <a:blip r:embed="rId4"/>
          <a:stretch>
            <a:fillRect/>
          </a:stretch>
        </p:blipFill>
        <p:spPr>
          <a:xfrm>
            <a:off x="909349" y="4360696"/>
            <a:ext cx="191136" cy="480735"/>
          </a:xfrm>
          <a:prstGeom prst="rect">
            <a:avLst/>
          </a:prstGeom>
          <a:ln>
            <a:solidFill>
              <a:schemeClr val="accent1">
                <a:lumMod val="40000"/>
                <a:lumOff val="60000"/>
              </a:schemeClr>
            </a:solidFill>
          </a:ln>
        </p:spPr>
      </p:pic>
      <p:pic>
        <p:nvPicPr>
          <p:cNvPr id="35" name="Picture 34">
            <a:extLst>
              <a:ext uri="{FF2B5EF4-FFF2-40B4-BE49-F238E27FC236}">
                <a16:creationId xmlns:a16="http://schemas.microsoft.com/office/drawing/2014/main" id="{F976A5C9-24A7-46D8-A0EA-6D04D9FE513C}"/>
              </a:ext>
            </a:extLst>
          </p:cNvPr>
          <p:cNvPicPr>
            <a:picLocks noChangeAspect="1"/>
          </p:cNvPicPr>
          <p:nvPr/>
        </p:nvPicPr>
        <p:blipFill>
          <a:blip r:embed="rId3"/>
          <a:stretch>
            <a:fillRect/>
          </a:stretch>
        </p:blipFill>
        <p:spPr>
          <a:xfrm>
            <a:off x="909349" y="4998573"/>
            <a:ext cx="226246" cy="464094"/>
          </a:xfrm>
          <a:prstGeom prst="rect">
            <a:avLst/>
          </a:prstGeom>
          <a:ln>
            <a:solidFill>
              <a:schemeClr val="accent1">
                <a:lumMod val="40000"/>
                <a:lumOff val="60000"/>
              </a:schemeClr>
            </a:solidFill>
          </a:ln>
        </p:spPr>
      </p:pic>
      <p:pic>
        <p:nvPicPr>
          <p:cNvPr id="36" name="Picture 35">
            <a:extLst>
              <a:ext uri="{FF2B5EF4-FFF2-40B4-BE49-F238E27FC236}">
                <a16:creationId xmlns:a16="http://schemas.microsoft.com/office/drawing/2014/main" id="{2F23D4AF-FC51-407E-AD6D-62A72F30C9CE}"/>
              </a:ext>
            </a:extLst>
          </p:cNvPr>
          <p:cNvPicPr>
            <a:picLocks noChangeAspect="1"/>
          </p:cNvPicPr>
          <p:nvPr/>
        </p:nvPicPr>
        <p:blipFill>
          <a:blip r:embed="rId6"/>
          <a:stretch>
            <a:fillRect/>
          </a:stretch>
        </p:blipFill>
        <p:spPr>
          <a:xfrm>
            <a:off x="881410" y="5624550"/>
            <a:ext cx="219075" cy="409575"/>
          </a:xfrm>
          <a:prstGeom prst="rect">
            <a:avLst/>
          </a:prstGeom>
          <a:ln>
            <a:solidFill>
              <a:schemeClr val="accent1">
                <a:lumMod val="40000"/>
                <a:lumOff val="60000"/>
              </a:schemeClr>
            </a:solidFill>
          </a:ln>
        </p:spPr>
      </p:pic>
      <p:pic>
        <p:nvPicPr>
          <p:cNvPr id="37" name="Picture 36">
            <a:extLst>
              <a:ext uri="{FF2B5EF4-FFF2-40B4-BE49-F238E27FC236}">
                <a16:creationId xmlns:a16="http://schemas.microsoft.com/office/drawing/2014/main" id="{E1069CA8-0486-4DBE-842A-F78753F1DCE7}"/>
              </a:ext>
            </a:extLst>
          </p:cNvPr>
          <p:cNvPicPr>
            <a:picLocks noChangeAspect="1"/>
          </p:cNvPicPr>
          <p:nvPr/>
        </p:nvPicPr>
        <p:blipFill>
          <a:blip r:embed="rId7">
            <a:extLst>
              <a:ext uri="{BEBA8EAE-BF5A-486C-A8C5-ECC9F3942E4B}">
                <a14:imgProps xmlns:a14="http://schemas.microsoft.com/office/drawing/2010/main">
                  <a14:imgLayer r:embed="rId8">
                    <a14:imgEffect>
                      <a14:saturation sat="200000"/>
                    </a14:imgEffect>
                  </a14:imgLayer>
                </a14:imgProps>
              </a:ext>
            </a:extLst>
          </a:blip>
          <a:stretch>
            <a:fillRect/>
          </a:stretch>
        </p:blipFill>
        <p:spPr>
          <a:xfrm>
            <a:off x="3899834" y="4364533"/>
            <a:ext cx="256128" cy="463470"/>
          </a:xfrm>
          <a:prstGeom prst="rect">
            <a:avLst/>
          </a:prstGeom>
          <a:ln>
            <a:solidFill>
              <a:schemeClr val="accent1">
                <a:lumMod val="40000"/>
                <a:lumOff val="60000"/>
              </a:schemeClr>
            </a:solidFill>
          </a:ln>
        </p:spPr>
      </p:pic>
      <p:pic>
        <p:nvPicPr>
          <p:cNvPr id="38" name="Picture 37">
            <a:extLst>
              <a:ext uri="{FF2B5EF4-FFF2-40B4-BE49-F238E27FC236}">
                <a16:creationId xmlns:a16="http://schemas.microsoft.com/office/drawing/2014/main" id="{5F5C0FEC-39AB-4D7F-97B0-ADBD3C1C8C47}"/>
              </a:ext>
            </a:extLst>
          </p:cNvPr>
          <p:cNvPicPr>
            <a:picLocks noChangeAspect="1"/>
          </p:cNvPicPr>
          <p:nvPr/>
        </p:nvPicPr>
        <p:blipFill>
          <a:blip r:embed="rId9"/>
          <a:stretch>
            <a:fillRect/>
          </a:stretch>
        </p:blipFill>
        <p:spPr>
          <a:xfrm>
            <a:off x="3889961" y="4979044"/>
            <a:ext cx="256128" cy="444854"/>
          </a:xfrm>
          <a:prstGeom prst="rect">
            <a:avLst/>
          </a:prstGeom>
          <a:ln>
            <a:solidFill>
              <a:schemeClr val="accent1">
                <a:lumMod val="40000"/>
                <a:lumOff val="60000"/>
              </a:schemeClr>
            </a:solidFill>
          </a:ln>
        </p:spPr>
      </p:pic>
      <p:pic>
        <p:nvPicPr>
          <p:cNvPr id="39" name="Picture 38">
            <a:extLst>
              <a:ext uri="{FF2B5EF4-FFF2-40B4-BE49-F238E27FC236}">
                <a16:creationId xmlns:a16="http://schemas.microsoft.com/office/drawing/2014/main" id="{95F0ABD1-72BF-4BA9-85B6-F9C65CCF9AB3}"/>
              </a:ext>
            </a:extLst>
          </p:cNvPr>
          <p:cNvPicPr>
            <a:picLocks noChangeAspect="1"/>
          </p:cNvPicPr>
          <p:nvPr/>
        </p:nvPicPr>
        <p:blipFill>
          <a:blip r:embed="rId10"/>
          <a:stretch>
            <a:fillRect/>
          </a:stretch>
        </p:blipFill>
        <p:spPr>
          <a:xfrm>
            <a:off x="3932300" y="5604126"/>
            <a:ext cx="171450" cy="400050"/>
          </a:xfrm>
          <a:prstGeom prst="rect">
            <a:avLst/>
          </a:prstGeom>
          <a:ln>
            <a:solidFill>
              <a:schemeClr val="accent1">
                <a:lumMod val="40000"/>
                <a:lumOff val="60000"/>
              </a:schemeClr>
            </a:solidFill>
          </a:ln>
        </p:spPr>
      </p:pic>
      <p:pic>
        <p:nvPicPr>
          <p:cNvPr id="10286" name="Picture 10285">
            <a:extLst>
              <a:ext uri="{FF2B5EF4-FFF2-40B4-BE49-F238E27FC236}">
                <a16:creationId xmlns:a16="http://schemas.microsoft.com/office/drawing/2014/main" id="{EF89E0A4-DD98-415C-ADB5-0875F112E449}"/>
              </a:ext>
            </a:extLst>
          </p:cNvPr>
          <p:cNvPicPr>
            <a:picLocks noChangeAspect="1"/>
          </p:cNvPicPr>
          <p:nvPr/>
        </p:nvPicPr>
        <p:blipFill>
          <a:blip r:embed="rId11"/>
          <a:stretch>
            <a:fillRect/>
          </a:stretch>
        </p:blipFill>
        <p:spPr>
          <a:xfrm>
            <a:off x="1993920" y="5534396"/>
            <a:ext cx="255642" cy="487128"/>
          </a:xfrm>
          <a:prstGeom prst="rect">
            <a:avLst/>
          </a:prstGeom>
        </p:spPr>
      </p:pic>
      <p:pic>
        <p:nvPicPr>
          <p:cNvPr id="10287" name="Picture 10286">
            <a:extLst>
              <a:ext uri="{FF2B5EF4-FFF2-40B4-BE49-F238E27FC236}">
                <a16:creationId xmlns:a16="http://schemas.microsoft.com/office/drawing/2014/main" id="{4E06478C-8838-425C-AE5F-F0BC3A5AB8FB}"/>
              </a:ext>
            </a:extLst>
          </p:cNvPr>
          <p:cNvPicPr>
            <a:picLocks noChangeAspect="1"/>
          </p:cNvPicPr>
          <p:nvPr/>
        </p:nvPicPr>
        <p:blipFill>
          <a:blip r:embed="rId12"/>
          <a:stretch>
            <a:fillRect/>
          </a:stretch>
        </p:blipFill>
        <p:spPr>
          <a:xfrm>
            <a:off x="5014372" y="4364533"/>
            <a:ext cx="256128" cy="480733"/>
          </a:xfrm>
          <a:prstGeom prst="rect">
            <a:avLst/>
          </a:prstGeom>
        </p:spPr>
      </p:pic>
      <p:pic>
        <p:nvPicPr>
          <p:cNvPr id="10288" name="Picture 10287">
            <a:extLst>
              <a:ext uri="{FF2B5EF4-FFF2-40B4-BE49-F238E27FC236}">
                <a16:creationId xmlns:a16="http://schemas.microsoft.com/office/drawing/2014/main" id="{FA4ABDE1-B8B9-48F4-B4DC-4294121D3A6D}"/>
              </a:ext>
            </a:extLst>
          </p:cNvPr>
          <p:cNvPicPr>
            <a:picLocks noChangeAspect="1"/>
          </p:cNvPicPr>
          <p:nvPr/>
        </p:nvPicPr>
        <p:blipFill>
          <a:blip r:embed="rId13"/>
          <a:stretch>
            <a:fillRect/>
          </a:stretch>
        </p:blipFill>
        <p:spPr>
          <a:xfrm>
            <a:off x="4989530" y="4960144"/>
            <a:ext cx="280970" cy="473104"/>
          </a:xfrm>
          <a:prstGeom prst="rect">
            <a:avLst/>
          </a:prstGeom>
        </p:spPr>
      </p:pic>
      <p:pic>
        <p:nvPicPr>
          <p:cNvPr id="10289" name="Picture 10288">
            <a:extLst>
              <a:ext uri="{FF2B5EF4-FFF2-40B4-BE49-F238E27FC236}">
                <a16:creationId xmlns:a16="http://schemas.microsoft.com/office/drawing/2014/main" id="{FE6D30C4-E60A-4DA1-A66A-9501835C121E}"/>
              </a:ext>
            </a:extLst>
          </p:cNvPr>
          <p:cNvPicPr>
            <a:picLocks noChangeAspect="1"/>
          </p:cNvPicPr>
          <p:nvPr/>
        </p:nvPicPr>
        <p:blipFill>
          <a:blip r:embed="rId14"/>
          <a:stretch>
            <a:fillRect/>
          </a:stretch>
        </p:blipFill>
        <p:spPr>
          <a:xfrm>
            <a:off x="5051629" y="5564232"/>
            <a:ext cx="201424" cy="445744"/>
          </a:xfrm>
          <a:prstGeom prst="rect">
            <a:avLst/>
          </a:prstGeom>
        </p:spPr>
      </p:pic>
      <p:sp>
        <p:nvSpPr>
          <p:cNvPr id="125" name="Arrow: Bent 124">
            <a:extLst>
              <a:ext uri="{FF2B5EF4-FFF2-40B4-BE49-F238E27FC236}">
                <a16:creationId xmlns:a16="http://schemas.microsoft.com/office/drawing/2014/main" id="{683105AB-E3EA-4E11-9FF5-EF10F0530AC6}"/>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5" name="Picture 24">
            <a:extLst>
              <a:ext uri="{FF2B5EF4-FFF2-40B4-BE49-F238E27FC236}">
                <a16:creationId xmlns:a16="http://schemas.microsoft.com/office/drawing/2014/main" id="{2DC73571-1E9E-4FCA-9834-7F9865A4B034}"/>
              </a:ext>
            </a:extLst>
          </p:cNvPr>
          <p:cNvPicPr>
            <a:picLocks noChangeAspect="1"/>
          </p:cNvPicPr>
          <p:nvPr/>
        </p:nvPicPr>
        <p:blipFill>
          <a:blip r:embed="rId15"/>
          <a:stretch>
            <a:fillRect/>
          </a:stretch>
        </p:blipFill>
        <p:spPr>
          <a:xfrm>
            <a:off x="2609602" y="1317605"/>
            <a:ext cx="1746333" cy="329665"/>
          </a:xfrm>
          <a:prstGeom prst="rect">
            <a:avLst/>
          </a:prstGeom>
        </p:spPr>
      </p:pic>
    </p:spTree>
    <p:extLst>
      <p:ext uri="{BB962C8B-B14F-4D97-AF65-F5344CB8AC3E}">
        <p14:creationId xmlns:p14="http://schemas.microsoft.com/office/powerpoint/2010/main" val="624191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DD7B3C-DA78-45ED-A504-FA492E30D7AD}"/>
              </a:ext>
            </a:extLst>
          </p:cNvPr>
          <p:cNvSpPr/>
          <p:nvPr/>
        </p:nvSpPr>
        <p:spPr bwMode="auto">
          <a:xfrm>
            <a:off x="167923" y="1547589"/>
            <a:ext cx="6137086" cy="540089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865306954"/>
              </p:ext>
            </p:extLst>
          </p:nvPr>
        </p:nvGraphicFramePr>
        <p:xfrm>
          <a:off x="6570042" y="1871590"/>
          <a:ext cx="3772628" cy="4913682"/>
        </p:xfrm>
        <a:graphic>
          <a:graphicData uri="http://schemas.openxmlformats.org/drawingml/2006/table">
            <a:tbl>
              <a:tblPr>
                <a:tableStyleId>{5C22544A-7EE6-4342-B048-85BDC9FD1C3A}</a:tableStyleId>
              </a:tblPr>
              <a:tblGrid>
                <a:gridCol w="3772628">
                  <a:extLst>
                    <a:ext uri="{9D8B030D-6E8A-4147-A177-3AD203B41FA5}">
                      <a16:colId xmlns:a16="http://schemas.microsoft.com/office/drawing/2014/main" val="2484424921"/>
                    </a:ext>
                  </a:extLst>
                </a:gridCol>
              </a:tblGrid>
              <a:tr h="3852463">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third step of the data synthesis phase is to decrease the noise or the effect of the </a:t>
                      </a:r>
                      <a:r>
                        <a:rPr lang="pt-PT" sz="1400" b="0" u="none" kern="1200" dirty="0">
                          <a:solidFill>
                            <a:schemeClr val="accent4">
                              <a:lumMod val="85000"/>
                              <a:lumOff val="15000"/>
                            </a:schemeClr>
                          </a:solidFill>
                          <a:effectLst/>
                          <a:latin typeface="+mn-lt"/>
                          <a:ea typeface="+mn-ea"/>
                          <a:cs typeface="+mn-cs"/>
                        </a:rPr>
                        <a:t>‘</a:t>
                      </a:r>
                      <a:r>
                        <a:rPr lang="pt-PT" sz="1400" dirty="0">
                          <a:solidFill>
                            <a:schemeClr val="accent4">
                              <a:lumMod val="85000"/>
                              <a:lumOff val="15000"/>
                            </a:schemeClr>
                          </a:solidFill>
                        </a:rPr>
                        <a:t>disruptive term</a:t>
                      </a:r>
                      <a:r>
                        <a:rPr lang="pt-PT" sz="1400" b="0" u="none" kern="1200" dirty="0">
                          <a:solidFill>
                            <a:schemeClr val="accent4">
                              <a:lumMod val="85000"/>
                              <a:lumOff val="15000"/>
                            </a:schemeClr>
                          </a:solidFill>
                          <a:effectLst/>
                          <a:latin typeface="+mn-lt"/>
                          <a:ea typeface="+mn-ea"/>
                          <a:cs typeface="+mn-cs"/>
                        </a:rPr>
                        <a:t>‘</a:t>
                      </a:r>
                      <a:r>
                        <a:rPr lang="pt-PT" sz="1400" dirty="0">
                          <a:solidFill>
                            <a:schemeClr val="accent4">
                              <a:lumMod val="85000"/>
                              <a:lumOff val="15000"/>
                            </a:schemeClr>
                          </a:solidFill>
                        </a:rPr>
                        <a:t>. </a:t>
                      </a:r>
                      <a:r>
                        <a:rPr lang="pt-PT" sz="1400" dirty="0"/>
                        <a:t>In statistics </a:t>
                      </a:r>
                      <a:r>
                        <a:rPr lang="pt-PT" sz="1400" kern="1200" dirty="0">
                          <a:solidFill>
                            <a:schemeClr val="dk1"/>
                          </a:solidFill>
                          <a:effectLst/>
                          <a:latin typeface="+mn-lt"/>
                          <a:ea typeface="+mn-ea"/>
                          <a:cs typeface="+mn-cs"/>
                        </a:rPr>
                        <a:t>the </a:t>
                      </a:r>
                      <a:r>
                        <a:rPr lang="pt-PT" sz="1400" b="0" u="none" kern="1200" dirty="0">
                          <a:solidFill>
                            <a:schemeClr val="accent4">
                              <a:lumMod val="85000"/>
                              <a:lumOff val="15000"/>
                            </a:schemeClr>
                          </a:solidFill>
                          <a:effectLst/>
                          <a:latin typeface="+mn-lt"/>
                          <a:ea typeface="+mn-ea"/>
                          <a:cs typeface="+mn-cs"/>
                        </a:rPr>
                        <a:t>‘</a:t>
                      </a:r>
                      <a:r>
                        <a:rPr lang="pt-PT" sz="1400" dirty="0">
                          <a:solidFill>
                            <a:schemeClr val="accent4">
                              <a:lumMod val="85000"/>
                              <a:lumOff val="15000"/>
                            </a:schemeClr>
                          </a:solidFill>
                        </a:rPr>
                        <a:t>disruptive term</a:t>
                      </a:r>
                      <a:r>
                        <a:rPr lang="pt-PT" sz="1400" b="0" u="none" kern="1200" dirty="0">
                          <a:solidFill>
                            <a:schemeClr val="accent4">
                              <a:lumMod val="85000"/>
                              <a:lumOff val="15000"/>
                            </a:schemeClr>
                          </a:solidFill>
                          <a:effectLst/>
                          <a:latin typeface="+mn-lt"/>
                          <a:ea typeface="+mn-ea"/>
                          <a:cs typeface="+mn-cs"/>
                        </a:rPr>
                        <a:t>‘ describes the variation of all the unknown model information.</a:t>
                      </a:r>
                    </a:p>
                    <a:p>
                      <a:pPr marL="285750" indent="-285750" algn="just">
                        <a:buFont typeface="Wingdings" panose="05000000000000000000" pitchFamily="2" charset="2"/>
                        <a:buChar char="§"/>
                      </a:pPr>
                      <a:endParaRPr lang="pt-PT" sz="1400" b="0" u="none"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Our idea is to decrease the unknown information level by creating artificial characters, or specifically, characters that its not possible to be produced by any computer machine.</a:t>
                      </a:r>
                      <a:endParaRPr lang="pt-PT" sz="1400" dirty="0">
                        <a:solidFill>
                          <a:schemeClr val="accent4">
                            <a:lumMod val="85000"/>
                            <a:lumOff val="15000"/>
                          </a:schemeClr>
                        </a:solidFill>
                      </a:endParaRPr>
                    </a:p>
                    <a:p>
                      <a:pPr marL="285750" indent="-285750" algn="just">
                        <a:buFont typeface="Wingdings" panose="05000000000000000000" pitchFamily="2" charset="2"/>
                        <a:buChar char="§"/>
                      </a:pPr>
                      <a:endParaRPr lang="pt-PT" sz="1400" dirty="0">
                        <a:solidFill>
                          <a:schemeClr val="accent4">
                            <a:lumMod val="85000"/>
                            <a:lumOff val="15000"/>
                          </a:schemeClr>
                        </a:solidFill>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dirty="0">
                          <a:solidFill>
                            <a:srgbClr val="FF0000"/>
                          </a:solidFill>
                        </a:rPr>
                        <a:t>To achieve this, a custom method using Generative Adversarial Neural Networks (GAN) was created.  We named it </a:t>
                      </a:r>
                      <a:r>
                        <a:rPr lang="pt-PT" sz="1400" b="0" u="none" kern="1200" dirty="0">
                          <a:solidFill>
                            <a:srgbClr val="FF0000"/>
                          </a:solidFill>
                          <a:effectLst/>
                          <a:latin typeface="+mn-lt"/>
                          <a:ea typeface="+mn-ea"/>
                          <a:cs typeface="+mn-cs"/>
                        </a:rPr>
                        <a:t>‘unreal characters‘. In this method  </a:t>
                      </a:r>
                      <a:r>
                        <a:rPr lang="pt-PT" sz="1400" b="0" u="sng" kern="1200" dirty="0">
                          <a:solidFill>
                            <a:srgbClr val="FF0000"/>
                          </a:solidFill>
                          <a:effectLst/>
                          <a:latin typeface="+mn-lt"/>
                          <a:ea typeface="+mn-ea"/>
                          <a:cs typeface="+mn-cs"/>
                        </a:rPr>
                        <a:t>94</a:t>
                      </a:r>
                      <a:r>
                        <a:rPr lang="pt-PT" sz="1400" b="0" u="none" kern="1200" dirty="0">
                          <a:solidFill>
                            <a:srgbClr val="FF0000"/>
                          </a:solidFill>
                          <a:effectLst/>
                          <a:latin typeface="+mn-lt"/>
                          <a:ea typeface="+mn-ea"/>
                          <a:cs typeface="+mn-cs"/>
                        </a:rPr>
                        <a:t> GANs were trained, one for each latin character. The base dataset for step 1 was used as the evaluating input. The train process stops on 8000 epochs to avoid data overfiting and also to keep  some random noise in the generated images.</a:t>
                      </a:r>
                    </a:p>
                    <a:p>
                      <a:pPr marL="0" indent="0" algn="just">
                        <a:buFont typeface="Wingdings" panose="05000000000000000000" pitchFamily="2" charset="2"/>
                        <a:buNone/>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514018" y="1428200"/>
            <a:ext cx="3828652" cy="343354"/>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3</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42174880"/>
              </p:ext>
            </p:extLst>
          </p:nvPr>
        </p:nvGraphicFramePr>
        <p:xfrm>
          <a:off x="6514018" y="1901628"/>
          <a:ext cx="56024" cy="3786457"/>
        </p:xfrm>
        <a:graphic>
          <a:graphicData uri="http://schemas.openxmlformats.org/drawingml/2006/table">
            <a:tbl>
              <a:tblPr>
                <a:tableStyleId>{5C22544A-7EE6-4342-B048-85BDC9FD1C3A}</a:tableStyleId>
              </a:tblPr>
              <a:tblGrid>
                <a:gridCol w="56024">
                  <a:extLst>
                    <a:ext uri="{9D8B030D-6E8A-4147-A177-3AD203B41FA5}">
                      <a16:colId xmlns:a16="http://schemas.microsoft.com/office/drawing/2014/main" val="2484424921"/>
                    </a:ext>
                  </a:extLst>
                </a:gridCol>
              </a:tblGrid>
              <a:tr h="378645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8" name="Arrow: Bent 27">
            <a:extLst>
              <a:ext uri="{FF2B5EF4-FFF2-40B4-BE49-F238E27FC236}">
                <a16:creationId xmlns:a16="http://schemas.microsoft.com/office/drawing/2014/main" id="{676DDC03-2985-490A-8FDC-B64831F90A79}"/>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5" name="Diagram 4">
            <a:extLst>
              <a:ext uri="{FF2B5EF4-FFF2-40B4-BE49-F238E27FC236}">
                <a16:creationId xmlns:a16="http://schemas.microsoft.com/office/drawing/2014/main" id="{D377C288-B33F-4C40-B8DA-45E6A6E41898}"/>
              </a:ext>
            </a:extLst>
          </p:cNvPr>
          <p:cNvGraphicFramePr/>
          <p:nvPr>
            <p:extLst>
              <p:ext uri="{D42A27DB-BD31-4B8C-83A1-F6EECF244321}">
                <p14:modId xmlns:p14="http://schemas.microsoft.com/office/powerpoint/2010/main" val="3867729783"/>
              </p:ext>
            </p:extLst>
          </p:nvPr>
        </p:nvGraphicFramePr>
        <p:xfrm>
          <a:off x="233126" y="2438249"/>
          <a:ext cx="6006680" cy="5880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TextBox 14">
            <a:extLst>
              <a:ext uri="{FF2B5EF4-FFF2-40B4-BE49-F238E27FC236}">
                <a16:creationId xmlns:a16="http://schemas.microsoft.com/office/drawing/2014/main" id="{3F5083C7-3FE0-4308-8F64-8100578B1183}"/>
              </a:ext>
            </a:extLst>
          </p:cNvPr>
          <p:cNvSpPr txBox="1"/>
          <p:nvPr/>
        </p:nvSpPr>
        <p:spPr>
          <a:xfrm>
            <a:off x="2920144" y="3600201"/>
            <a:ext cx="1173480" cy="563880"/>
          </a:xfrm>
          <a:prstGeom prst="rect">
            <a:avLst/>
          </a:prstGeom>
          <a:noFill/>
        </p:spPr>
        <p:txBody>
          <a:bodyPr wrap="square" rtlCol="0">
            <a:spAutoFit/>
          </a:bodyPr>
          <a:lstStyle/>
          <a:p>
            <a:endParaRPr lang="pt-PT" dirty="0"/>
          </a:p>
        </p:txBody>
      </p:sp>
      <p:pic>
        <p:nvPicPr>
          <p:cNvPr id="16" name="Picture 15" descr="A close up of a logo&#10;&#10;Description automatically generated">
            <a:extLst>
              <a:ext uri="{FF2B5EF4-FFF2-40B4-BE49-F238E27FC236}">
                <a16:creationId xmlns:a16="http://schemas.microsoft.com/office/drawing/2014/main" id="{5DD0A386-B4B1-4B64-B1D5-6063A090A764}"/>
              </a:ext>
            </a:extLst>
          </p:cNvPr>
          <p:cNvPicPr>
            <a:picLocks noChangeAspect="1"/>
          </p:cNvPicPr>
          <p:nvPr/>
        </p:nvPicPr>
        <p:blipFill rotWithShape="1">
          <a:blip r:embed="rId8"/>
          <a:srcRect l="45902" t="96" r="43422" b="8428"/>
          <a:stretch/>
        </p:blipFill>
        <p:spPr>
          <a:xfrm>
            <a:off x="5045759" y="3738602"/>
            <a:ext cx="732195" cy="3161434"/>
          </a:xfrm>
          <a:prstGeom prst="rect">
            <a:avLst/>
          </a:prstGeom>
        </p:spPr>
      </p:pic>
      <p:pic>
        <p:nvPicPr>
          <p:cNvPr id="17" name="Picture 16" descr="A picture containing table&#10;&#10;Description automatically generated">
            <a:extLst>
              <a:ext uri="{FF2B5EF4-FFF2-40B4-BE49-F238E27FC236}">
                <a16:creationId xmlns:a16="http://schemas.microsoft.com/office/drawing/2014/main" id="{F56895F6-2E57-42CA-A618-837ECAE46831}"/>
              </a:ext>
            </a:extLst>
          </p:cNvPr>
          <p:cNvPicPr>
            <a:picLocks noChangeAspect="1"/>
          </p:cNvPicPr>
          <p:nvPr/>
        </p:nvPicPr>
        <p:blipFill rotWithShape="1">
          <a:blip r:embed="rId9"/>
          <a:srcRect l="43130" r="40327" b="8621"/>
          <a:stretch/>
        </p:blipFill>
        <p:spPr>
          <a:xfrm>
            <a:off x="670336" y="3719446"/>
            <a:ext cx="795808" cy="3183861"/>
          </a:xfrm>
          <a:prstGeom prst="rect">
            <a:avLst/>
          </a:prstGeom>
        </p:spPr>
      </p:pic>
      <p:pic>
        <p:nvPicPr>
          <p:cNvPr id="18" name="Picture 17">
            <a:extLst>
              <a:ext uri="{FF2B5EF4-FFF2-40B4-BE49-F238E27FC236}">
                <a16:creationId xmlns:a16="http://schemas.microsoft.com/office/drawing/2014/main" id="{0F968968-3F7B-409F-A06E-85CB72EAC10B}"/>
              </a:ext>
            </a:extLst>
          </p:cNvPr>
          <p:cNvPicPr>
            <a:picLocks noChangeAspect="1"/>
          </p:cNvPicPr>
          <p:nvPr/>
        </p:nvPicPr>
        <p:blipFill rotWithShape="1">
          <a:blip r:embed="rId10"/>
          <a:srcRect l="42968" r="41033" b="8745"/>
          <a:stretch/>
        </p:blipFill>
        <p:spPr>
          <a:xfrm>
            <a:off x="2165628" y="3722717"/>
            <a:ext cx="775654" cy="3180590"/>
          </a:xfrm>
          <a:prstGeom prst="rect">
            <a:avLst/>
          </a:prstGeom>
        </p:spPr>
      </p:pic>
      <p:pic>
        <p:nvPicPr>
          <p:cNvPr id="19" name="Picture 18">
            <a:extLst>
              <a:ext uri="{FF2B5EF4-FFF2-40B4-BE49-F238E27FC236}">
                <a16:creationId xmlns:a16="http://schemas.microsoft.com/office/drawing/2014/main" id="{406A2E9F-FD85-4FE2-B33F-1E1B37DF18B2}"/>
              </a:ext>
            </a:extLst>
          </p:cNvPr>
          <p:cNvPicPr>
            <a:picLocks noChangeAspect="1"/>
          </p:cNvPicPr>
          <p:nvPr/>
        </p:nvPicPr>
        <p:blipFill rotWithShape="1">
          <a:blip r:embed="rId11"/>
          <a:srcRect l="60811" t="-34" r="27002" b="9020"/>
          <a:stretch/>
        </p:blipFill>
        <p:spPr>
          <a:xfrm>
            <a:off x="3675251" y="3719446"/>
            <a:ext cx="722436" cy="3180590"/>
          </a:xfrm>
          <a:prstGeom prst="rect">
            <a:avLst/>
          </a:prstGeom>
        </p:spPr>
      </p:pic>
      <p:sp>
        <p:nvSpPr>
          <p:cNvPr id="20" name="TextBox 19">
            <a:extLst>
              <a:ext uri="{FF2B5EF4-FFF2-40B4-BE49-F238E27FC236}">
                <a16:creationId xmlns:a16="http://schemas.microsoft.com/office/drawing/2014/main" id="{78B1C82B-A5ED-4B5D-876A-C14382220535}"/>
              </a:ext>
            </a:extLst>
          </p:cNvPr>
          <p:cNvSpPr txBox="1"/>
          <p:nvPr/>
        </p:nvSpPr>
        <p:spPr>
          <a:xfrm>
            <a:off x="2155149" y="3635821"/>
            <a:ext cx="786132" cy="430887"/>
          </a:xfrm>
          <a:prstGeom prst="rect">
            <a:avLst/>
          </a:prstGeom>
          <a:solidFill>
            <a:schemeClr val="accent1">
              <a:lumMod val="20000"/>
              <a:lumOff val="80000"/>
            </a:schemeClr>
          </a:solidFill>
        </p:spPr>
        <p:txBody>
          <a:bodyPr wrap="square" rtlCol="0">
            <a:spAutoFit/>
          </a:bodyPr>
          <a:lstStyle/>
          <a:p>
            <a:pPr algn="ctr"/>
            <a:r>
              <a:rPr lang="en-US" b="1" dirty="0">
                <a:solidFill>
                  <a:schemeClr val="accent4">
                    <a:lumMod val="85000"/>
                    <a:lumOff val="15000"/>
                  </a:schemeClr>
                </a:solidFill>
              </a:rPr>
              <a:t>400 epochs</a:t>
            </a:r>
            <a:endParaRPr lang="pt-PT" b="1" dirty="0">
              <a:solidFill>
                <a:schemeClr val="accent4">
                  <a:lumMod val="85000"/>
                  <a:lumOff val="15000"/>
                </a:schemeClr>
              </a:solidFill>
            </a:endParaRPr>
          </a:p>
        </p:txBody>
      </p:sp>
      <p:sp>
        <p:nvSpPr>
          <p:cNvPr id="21" name="Arrow: Right 20">
            <a:extLst>
              <a:ext uri="{FF2B5EF4-FFF2-40B4-BE49-F238E27FC236}">
                <a16:creationId xmlns:a16="http://schemas.microsoft.com/office/drawing/2014/main" id="{8C7C6AA4-5FF7-47C9-AAFC-D753A5269663}"/>
              </a:ext>
            </a:extLst>
          </p:cNvPr>
          <p:cNvSpPr/>
          <p:nvPr/>
        </p:nvSpPr>
        <p:spPr>
          <a:xfrm>
            <a:off x="1668634" y="5146155"/>
            <a:ext cx="324325" cy="3779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22" name="TextBox 21">
            <a:extLst>
              <a:ext uri="{FF2B5EF4-FFF2-40B4-BE49-F238E27FC236}">
                <a16:creationId xmlns:a16="http://schemas.microsoft.com/office/drawing/2014/main" id="{5D69CC00-E8C9-41DE-AEFB-43B0BA9DF13D}"/>
              </a:ext>
            </a:extLst>
          </p:cNvPr>
          <p:cNvSpPr txBox="1"/>
          <p:nvPr/>
        </p:nvSpPr>
        <p:spPr>
          <a:xfrm>
            <a:off x="680012" y="3635821"/>
            <a:ext cx="786132" cy="430887"/>
          </a:xfrm>
          <a:prstGeom prst="rect">
            <a:avLst/>
          </a:prstGeom>
          <a:solidFill>
            <a:schemeClr val="accent1">
              <a:lumMod val="20000"/>
              <a:lumOff val="80000"/>
            </a:schemeClr>
          </a:solidFill>
        </p:spPr>
        <p:txBody>
          <a:bodyPr wrap="square" rtlCol="0">
            <a:spAutoFit/>
          </a:bodyPr>
          <a:lstStyle/>
          <a:p>
            <a:pPr algn="ctr"/>
            <a:r>
              <a:rPr lang="en-US" b="1" dirty="0">
                <a:solidFill>
                  <a:schemeClr val="accent4">
                    <a:lumMod val="85000"/>
                    <a:lumOff val="15000"/>
                  </a:schemeClr>
                </a:solidFill>
              </a:rPr>
              <a:t>0   epochs</a:t>
            </a:r>
            <a:endParaRPr lang="pt-PT" b="1" dirty="0">
              <a:solidFill>
                <a:schemeClr val="accent4">
                  <a:lumMod val="85000"/>
                  <a:lumOff val="15000"/>
                </a:schemeClr>
              </a:solidFill>
            </a:endParaRPr>
          </a:p>
        </p:txBody>
      </p:sp>
      <p:sp>
        <p:nvSpPr>
          <p:cNvPr id="25" name="TextBox 24">
            <a:extLst>
              <a:ext uri="{FF2B5EF4-FFF2-40B4-BE49-F238E27FC236}">
                <a16:creationId xmlns:a16="http://schemas.microsoft.com/office/drawing/2014/main" id="{7A0D8989-9657-4139-9EA5-E250E0AC9E67}"/>
              </a:ext>
            </a:extLst>
          </p:cNvPr>
          <p:cNvSpPr txBox="1"/>
          <p:nvPr/>
        </p:nvSpPr>
        <p:spPr>
          <a:xfrm>
            <a:off x="3665492" y="3635821"/>
            <a:ext cx="732195" cy="430887"/>
          </a:xfrm>
          <a:prstGeom prst="rect">
            <a:avLst/>
          </a:prstGeom>
          <a:solidFill>
            <a:schemeClr val="accent1">
              <a:lumMod val="20000"/>
              <a:lumOff val="80000"/>
            </a:schemeClr>
          </a:solidFill>
        </p:spPr>
        <p:txBody>
          <a:bodyPr wrap="square" rtlCol="0">
            <a:spAutoFit/>
          </a:bodyPr>
          <a:lstStyle/>
          <a:p>
            <a:pPr algn="ctr"/>
            <a:r>
              <a:rPr lang="en-US" b="1" dirty="0">
                <a:solidFill>
                  <a:schemeClr val="accent4">
                    <a:lumMod val="85000"/>
                    <a:lumOff val="15000"/>
                  </a:schemeClr>
                </a:solidFill>
              </a:rPr>
              <a:t>2800 epochs</a:t>
            </a:r>
            <a:endParaRPr lang="pt-PT" b="1" dirty="0">
              <a:solidFill>
                <a:schemeClr val="accent4">
                  <a:lumMod val="85000"/>
                  <a:lumOff val="15000"/>
                </a:schemeClr>
              </a:solidFill>
            </a:endParaRPr>
          </a:p>
        </p:txBody>
      </p:sp>
      <p:sp>
        <p:nvSpPr>
          <p:cNvPr id="26" name="TextBox 25">
            <a:extLst>
              <a:ext uri="{FF2B5EF4-FFF2-40B4-BE49-F238E27FC236}">
                <a16:creationId xmlns:a16="http://schemas.microsoft.com/office/drawing/2014/main" id="{B78D6107-1439-4430-9599-68FFE7E4BDB7}"/>
              </a:ext>
            </a:extLst>
          </p:cNvPr>
          <p:cNvSpPr txBox="1"/>
          <p:nvPr/>
        </p:nvSpPr>
        <p:spPr>
          <a:xfrm>
            <a:off x="5045759" y="3636337"/>
            <a:ext cx="732195" cy="430887"/>
          </a:xfrm>
          <a:prstGeom prst="rect">
            <a:avLst/>
          </a:prstGeom>
          <a:solidFill>
            <a:schemeClr val="accent1">
              <a:lumMod val="20000"/>
              <a:lumOff val="80000"/>
            </a:schemeClr>
          </a:solidFill>
        </p:spPr>
        <p:txBody>
          <a:bodyPr wrap="square" rtlCol="0">
            <a:spAutoFit/>
          </a:bodyPr>
          <a:lstStyle/>
          <a:p>
            <a:pPr algn="ctr"/>
            <a:r>
              <a:rPr lang="en-US" b="1" dirty="0">
                <a:solidFill>
                  <a:schemeClr val="accent4">
                    <a:lumMod val="85000"/>
                    <a:lumOff val="15000"/>
                  </a:schemeClr>
                </a:solidFill>
              </a:rPr>
              <a:t>8000 epochs</a:t>
            </a:r>
            <a:endParaRPr lang="pt-PT" b="1" dirty="0">
              <a:solidFill>
                <a:schemeClr val="accent4">
                  <a:lumMod val="85000"/>
                  <a:lumOff val="15000"/>
                </a:schemeClr>
              </a:solidFill>
            </a:endParaRPr>
          </a:p>
        </p:txBody>
      </p:sp>
      <p:sp>
        <p:nvSpPr>
          <p:cNvPr id="27" name="Arrow: Right 26">
            <a:extLst>
              <a:ext uri="{FF2B5EF4-FFF2-40B4-BE49-F238E27FC236}">
                <a16:creationId xmlns:a16="http://schemas.microsoft.com/office/drawing/2014/main" id="{2E73CFC8-F896-4062-B49C-2E1111191B3E}"/>
              </a:ext>
            </a:extLst>
          </p:cNvPr>
          <p:cNvSpPr/>
          <p:nvPr/>
        </p:nvSpPr>
        <p:spPr>
          <a:xfrm>
            <a:off x="3165731" y="5146155"/>
            <a:ext cx="324325" cy="3779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31" name="Arrow: Right 30">
            <a:extLst>
              <a:ext uri="{FF2B5EF4-FFF2-40B4-BE49-F238E27FC236}">
                <a16:creationId xmlns:a16="http://schemas.microsoft.com/office/drawing/2014/main" id="{0D8CB435-B124-4A3F-A615-C78AC0CBB869}"/>
              </a:ext>
            </a:extLst>
          </p:cNvPr>
          <p:cNvSpPr/>
          <p:nvPr/>
        </p:nvSpPr>
        <p:spPr>
          <a:xfrm>
            <a:off x="4612150" y="5146155"/>
            <a:ext cx="324325" cy="37790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pt-PT"/>
          </a:p>
        </p:txBody>
      </p:sp>
      <p:sp>
        <p:nvSpPr>
          <p:cNvPr id="32" name="TextBox 31">
            <a:extLst>
              <a:ext uri="{FF2B5EF4-FFF2-40B4-BE49-F238E27FC236}">
                <a16:creationId xmlns:a16="http://schemas.microsoft.com/office/drawing/2014/main" id="{269372D3-30C6-4CA1-9A08-4976C4137EC6}"/>
              </a:ext>
            </a:extLst>
          </p:cNvPr>
          <p:cNvSpPr txBox="1"/>
          <p:nvPr/>
        </p:nvSpPr>
        <p:spPr>
          <a:xfrm>
            <a:off x="201211" y="3264954"/>
            <a:ext cx="6114604" cy="286796"/>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Train process evolution</a:t>
            </a:r>
            <a:endParaRPr lang="en-US" sz="1400" dirty="0">
              <a:solidFill>
                <a:sysClr val="windowText" lastClr="000000"/>
              </a:solidFill>
            </a:endParaRPr>
          </a:p>
        </p:txBody>
      </p:sp>
      <p:sp>
        <p:nvSpPr>
          <p:cNvPr id="35" name="TextBox 34">
            <a:extLst>
              <a:ext uri="{FF2B5EF4-FFF2-40B4-BE49-F238E27FC236}">
                <a16:creationId xmlns:a16="http://schemas.microsoft.com/office/drawing/2014/main" id="{3B84C1F0-C8E3-44FD-A4EC-51227FB20A4E}"/>
              </a:ext>
            </a:extLst>
          </p:cNvPr>
          <p:cNvSpPr txBox="1"/>
          <p:nvPr/>
        </p:nvSpPr>
        <p:spPr>
          <a:xfrm>
            <a:off x="190403" y="1875758"/>
            <a:ext cx="6114605"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Train process Graph</a:t>
            </a:r>
            <a:endParaRPr lang="en-US" sz="1400" dirty="0">
              <a:solidFill>
                <a:sysClr val="windowText" lastClr="000000"/>
              </a:solidFill>
            </a:endParaRPr>
          </a:p>
        </p:txBody>
      </p:sp>
      <p:pic>
        <p:nvPicPr>
          <p:cNvPr id="33" name="Picture 32">
            <a:extLst>
              <a:ext uri="{FF2B5EF4-FFF2-40B4-BE49-F238E27FC236}">
                <a16:creationId xmlns:a16="http://schemas.microsoft.com/office/drawing/2014/main" id="{0B621A10-F4FD-484E-9EE3-1B9C089F0159}"/>
              </a:ext>
            </a:extLst>
          </p:cNvPr>
          <p:cNvPicPr>
            <a:picLocks noChangeAspect="1"/>
          </p:cNvPicPr>
          <p:nvPr/>
        </p:nvPicPr>
        <p:blipFill>
          <a:blip r:embed="rId12"/>
          <a:stretch>
            <a:fillRect/>
          </a:stretch>
        </p:blipFill>
        <p:spPr>
          <a:xfrm>
            <a:off x="2393578" y="1361940"/>
            <a:ext cx="1746333" cy="329665"/>
          </a:xfrm>
          <a:prstGeom prst="rect">
            <a:avLst/>
          </a:prstGeom>
        </p:spPr>
      </p:pic>
      <p:sp>
        <p:nvSpPr>
          <p:cNvPr id="2" name="Rectangle 1">
            <a:extLst>
              <a:ext uri="{FF2B5EF4-FFF2-40B4-BE49-F238E27FC236}">
                <a16:creationId xmlns:a16="http://schemas.microsoft.com/office/drawing/2014/main" id="{436BB6CF-D25D-4F3C-A3CE-8D025D971EDB}"/>
              </a:ext>
            </a:extLst>
          </p:cNvPr>
          <p:cNvSpPr/>
          <p:nvPr/>
        </p:nvSpPr>
        <p:spPr bwMode="auto">
          <a:xfrm>
            <a:off x="1466144" y="2618127"/>
            <a:ext cx="351370" cy="190182"/>
          </a:xfrm>
          <a:prstGeom prst="rect">
            <a:avLst/>
          </a:prstGeom>
          <a:solidFill>
            <a:srgbClr val="34B8B5"/>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4" name="TextBox 33">
            <a:extLst>
              <a:ext uri="{FF2B5EF4-FFF2-40B4-BE49-F238E27FC236}">
                <a16:creationId xmlns:a16="http://schemas.microsoft.com/office/drawing/2014/main" id="{BE45AB1F-1760-452E-B5FC-62DF3A4E1553}"/>
              </a:ext>
            </a:extLst>
          </p:cNvPr>
          <p:cNvSpPr txBox="1"/>
          <p:nvPr/>
        </p:nvSpPr>
        <p:spPr>
          <a:xfrm>
            <a:off x="1291053" y="2614935"/>
            <a:ext cx="864096" cy="261610"/>
          </a:xfrm>
          <a:prstGeom prst="rect">
            <a:avLst/>
          </a:prstGeom>
          <a:noFill/>
        </p:spPr>
        <p:txBody>
          <a:bodyPr wrap="square" rtlCol="0">
            <a:spAutoFit/>
          </a:bodyPr>
          <a:lstStyle/>
          <a:p>
            <a:r>
              <a:rPr lang="pt-PT" dirty="0"/>
              <a:t>Segment</a:t>
            </a:r>
            <a:endParaRPr lang="en-US" dirty="0"/>
          </a:p>
        </p:txBody>
      </p:sp>
    </p:spTree>
    <p:extLst>
      <p:ext uri="{BB962C8B-B14F-4D97-AF65-F5344CB8AC3E}">
        <p14:creationId xmlns:p14="http://schemas.microsoft.com/office/powerpoint/2010/main" val="24429304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5DD7B3C-DA78-45ED-A504-FA492E30D7AD}"/>
              </a:ext>
            </a:extLst>
          </p:cNvPr>
          <p:cNvSpPr/>
          <p:nvPr/>
        </p:nvSpPr>
        <p:spPr bwMode="auto">
          <a:xfrm>
            <a:off x="649401" y="1547589"/>
            <a:ext cx="5144537" cy="540089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798985264"/>
              </p:ext>
            </p:extLst>
          </p:nvPr>
        </p:nvGraphicFramePr>
        <p:xfrm>
          <a:off x="6626066" y="1871590"/>
          <a:ext cx="3716603" cy="4700322"/>
        </p:xfrm>
        <a:graphic>
          <a:graphicData uri="http://schemas.openxmlformats.org/drawingml/2006/table">
            <a:tbl>
              <a:tblPr>
                <a:tableStyleId>{5C22544A-7EE6-4342-B048-85BDC9FD1C3A}</a:tableStyleId>
              </a:tblPr>
              <a:tblGrid>
                <a:gridCol w="3716603">
                  <a:extLst>
                    <a:ext uri="{9D8B030D-6E8A-4147-A177-3AD203B41FA5}">
                      <a16:colId xmlns:a16="http://schemas.microsoft.com/office/drawing/2014/main" val="2484424921"/>
                    </a:ext>
                  </a:extLst>
                </a:gridCol>
              </a:tblGrid>
              <a:tr h="3852463">
                <a:tc>
                  <a:txBody>
                    <a:bodyPr/>
                    <a:lstStyle/>
                    <a:p>
                      <a:pPr marL="0" indent="0" algn="just">
                        <a:buFont typeface="Wingdings" panose="05000000000000000000" pitchFamily="2" charset="2"/>
                        <a:buNone/>
                      </a:pPr>
                      <a:endParaRPr lang="pt-PT" sz="1400" b="0" u="none"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The created models are running seperately as an api and they generate data in-memory or in disk. This way, the execution of the solution can take advantage of the parallel computing practises and provide the data in a flexible, portable and easy usable format.</a:t>
                      </a:r>
                    </a:p>
                    <a:p>
                      <a:pPr marL="0" indent="0" algn="just">
                        <a:buFont typeface="Wingdings" panose="05000000000000000000" pitchFamily="2" charset="2"/>
                        <a:buNone/>
                      </a:pPr>
                      <a:endParaRPr lang="pt-PT" sz="1400" b="0" u="none"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The generated amount of  </a:t>
                      </a:r>
                      <a:r>
                        <a:rPr lang="pt-PT" sz="1400" b="0" u="none" kern="1200" dirty="0">
                          <a:solidFill>
                            <a:schemeClr val="tx2">
                              <a:lumMod val="50000"/>
                            </a:schemeClr>
                          </a:solidFill>
                          <a:effectLst/>
                          <a:latin typeface="+mn-lt"/>
                          <a:ea typeface="+mn-ea"/>
                          <a:cs typeface="+mn-cs"/>
                        </a:rPr>
                        <a:t>‘unreal characters‘ </a:t>
                      </a:r>
                      <a:r>
                        <a:rPr lang="pt-PT" sz="1400" b="0" u="none" kern="1200" dirty="0">
                          <a:solidFill>
                            <a:schemeClr val="accent4">
                              <a:lumMod val="85000"/>
                              <a:lumOff val="15000"/>
                            </a:schemeClr>
                          </a:solidFill>
                          <a:effectLst/>
                          <a:latin typeface="+mn-lt"/>
                          <a:ea typeface="+mn-ea"/>
                          <a:cs typeface="+mn-cs"/>
                        </a:rPr>
                        <a:t>is manualy imporetd by the user.</a:t>
                      </a:r>
                      <a:r>
                        <a:rPr lang="pt-PT" sz="1400" b="0" u="none" kern="1200" dirty="0">
                          <a:solidFill>
                            <a:schemeClr val="tx2">
                              <a:lumMod val="50000"/>
                            </a:schemeClr>
                          </a:solidFill>
                          <a:effectLst/>
                          <a:latin typeface="+mn-lt"/>
                          <a:ea typeface="+mn-ea"/>
                          <a:cs typeface="+mn-cs"/>
                        </a:rPr>
                        <a:t> </a:t>
                      </a:r>
                      <a:r>
                        <a:rPr lang="pt-PT" sz="1400" b="0" u="none" kern="1200" dirty="0">
                          <a:solidFill>
                            <a:schemeClr val="accent4">
                              <a:lumMod val="85000"/>
                              <a:lumOff val="15000"/>
                            </a:schemeClr>
                          </a:solidFill>
                          <a:effectLst/>
                          <a:latin typeface="+mn-lt"/>
                          <a:ea typeface="+mn-ea"/>
                          <a:cs typeface="+mn-cs"/>
                        </a:rPr>
                        <a:t>This decision allow us to control the influence rate in the final character classification phase.</a:t>
                      </a:r>
                    </a:p>
                    <a:p>
                      <a:pPr marL="285750" indent="-285750" algn="just">
                        <a:buFont typeface="Wingdings" panose="05000000000000000000" pitchFamily="2" charset="2"/>
                        <a:buChar char="§"/>
                      </a:pPr>
                      <a:endParaRPr lang="pt-PT" sz="1400" b="0" u="none"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The models were created with continuous learning capability. </a:t>
                      </a:r>
                    </a:p>
                    <a:p>
                      <a:pPr marL="285750" indent="-285750" algn="just">
                        <a:buClr>
                          <a:schemeClr val="bg1"/>
                        </a:buClr>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In long-term it is expected for GANs to </a:t>
                      </a:r>
                      <a:r>
                        <a:rPr lang="en-US" sz="1400" b="0" u="none" kern="1200" dirty="0">
                          <a:solidFill>
                            <a:schemeClr val="accent4">
                              <a:lumMod val="85000"/>
                              <a:lumOff val="15000"/>
                            </a:schemeClr>
                          </a:solidFill>
                          <a:effectLst/>
                          <a:latin typeface="+mn-lt"/>
                          <a:ea typeface="+mn-ea"/>
                          <a:cs typeface="+mn-cs"/>
                        </a:rPr>
                        <a:t>take advantage of the data entered by </a:t>
                      </a:r>
                      <a:r>
                        <a:rPr lang="pt-PT" sz="1400" b="0" u="none" kern="1200" dirty="0">
                          <a:solidFill>
                            <a:schemeClr val="accent4">
                              <a:lumMod val="85000"/>
                              <a:lumOff val="15000"/>
                            </a:schemeClr>
                          </a:solidFill>
                          <a:effectLst/>
                          <a:latin typeface="+mn-lt"/>
                          <a:ea typeface="+mn-ea"/>
                          <a:cs typeface="+mn-cs"/>
                        </a:rPr>
                        <a:t>the application</a:t>
                      </a:r>
                      <a:r>
                        <a:rPr lang="el-GR" sz="1400" b="0" u="none" kern="1200" dirty="0">
                          <a:solidFill>
                            <a:schemeClr val="accent4">
                              <a:lumMod val="85000"/>
                              <a:lumOff val="15000"/>
                            </a:schemeClr>
                          </a:solidFill>
                          <a:effectLst/>
                          <a:latin typeface="+mn-lt"/>
                          <a:ea typeface="+mn-ea"/>
                          <a:cs typeface="+mn-cs"/>
                        </a:rPr>
                        <a:t> </a:t>
                      </a:r>
                      <a:r>
                        <a:rPr lang="en-US" sz="1400" b="0" u="none" kern="1200" dirty="0">
                          <a:solidFill>
                            <a:schemeClr val="accent4">
                              <a:lumMod val="85000"/>
                              <a:lumOff val="15000"/>
                            </a:schemeClr>
                          </a:solidFill>
                          <a:effectLst/>
                          <a:latin typeface="+mn-lt"/>
                          <a:ea typeface="+mn-ea"/>
                          <a:cs typeface="+mn-cs"/>
                        </a:rPr>
                        <a:t>users</a:t>
                      </a:r>
                      <a:r>
                        <a:rPr lang="el-GR" sz="1400" b="0" u="none" kern="1200" dirty="0">
                          <a:solidFill>
                            <a:schemeClr val="accent4">
                              <a:lumMod val="85000"/>
                              <a:lumOff val="15000"/>
                            </a:schemeClr>
                          </a:solidFill>
                          <a:effectLst/>
                          <a:latin typeface="+mn-lt"/>
                          <a:ea typeface="+mn-ea"/>
                          <a:cs typeface="+mn-cs"/>
                        </a:rPr>
                        <a:t> </a:t>
                      </a:r>
                      <a:r>
                        <a:rPr lang="pt-PT" sz="1400" b="0" u="none" kern="1200" dirty="0">
                          <a:solidFill>
                            <a:schemeClr val="accent4">
                              <a:lumMod val="85000"/>
                              <a:lumOff val="15000"/>
                            </a:schemeClr>
                          </a:solidFill>
                          <a:effectLst/>
                          <a:latin typeface="+mn-lt"/>
                          <a:ea typeface="+mn-ea"/>
                          <a:cs typeface="+mn-cs"/>
                        </a:rPr>
                        <a:t>to</a:t>
                      </a:r>
                      <a:r>
                        <a:rPr lang="el-GR" sz="1400" b="0" u="none" kern="1200" dirty="0">
                          <a:solidFill>
                            <a:schemeClr val="accent4">
                              <a:lumMod val="85000"/>
                              <a:lumOff val="15000"/>
                            </a:schemeClr>
                          </a:solidFill>
                          <a:effectLst/>
                          <a:latin typeface="+mn-lt"/>
                          <a:ea typeface="+mn-ea"/>
                          <a:cs typeface="+mn-cs"/>
                        </a:rPr>
                        <a:t> </a:t>
                      </a:r>
                      <a:r>
                        <a:rPr lang="pt-PT" sz="1400" b="0" u="none" kern="1200" dirty="0">
                          <a:solidFill>
                            <a:schemeClr val="accent4">
                              <a:lumMod val="85000"/>
                              <a:lumOff val="15000"/>
                            </a:schemeClr>
                          </a:solidFill>
                          <a:effectLst/>
                          <a:latin typeface="+mn-lt"/>
                          <a:ea typeface="+mn-ea"/>
                          <a:cs typeface="+mn-cs"/>
                        </a:rPr>
                        <a:t>improve their diversity output</a:t>
                      </a:r>
                      <a:r>
                        <a:rPr lang="el-GR" sz="1400" b="0" u="none" kern="1200" dirty="0">
                          <a:solidFill>
                            <a:schemeClr val="accent4">
                              <a:lumMod val="85000"/>
                              <a:lumOff val="15000"/>
                            </a:schemeClr>
                          </a:solidFill>
                          <a:effectLst/>
                          <a:latin typeface="+mn-lt"/>
                          <a:ea typeface="+mn-ea"/>
                          <a:cs typeface="+mn-cs"/>
                        </a:rPr>
                        <a:t> </a:t>
                      </a:r>
                      <a:r>
                        <a:rPr lang="pt-PT" sz="1400" b="0" u="none" kern="1200" dirty="0">
                          <a:solidFill>
                            <a:schemeClr val="accent4">
                              <a:lumMod val="85000"/>
                              <a:lumOff val="15000"/>
                            </a:schemeClr>
                          </a:solidFill>
                          <a:effectLst/>
                          <a:latin typeface="+mn-lt"/>
                          <a:ea typeface="+mn-ea"/>
                          <a:cs typeface="+mn-cs"/>
                        </a:rPr>
                        <a:t>and decrease more the ‘</a:t>
                      </a:r>
                      <a:r>
                        <a:rPr lang="pt-PT" sz="1400" dirty="0">
                          <a:solidFill>
                            <a:schemeClr val="accent4">
                              <a:lumMod val="85000"/>
                              <a:lumOff val="15000"/>
                            </a:schemeClr>
                          </a:solidFill>
                        </a:rPr>
                        <a:t>disruptive term</a:t>
                      </a:r>
                      <a:r>
                        <a:rPr lang="pt-PT" sz="1400" b="0" u="none" kern="1200" dirty="0">
                          <a:solidFill>
                            <a:schemeClr val="accent4">
                              <a:lumMod val="85000"/>
                              <a:lumOff val="15000"/>
                            </a:schemeClr>
                          </a:solidFill>
                          <a:effectLst/>
                          <a:latin typeface="+mn-lt"/>
                          <a:ea typeface="+mn-ea"/>
                          <a:cs typeface="+mn-cs"/>
                        </a:rPr>
                        <a:t>‘</a:t>
                      </a:r>
                      <a:r>
                        <a:rPr lang="pt-PT" sz="1400" dirty="0">
                          <a:solidFill>
                            <a:schemeClr val="accent4">
                              <a:lumMod val="85000"/>
                              <a:lumOff val="15000"/>
                            </a:schemeClr>
                          </a:solidFill>
                        </a:rPr>
                        <a:t>. </a:t>
                      </a: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514018" y="1428200"/>
            <a:ext cx="3828652" cy="343354"/>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4</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124265206"/>
              </p:ext>
            </p:extLst>
          </p:nvPr>
        </p:nvGraphicFramePr>
        <p:xfrm>
          <a:off x="6514018" y="1771554"/>
          <a:ext cx="56024" cy="4800358"/>
        </p:xfrm>
        <a:graphic>
          <a:graphicData uri="http://schemas.openxmlformats.org/drawingml/2006/table">
            <a:tbl>
              <a:tblPr>
                <a:tableStyleId>{5C22544A-7EE6-4342-B048-85BDC9FD1C3A}</a:tableStyleId>
              </a:tblPr>
              <a:tblGrid>
                <a:gridCol w="56024">
                  <a:extLst>
                    <a:ext uri="{9D8B030D-6E8A-4147-A177-3AD203B41FA5}">
                      <a16:colId xmlns:a16="http://schemas.microsoft.com/office/drawing/2014/main" val="2484424921"/>
                    </a:ext>
                  </a:extLst>
                </a:gridCol>
              </a:tblGrid>
              <a:tr h="480035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8" name="Arrow: Bent 27">
            <a:extLst>
              <a:ext uri="{FF2B5EF4-FFF2-40B4-BE49-F238E27FC236}">
                <a16:creationId xmlns:a16="http://schemas.microsoft.com/office/drawing/2014/main" id="{676DDC03-2985-490A-8FDC-B64831F90A79}"/>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5" name="Diagram 4">
            <a:extLst>
              <a:ext uri="{FF2B5EF4-FFF2-40B4-BE49-F238E27FC236}">
                <a16:creationId xmlns:a16="http://schemas.microsoft.com/office/drawing/2014/main" id="{D377C288-B33F-4C40-B8DA-45E6A6E41898}"/>
              </a:ext>
            </a:extLst>
          </p:cNvPr>
          <p:cNvGraphicFramePr/>
          <p:nvPr>
            <p:extLst>
              <p:ext uri="{D42A27DB-BD31-4B8C-83A1-F6EECF244321}">
                <p14:modId xmlns:p14="http://schemas.microsoft.com/office/powerpoint/2010/main" val="2210295693"/>
              </p:ext>
            </p:extLst>
          </p:nvPr>
        </p:nvGraphicFramePr>
        <p:xfrm>
          <a:off x="1345324" y="3372939"/>
          <a:ext cx="3312580" cy="34350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3B84C1F0-C8E3-44FD-A4EC-51227FB20A4E}"/>
              </a:ext>
            </a:extLst>
          </p:cNvPr>
          <p:cNvSpPr txBox="1"/>
          <p:nvPr/>
        </p:nvSpPr>
        <p:spPr>
          <a:xfrm>
            <a:off x="655255" y="2954142"/>
            <a:ext cx="5144537" cy="276999"/>
          </a:xfrm>
          <a:prstGeom prst="rect">
            <a:avLst/>
          </a:prstGeom>
          <a:solidFill>
            <a:schemeClr val="accent1">
              <a:lumMod val="40000"/>
              <a:lumOff val="60000"/>
            </a:schemeClr>
          </a:solidFill>
        </p:spPr>
        <p:txBody>
          <a:bodyPr wrap="square" rtlCol="0">
            <a:spAutoFit/>
          </a:bodyPr>
          <a:lstStyle/>
          <a:p>
            <a:r>
              <a:rPr lang="pt-PT" sz="1200" b="1" dirty="0">
                <a:solidFill>
                  <a:sysClr val="windowText" lastClr="000000"/>
                </a:solidFill>
              </a:rPr>
              <a:t>Generate data process</a:t>
            </a:r>
            <a:endParaRPr lang="en-US" sz="1400" dirty="0">
              <a:solidFill>
                <a:sysClr val="windowText" lastClr="000000"/>
              </a:solidFill>
            </a:endParaRPr>
          </a:p>
        </p:txBody>
      </p:sp>
      <p:sp>
        <p:nvSpPr>
          <p:cNvPr id="2" name="TextBox 1">
            <a:extLst>
              <a:ext uri="{FF2B5EF4-FFF2-40B4-BE49-F238E27FC236}">
                <a16:creationId xmlns:a16="http://schemas.microsoft.com/office/drawing/2014/main" id="{302942E5-FF18-47F5-9E38-5E77A3266561}"/>
              </a:ext>
            </a:extLst>
          </p:cNvPr>
          <p:cNvSpPr txBox="1"/>
          <p:nvPr/>
        </p:nvSpPr>
        <p:spPr>
          <a:xfrm>
            <a:off x="2609602" y="3989100"/>
            <a:ext cx="864096" cy="276999"/>
          </a:xfrm>
          <a:prstGeom prst="rect">
            <a:avLst/>
          </a:prstGeom>
          <a:noFill/>
        </p:spPr>
        <p:txBody>
          <a:bodyPr wrap="square" rtlCol="0">
            <a:spAutoFit/>
          </a:bodyPr>
          <a:lstStyle/>
          <a:p>
            <a:r>
              <a:rPr lang="pt-PT" sz="1200" dirty="0"/>
              <a:t>Segment</a:t>
            </a:r>
            <a:endParaRPr lang="en-US" dirty="0"/>
          </a:p>
        </p:txBody>
      </p:sp>
      <p:pic>
        <p:nvPicPr>
          <p:cNvPr id="3" name="Picture 2">
            <a:extLst>
              <a:ext uri="{FF2B5EF4-FFF2-40B4-BE49-F238E27FC236}">
                <a16:creationId xmlns:a16="http://schemas.microsoft.com/office/drawing/2014/main" id="{70526AEB-5105-4693-8295-EFE1138545B8}"/>
              </a:ext>
            </a:extLst>
          </p:cNvPr>
          <p:cNvPicPr>
            <a:picLocks noChangeAspect="1"/>
          </p:cNvPicPr>
          <p:nvPr/>
        </p:nvPicPr>
        <p:blipFill>
          <a:blip r:embed="rId8"/>
          <a:stretch>
            <a:fillRect/>
          </a:stretch>
        </p:blipFill>
        <p:spPr>
          <a:xfrm>
            <a:off x="809402" y="1849083"/>
            <a:ext cx="4658649" cy="989661"/>
          </a:xfrm>
          <a:prstGeom prst="rect">
            <a:avLst/>
          </a:prstGeom>
        </p:spPr>
      </p:pic>
      <p:pic>
        <p:nvPicPr>
          <p:cNvPr id="15" name="Picture 14">
            <a:extLst>
              <a:ext uri="{FF2B5EF4-FFF2-40B4-BE49-F238E27FC236}">
                <a16:creationId xmlns:a16="http://schemas.microsoft.com/office/drawing/2014/main" id="{6F55A8F2-1903-4EB5-BE47-B37800382E58}"/>
              </a:ext>
            </a:extLst>
          </p:cNvPr>
          <p:cNvPicPr>
            <a:picLocks noChangeAspect="1"/>
          </p:cNvPicPr>
          <p:nvPr/>
        </p:nvPicPr>
        <p:blipFill>
          <a:blip r:embed="rId9"/>
          <a:stretch>
            <a:fillRect/>
          </a:stretch>
        </p:blipFill>
        <p:spPr>
          <a:xfrm>
            <a:off x="2321570" y="1361940"/>
            <a:ext cx="1746333" cy="329665"/>
          </a:xfrm>
          <a:prstGeom prst="rect">
            <a:avLst/>
          </a:prstGeom>
        </p:spPr>
      </p:pic>
    </p:spTree>
    <p:extLst>
      <p:ext uri="{BB962C8B-B14F-4D97-AF65-F5344CB8AC3E}">
        <p14:creationId xmlns:p14="http://schemas.microsoft.com/office/powerpoint/2010/main" val="2994785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BE4DEDA7-F4AA-4EC5-A5DE-982E3D0728EB}"/>
              </a:ext>
            </a:extLst>
          </p:cNvPr>
          <p:cNvSpPr/>
          <p:nvPr/>
        </p:nvSpPr>
        <p:spPr bwMode="auto">
          <a:xfrm>
            <a:off x="937434" y="1475509"/>
            <a:ext cx="4712488" cy="5306032"/>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41" name="Picture 40">
            <a:extLst>
              <a:ext uri="{FF2B5EF4-FFF2-40B4-BE49-F238E27FC236}">
                <a16:creationId xmlns:a16="http://schemas.microsoft.com/office/drawing/2014/main" id="{F470BEAA-4942-47B1-8884-C7A3F8711CC9}"/>
              </a:ext>
            </a:extLst>
          </p:cNvPr>
          <p:cNvPicPr>
            <a:picLocks noChangeAspect="1"/>
          </p:cNvPicPr>
          <p:nvPr/>
        </p:nvPicPr>
        <p:blipFill rotWithShape="1">
          <a:blip r:embed="rId3">
            <a:alphaModFix amt="85000"/>
          </a:blip>
          <a:srcRect l="2813" r="1224"/>
          <a:stretch/>
        </p:blipFill>
        <p:spPr>
          <a:xfrm>
            <a:off x="1893281" y="1852415"/>
            <a:ext cx="2786011" cy="378645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842926266"/>
              </p:ext>
            </p:extLst>
          </p:nvPr>
        </p:nvGraphicFramePr>
        <p:xfrm>
          <a:off x="6670260" y="1871590"/>
          <a:ext cx="3672409" cy="2780082"/>
        </p:xfrm>
        <a:graphic>
          <a:graphicData uri="http://schemas.openxmlformats.org/drawingml/2006/table">
            <a:tbl>
              <a:tblPr>
                <a:tableStyleId>{5C22544A-7EE6-4342-B048-85BDC9FD1C3A}</a:tableStyleId>
              </a:tblPr>
              <a:tblGrid>
                <a:gridCol w="3672409">
                  <a:extLst>
                    <a:ext uri="{9D8B030D-6E8A-4147-A177-3AD203B41FA5}">
                      <a16:colId xmlns:a16="http://schemas.microsoft.com/office/drawing/2014/main" val="2484424921"/>
                    </a:ext>
                  </a:extLst>
                </a:gridCol>
              </a:tblGrid>
              <a:tr h="2489177">
                <a:tc>
                  <a:txBody>
                    <a:bodyPr/>
                    <a:lstStyle/>
                    <a:p>
                      <a:pPr marL="0" indent="0" algn="just">
                        <a:buFont typeface="Wingdings" panose="05000000000000000000" pitchFamily="2" charset="2"/>
                        <a:buNone/>
                      </a:pPr>
                      <a:endParaRPr lang="pt-PT" sz="1400" b="0" u="none"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b="0" u="none" kern="1200" dirty="0">
                          <a:solidFill>
                            <a:schemeClr val="accent4">
                              <a:lumMod val="85000"/>
                              <a:lumOff val="15000"/>
                            </a:schemeClr>
                          </a:solidFill>
                          <a:effectLst/>
                          <a:latin typeface="+mn-lt"/>
                          <a:ea typeface="+mn-ea"/>
                          <a:cs typeface="+mn-cs"/>
                        </a:rPr>
                        <a:t>Finally the 3 data sources are combined and together they constitute our integrated training dataset for the final classification of the character segments.</a:t>
                      </a:r>
                    </a:p>
                    <a:p>
                      <a:pPr marL="285750" indent="-285750" algn="just">
                        <a:buFont typeface="Wingdings" panose="05000000000000000000" pitchFamily="2" charset="2"/>
                        <a:buChar char="§"/>
                      </a:pPr>
                      <a:endParaRPr lang="pt-PT" sz="1400" b="0" u="none" kern="1200" dirty="0">
                        <a:solidFill>
                          <a:schemeClr val="accent4">
                            <a:lumMod val="85000"/>
                            <a:lumOff val="15000"/>
                          </a:schemeClr>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accent4">
                              <a:lumMod val="85000"/>
                              <a:lumOff val="15000"/>
                            </a:schemeClr>
                          </a:solidFill>
                          <a:effectLst/>
                          <a:latin typeface="+mn-lt"/>
                          <a:ea typeface="+mn-ea"/>
                          <a:cs typeface="+mn-cs"/>
                        </a:rPr>
                        <a:t>Key point: data </a:t>
                      </a:r>
                      <a:r>
                        <a:rPr lang="pt-PT" sz="1400" b="0" u="sng" kern="1200" dirty="0">
                          <a:solidFill>
                            <a:schemeClr val="accent4">
                              <a:lumMod val="85000"/>
                              <a:lumOff val="15000"/>
                            </a:schemeClr>
                          </a:solidFill>
                          <a:effectLst/>
                          <a:latin typeface="+mn-lt"/>
                          <a:ea typeface="+mn-ea"/>
                          <a:cs typeface="+mn-cs"/>
                        </a:rPr>
                        <a:t>source 1 </a:t>
                      </a:r>
                      <a:r>
                        <a:rPr lang="pt-PT" sz="1400" b="0" u="none" kern="1200" dirty="0">
                          <a:solidFill>
                            <a:schemeClr val="accent4">
                              <a:lumMod val="85000"/>
                              <a:lumOff val="15000"/>
                            </a:schemeClr>
                          </a:solidFill>
                          <a:effectLst/>
                          <a:latin typeface="+mn-lt"/>
                          <a:ea typeface="+mn-ea"/>
                          <a:cs typeface="+mn-cs"/>
                        </a:rPr>
                        <a:t>(Machine Fonts) and data </a:t>
                      </a:r>
                      <a:r>
                        <a:rPr lang="pt-PT" sz="1400" b="0" u="sng" kern="1200" dirty="0">
                          <a:solidFill>
                            <a:schemeClr val="accent4">
                              <a:lumMod val="85000"/>
                              <a:lumOff val="15000"/>
                            </a:schemeClr>
                          </a:solidFill>
                          <a:effectLst/>
                          <a:latin typeface="+mn-lt"/>
                          <a:ea typeface="+mn-ea"/>
                          <a:cs typeface="+mn-cs"/>
                        </a:rPr>
                        <a:t>source 3 </a:t>
                      </a:r>
                      <a:r>
                        <a:rPr lang="pt-PT" sz="1400" b="0" u="none" kern="1200" dirty="0">
                          <a:solidFill>
                            <a:schemeClr val="accent4">
                              <a:lumMod val="85000"/>
                              <a:lumOff val="15000"/>
                            </a:schemeClr>
                          </a:solidFill>
                          <a:effectLst/>
                          <a:latin typeface="+mn-lt"/>
                          <a:ea typeface="+mn-ea"/>
                          <a:cs typeface="+mn-cs"/>
                        </a:rPr>
                        <a:t>(GANs) were created as flexible in-memory apis. This means, that their contribution and  influence rate can be controled or changed in the future if its necessary. </a:t>
                      </a:r>
                    </a:p>
                    <a:p>
                      <a:pPr marL="0" indent="0" algn="just">
                        <a:buFont typeface="Wingdings" panose="05000000000000000000" pitchFamily="2" charset="2"/>
                        <a:buNone/>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514018" y="1428200"/>
            <a:ext cx="3828652" cy="343354"/>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Data Synthesis – Step 5</a:t>
            </a:r>
            <a:r>
              <a:rPr kumimoji="0" lang="pt-PT" altLang="pt-PT" sz="1400" b="1" i="0" u="none" strike="noStrike" cap="none" normalizeH="0" baseline="0" dirty="0">
                <a:ln>
                  <a:noFill/>
                </a:ln>
                <a:solidFill>
                  <a:schemeClr val="tx1"/>
                </a:solidFill>
                <a:effectLst/>
                <a:latin typeface="+mn-lt"/>
              </a:rPr>
              <a:t>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558523014"/>
              </p:ext>
            </p:extLst>
          </p:nvPr>
        </p:nvGraphicFramePr>
        <p:xfrm>
          <a:off x="6524322" y="1901628"/>
          <a:ext cx="45720" cy="2670297"/>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267029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8" name="Arrow: Bent 27">
            <a:extLst>
              <a:ext uri="{FF2B5EF4-FFF2-40B4-BE49-F238E27FC236}">
                <a16:creationId xmlns:a16="http://schemas.microsoft.com/office/drawing/2014/main" id="{676DDC03-2985-490A-8FDC-B64831F90A79}"/>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9" name="Cross 8">
            <a:extLst>
              <a:ext uri="{FF2B5EF4-FFF2-40B4-BE49-F238E27FC236}">
                <a16:creationId xmlns:a16="http://schemas.microsoft.com/office/drawing/2014/main" id="{77CC40B9-6AE0-4AA1-BE2A-1C6443F0E256}"/>
              </a:ext>
            </a:extLst>
          </p:cNvPr>
          <p:cNvSpPr/>
          <p:nvPr/>
        </p:nvSpPr>
        <p:spPr bwMode="auto">
          <a:xfrm>
            <a:off x="3124343" y="4360767"/>
            <a:ext cx="323886" cy="305070"/>
          </a:xfrm>
          <a:prstGeom prst="plus">
            <a:avLst>
              <a:gd name="adj" fmla="val 36776"/>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2" name="Cross 41">
            <a:extLst>
              <a:ext uri="{FF2B5EF4-FFF2-40B4-BE49-F238E27FC236}">
                <a16:creationId xmlns:a16="http://schemas.microsoft.com/office/drawing/2014/main" id="{D11B3E5A-65C6-412A-96DE-F25E092FC3F0}"/>
              </a:ext>
            </a:extLst>
          </p:cNvPr>
          <p:cNvSpPr/>
          <p:nvPr/>
        </p:nvSpPr>
        <p:spPr bwMode="auto">
          <a:xfrm>
            <a:off x="3124343" y="2915741"/>
            <a:ext cx="323886" cy="305070"/>
          </a:xfrm>
          <a:prstGeom prst="plus">
            <a:avLst>
              <a:gd name="adj" fmla="val 36776"/>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5" name="Equals 44">
            <a:extLst>
              <a:ext uri="{FF2B5EF4-FFF2-40B4-BE49-F238E27FC236}">
                <a16:creationId xmlns:a16="http://schemas.microsoft.com/office/drawing/2014/main" id="{0F25E021-5D44-4380-A27F-B30B7594EA52}"/>
              </a:ext>
            </a:extLst>
          </p:cNvPr>
          <p:cNvSpPr/>
          <p:nvPr/>
        </p:nvSpPr>
        <p:spPr bwMode="auto">
          <a:xfrm>
            <a:off x="3124343" y="5779096"/>
            <a:ext cx="323886" cy="305070"/>
          </a:xfrm>
          <a:prstGeom prst="mathEqual">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7" name="Rectangle 46">
            <a:extLst>
              <a:ext uri="{FF2B5EF4-FFF2-40B4-BE49-F238E27FC236}">
                <a16:creationId xmlns:a16="http://schemas.microsoft.com/office/drawing/2014/main" id="{6EFE1251-A19B-43A0-B683-D0BEDA8E84CA}"/>
              </a:ext>
            </a:extLst>
          </p:cNvPr>
          <p:cNvSpPr/>
          <p:nvPr/>
        </p:nvSpPr>
        <p:spPr>
          <a:xfrm>
            <a:off x="1893281" y="6241308"/>
            <a:ext cx="2786010" cy="42672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Train Dataset</a:t>
            </a:r>
            <a:endParaRPr lang="pt-PT" sz="1800" b="1" dirty="0">
              <a:solidFill>
                <a:schemeClr val="bg1"/>
              </a:solidFill>
            </a:endParaRPr>
          </a:p>
        </p:txBody>
      </p:sp>
      <p:pic>
        <p:nvPicPr>
          <p:cNvPr id="15" name="Picture 14">
            <a:extLst>
              <a:ext uri="{FF2B5EF4-FFF2-40B4-BE49-F238E27FC236}">
                <a16:creationId xmlns:a16="http://schemas.microsoft.com/office/drawing/2014/main" id="{BD8DB164-BFC2-4A71-AEC2-90EBD5023DF1}"/>
              </a:ext>
            </a:extLst>
          </p:cNvPr>
          <p:cNvPicPr>
            <a:picLocks noChangeAspect="1"/>
          </p:cNvPicPr>
          <p:nvPr/>
        </p:nvPicPr>
        <p:blipFill>
          <a:blip r:embed="rId4"/>
          <a:stretch>
            <a:fillRect/>
          </a:stretch>
        </p:blipFill>
        <p:spPr>
          <a:xfrm>
            <a:off x="2465586" y="1317605"/>
            <a:ext cx="1746333" cy="329665"/>
          </a:xfrm>
          <a:prstGeom prst="rect">
            <a:avLst/>
          </a:prstGeom>
        </p:spPr>
      </p:pic>
    </p:spTree>
    <p:extLst>
      <p:ext uri="{BB962C8B-B14F-4D97-AF65-F5344CB8AC3E}">
        <p14:creationId xmlns:p14="http://schemas.microsoft.com/office/powerpoint/2010/main" val="1812558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TextBox 140">
            <a:extLst>
              <a:ext uri="{FF2B5EF4-FFF2-40B4-BE49-F238E27FC236}">
                <a16:creationId xmlns:a16="http://schemas.microsoft.com/office/drawing/2014/main" id="{970FD67B-FAD2-4FD4-9CDD-85280AD6073F}"/>
              </a:ext>
            </a:extLst>
          </p:cNvPr>
          <p:cNvSpPr txBox="1"/>
          <p:nvPr/>
        </p:nvSpPr>
        <p:spPr>
          <a:xfrm>
            <a:off x="0" y="1187549"/>
            <a:ext cx="10691813" cy="3323987"/>
          </a:xfrm>
          <a:prstGeom prst="rect">
            <a:avLst/>
          </a:prstGeom>
          <a:solidFill>
            <a:schemeClr val="bg1">
              <a:alpha val="23000"/>
            </a:schemeClr>
          </a:solidFill>
          <a:ln>
            <a:solidFill>
              <a:schemeClr val="tx2">
                <a:lumMod val="20000"/>
                <a:lumOff val="80000"/>
              </a:schemeClr>
            </a:solidFill>
            <a:prstDash val="sysDash"/>
          </a:ln>
        </p:spPr>
        <p:txBody>
          <a:bodyPr wrap="square" rtlCol="0">
            <a:spAutoFit/>
          </a:bodyPr>
          <a:lstStyle/>
          <a:p>
            <a:r>
              <a:rPr lang="en-US" sz="2800" b="1" dirty="0">
                <a:ln w="0"/>
              </a:rPr>
              <a:t>d</a:t>
            </a:r>
          </a:p>
          <a:p>
            <a:endParaRPr lang="en-US" sz="2000" b="1" dirty="0">
              <a:ln w="0"/>
            </a:endParaRPr>
          </a:p>
          <a:p>
            <a:endParaRPr lang="en-US" sz="2000" b="1" dirty="0">
              <a:ln w="0"/>
            </a:endParaRPr>
          </a:p>
          <a:p>
            <a:endParaRPr lang="en-US" sz="2000" b="1" dirty="0">
              <a:ln w="0"/>
            </a:endParaRPr>
          </a:p>
          <a:p>
            <a:endParaRPr lang="en-US" sz="2000" b="1" dirty="0">
              <a:ln w="0"/>
            </a:endParaRPr>
          </a:p>
          <a:p>
            <a:endParaRPr lang="en-US" sz="2000" b="1" dirty="0">
              <a:ln w="0"/>
            </a:endParaRPr>
          </a:p>
          <a:p>
            <a:endParaRPr lang="en-US" sz="2000" b="1" dirty="0">
              <a:ln w="0"/>
            </a:endParaRPr>
          </a:p>
          <a:p>
            <a:endParaRPr lang="en-US" sz="2000" b="1" dirty="0">
              <a:ln w="0"/>
            </a:endParaRPr>
          </a:p>
          <a:p>
            <a:endParaRPr lang="en-US" sz="2000" b="1" dirty="0">
              <a:ln w="0"/>
            </a:endParaRPr>
          </a:p>
          <a:p>
            <a:endParaRPr lang="en-US" dirty="0">
              <a:ln w="0"/>
            </a:endParaRPr>
          </a:p>
          <a:p>
            <a:endParaRPr lang="en-US" dirty="0">
              <a:ln w="0"/>
            </a:endParaRPr>
          </a:p>
        </p:txBody>
      </p:sp>
      <p:sp>
        <p:nvSpPr>
          <p:cNvPr id="8198" name="Rectangle 2">
            <a:extLst>
              <a:ext uri="{FF2B5EF4-FFF2-40B4-BE49-F238E27FC236}">
                <a16:creationId xmlns:a16="http://schemas.microsoft.com/office/drawing/2014/main" id="{65FF07D9-190F-4BA9-BDD1-499EC9C682BC}"/>
              </a:ext>
            </a:extLst>
          </p:cNvPr>
          <p:cNvSpPr>
            <a:spLocks noGrp="1" noChangeArrowheads="1"/>
          </p:cNvSpPr>
          <p:nvPr>
            <p:ph type="title"/>
          </p:nvPr>
        </p:nvSpPr>
        <p:spPr>
          <a:xfrm>
            <a:off x="449263" y="611188"/>
            <a:ext cx="9642475" cy="549275"/>
          </a:xfrm>
        </p:spPr>
        <p:txBody>
          <a:bodyPr/>
          <a:lstStyle/>
          <a:p>
            <a:pPr eaLnBrk="1" hangingPunct="1"/>
            <a:r>
              <a:rPr lang="en-US" altLang="en-US" sz="2800" b="1" u="sng">
                <a:solidFill>
                  <a:srgbClr val="000000"/>
                </a:solidFill>
              </a:rPr>
              <a:t>Prior Art  </a:t>
            </a:r>
            <a:endParaRPr lang="fr-FR" altLang="en-US" sz="2800" b="1" u="sng">
              <a:solidFill>
                <a:srgbClr val="000000"/>
              </a:solidFill>
            </a:endParaRPr>
          </a:p>
        </p:txBody>
      </p:sp>
      <p:sp>
        <p:nvSpPr>
          <p:cNvPr id="19" name="Footer Placeholder 3">
            <a:extLst>
              <a:ext uri="{FF2B5EF4-FFF2-40B4-BE49-F238E27FC236}">
                <a16:creationId xmlns:a16="http://schemas.microsoft.com/office/drawing/2014/main" id="{ADB2387A-85F6-4BAA-BA6F-A4169B07B3EF}"/>
              </a:ext>
            </a:extLst>
          </p:cNvPr>
          <p:cNvSpPr>
            <a:spLocks noGrp="1"/>
          </p:cNvSpPr>
          <p:nvPr>
            <p:ph type="ftr" sz="quarter" idx="10"/>
          </p:nvPr>
        </p:nvSpPr>
        <p:spPr>
          <a:xfrm>
            <a:off x="1032174" y="7165975"/>
            <a:ext cx="4456113"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20" name="Date Placeholder 4">
            <a:extLst>
              <a:ext uri="{FF2B5EF4-FFF2-40B4-BE49-F238E27FC236}">
                <a16:creationId xmlns:a16="http://schemas.microsoft.com/office/drawing/2014/main" id="{4E74B727-4E84-4967-97F6-3CFAD4225A74}"/>
              </a:ext>
            </a:extLst>
          </p:cNvPr>
          <p:cNvSpPr>
            <a:spLocks noGrp="1"/>
          </p:cNvSpPr>
          <p:nvPr>
            <p:ph type="dt" sz="quarter" idx="11"/>
          </p:nvPr>
        </p:nvSpPr>
        <p:spPr>
          <a:xfrm>
            <a:off x="6253462" y="7165975"/>
            <a:ext cx="2274887"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B805AE79-DD18-49F2-A3D2-5B25C1B5EA68}" type="datetime1">
              <a:rPr lang="en-US" altLang="en-US" sz="1100" b="0" smtClean="0">
                <a:solidFill>
                  <a:srgbClr val="FFFFFF"/>
                </a:solidFill>
              </a:rPr>
              <a:pPr>
                <a:spcBef>
                  <a:spcPct val="0"/>
                </a:spcBef>
                <a:spcAft>
                  <a:spcPct val="0"/>
                </a:spcAft>
                <a:buClrTx/>
                <a:buFontTx/>
                <a:buNone/>
              </a:pPr>
              <a:t>7/7/2021</a:t>
            </a:fld>
            <a:endParaRPr lang="en-US" altLang="en-US" sz="1100" b="0" dirty="0">
              <a:solidFill>
                <a:srgbClr val="FFFFFF"/>
              </a:solidFill>
            </a:endParaRPr>
          </a:p>
        </p:txBody>
      </p:sp>
      <p:pic>
        <p:nvPicPr>
          <p:cNvPr id="4" name="Picture 3">
            <a:extLst>
              <a:ext uri="{FF2B5EF4-FFF2-40B4-BE49-F238E27FC236}">
                <a16:creationId xmlns:a16="http://schemas.microsoft.com/office/drawing/2014/main" id="{778310AD-8E62-43E1-87C3-4406FC9E0F39}"/>
              </a:ext>
            </a:extLst>
          </p:cNvPr>
          <p:cNvPicPr>
            <a:picLocks noChangeAspect="1"/>
          </p:cNvPicPr>
          <p:nvPr/>
        </p:nvPicPr>
        <p:blipFill>
          <a:blip r:embed="rId3"/>
          <a:stretch>
            <a:fillRect/>
          </a:stretch>
        </p:blipFill>
        <p:spPr>
          <a:xfrm>
            <a:off x="91426" y="2021275"/>
            <a:ext cx="1304002" cy="403448"/>
          </a:xfrm>
          <a:prstGeom prst="rect">
            <a:avLst/>
          </a:prstGeom>
        </p:spPr>
      </p:pic>
      <p:graphicFrame>
        <p:nvGraphicFramePr>
          <p:cNvPr id="38" name="Table 37">
            <a:extLst>
              <a:ext uri="{FF2B5EF4-FFF2-40B4-BE49-F238E27FC236}">
                <a16:creationId xmlns:a16="http://schemas.microsoft.com/office/drawing/2014/main" id="{6775BDA6-CB44-4DF7-8FFB-2CB86EDC9E81}"/>
              </a:ext>
            </a:extLst>
          </p:cNvPr>
          <p:cNvGraphicFramePr>
            <a:graphicFrameLocks noGrp="1"/>
          </p:cNvGraphicFramePr>
          <p:nvPr>
            <p:extLst>
              <p:ext uri="{D42A27DB-BD31-4B8C-83A1-F6EECF244321}">
                <p14:modId xmlns:p14="http://schemas.microsoft.com/office/powerpoint/2010/main" val="3248372549"/>
              </p:ext>
            </p:extLst>
          </p:nvPr>
        </p:nvGraphicFramePr>
        <p:xfrm>
          <a:off x="1589188" y="1417493"/>
          <a:ext cx="1515031" cy="243095"/>
        </p:xfrm>
        <a:graphic>
          <a:graphicData uri="http://schemas.openxmlformats.org/drawingml/2006/table">
            <a:tbl>
              <a:tblPr>
                <a:tableStyleId>{5C22544A-7EE6-4342-B048-85BDC9FD1C3A}</a:tableStyleId>
              </a:tblPr>
              <a:tblGrid>
                <a:gridCol w="1515031">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n-lt"/>
                        </a:rPr>
                        <a:t>Description</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39" name="Table 38">
            <a:extLst>
              <a:ext uri="{FF2B5EF4-FFF2-40B4-BE49-F238E27FC236}">
                <a16:creationId xmlns:a16="http://schemas.microsoft.com/office/drawing/2014/main" id="{74142AE3-CEBB-4368-919B-E9E090BBE2B6}"/>
              </a:ext>
            </a:extLst>
          </p:cNvPr>
          <p:cNvGraphicFramePr>
            <a:graphicFrameLocks noGrp="1"/>
          </p:cNvGraphicFramePr>
          <p:nvPr>
            <p:extLst>
              <p:ext uri="{D42A27DB-BD31-4B8C-83A1-F6EECF244321}">
                <p14:modId xmlns:p14="http://schemas.microsoft.com/office/powerpoint/2010/main" val="2506857668"/>
              </p:ext>
            </p:extLst>
          </p:nvPr>
        </p:nvGraphicFramePr>
        <p:xfrm>
          <a:off x="1592051" y="1722401"/>
          <a:ext cx="1512168" cy="1759002"/>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56140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Task to separate image into its constituent text components.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300" u="none" strike="noStrike" dirty="0">
                        <a:effectLs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     1. text</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     2. words </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     3. characters</a:t>
                      </a:r>
                      <a:endParaRPr lang="en-US" sz="1400" b="0" i="0" u="none" strike="noStrike" dirty="0">
                        <a:solidFill>
                          <a:srgbClr val="FF0000"/>
                        </a:solidFill>
                        <a:effectLst/>
                        <a:latin typeface="Calibri Light" panose="020F0302020204030204" pitchFamily="34" charset="0"/>
                      </a:endParaRPr>
                    </a:p>
                    <a:p>
                      <a:pPr algn="l" fontAlgn="ctr"/>
                      <a:endParaRPr lang="en-US" sz="14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0" name="Picture 39" descr="Icon&#10;&#10;Description automatically generated">
            <a:extLst>
              <a:ext uri="{FF2B5EF4-FFF2-40B4-BE49-F238E27FC236}">
                <a16:creationId xmlns:a16="http://schemas.microsoft.com/office/drawing/2014/main" id="{D8CDDBA9-E2D4-44FC-BB45-E2709A48BCD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07420" y="1315953"/>
            <a:ext cx="360040" cy="360040"/>
          </a:xfrm>
          <a:prstGeom prst="rect">
            <a:avLst/>
          </a:prstGeom>
        </p:spPr>
      </p:pic>
      <p:graphicFrame>
        <p:nvGraphicFramePr>
          <p:cNvPr id="41" name="Table 40">
            <a:extLst>
              <a:ext uri="{FF2B5EF4-FFF2-40B4-BE49-F238E27FC236}">
                <a16:creationId xmlns:a16="http://schemas.microsoft.com/office/drawing/2014/main" id="{C5067080-7CE5-490C-A1CE-B64CE59C71A9}"/>
              </a:ext>
            </a:extLst>
          </p:cNvPr>
          <p:cNvGraphicFramePr>
            <a:graphicFrameLocks noGrp="1"/>
          </p:cNvGraphicFramePr>
          <p:nvPr>
            <p:extLst>
              <p:ext uri="{D42A27DB-BD31-4B8C-83A1-F6EECF244321}">
                <p14:modId xmlns:p14="http://schemas.microsoft.com/office/powerpoint/2010/main" val="3403977319"/>
              </p:ext>
            </p:extLst>
          </p:nvPr>
        </p:nvGraphicFramePr>
        <p:xfrm>
          <a:off x="3422452" y="1418078"/>
          <a:ext cx="1541785" cy="242510"/>
        </p:xfrm>
        <a:graphic>
          <a:graphicData uri="http://schemas.openxmlformats.org/drawingml/2006/table">
            <a:tbl>
              <a:tblPr>
                <a:tableStyleId>{5C22544A-7EE6-4342-B048-85BDC9FD1C3A}</a:tableStyleId>
              </a:tblPr>
              <a:tblGrid>
                <a:gridCol w="1541785">
                  <a:extLst>
                    <a:ext uri="{9D8B030D-6E8A-4147-A177-3AD203B41FA5}">
                      <a16:colId xmlns:a16="http://schemas.microsoft.com/office/drawing/2014/main" val="2484424921"/>
                    </a:ext>
                  </a:extLst>
                </a:gridCol>
              </a:tblGrid>
              <a:tr h="242510">
                <a:tc>
                  <a:txBody>
                    <a:bodyPr/>
                    <a:lstStyle/>
                    <a:p>
                      <a:pPr algn="l" fontAlgn="b"/>
                      <a:r>
                        <a:rPr lang="pt-PT" sz="1200" b="1" i="0" u="none" strike="noStrike" dirty="0">
                          <a:solidFill>
                            <a:srgbClr val="000000"/>
                          </a:solidFill>
                          <a:effectLst/>
                          <a:latin typeface="+mn-lt"/>
                        </a:rPr>
                        <a:t>Approaches</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42" name="Table 41">
            <a:extLst>
              <a:ext uri="{FF2B5EF4-FFF2-40B4-BE49-F238E27FC236}">
                <a16:creationId xmlns:a16="http://schemas.microsoft.com/office/drawing/2014/main" id="{DF3D4FE8-E3A8-4500-9C71-675EBA8C6BB9}"/>
              </a:ext>
            </a:extLst>
          </p:cNvPr>
          <p:cNvGraphicFramePr>
            <a:graphicFrameLocks noGrp="1"/>
          </p:cNvGraphicFramePr>
          <p:nvPr>
            <p:extLst>
              <p:ext uri="{D42A27DB-BD31-4B8C-83A1-F6EECF244321}">
                <p14:modId xmlns:p14="http://schemas.microsoft.com/office/powerpoint/2010/main" val="1659082032"/>
              </p:ext>
            </p:extLst>
          </p:nvPr>
        </p:nvGraphicFramePr>
        <p:xfrm>
          <a:off x="3422452" y="1715304"/>
          <a:ext cx="1512168" cy="1759001"/>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75900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r>
                        <a:rPr lang="en-US" sz="1400" u="none" strike="noStrike" dirty="0">
                          <a:effectLst/>
                        </a:rPr>
                        <a:t>▪Connected           </a:t>
                      </a:r>
                      <a:r>
                        <a:rPr lang="en-US" sz="1400" u="none" strike="noStrike" dirty="0">
                          <a:solidFill>
                            <a:schemeClr val="accent3">
                              <a:lumMod val="95000"/>
                            </a:schemeClr>
                          </a:solidFill>
                          <a:effectLst/>
                        </a:rPr>
                        <a:t>-</a:t>
                      </a:r>
                      <a:r>
                        <a:rPr lang="en-US" sz="1400" u="none" strike="noStrike" dirty="0">
                          <a:solidFill>
                            <a:schemeClr val="tx1"/>
                          </a:solidFill>
                          <a:effectLst/>
                        </a:rPr>
                        <a:t>components</a:t>
                      </a:r>
                    </a:p>
                    <a:p>
                      <a:pPr algn="l" fontAlgn="ctr"/>
                      <a:r>
                        <a:rPr lang="en-US" sz="800" u="none" strike="noStrike" dirty="0">
                          <a:solidFill>
                            <a:schemeClr val="accent3">
                              <a:lumMod val="95000"/>
                            </a:schemeClr>
                          </a:solidFill>
                          <a:effectLst/>
                        </a:rPr>
                        <a:t>d</a:t>
                      </a:r>
                      <a:br>
                        <a:rPr lang="en-US" sz="1400" u="none" strike="noStrike" dirty="0">
                          <a:effectLst/>
                        </a:rPr>
                      </a:br>
                      <a:r>
                        <a:rPr lang="en-US" sz="1400" u="none" strike="noStrike" dirty="0">
                          <a:effectLst/>
                        </a:rPr>
                        <a:t>▪Projection profiles</a:t>
                      </a:r>
                    </a:p>
                    <a:p>
                      <a:pPr algn="l" fontAlgn="ctr"/>
                      <a:r>
                        <a:rPr lang="en-US" sz="800" u="none" strike="noStrike" dirty="0">
                          <a:solidFill>
                            <a:schemeClr val="accent3">
                              <a:lumMod val="95000"/>
                            </a:schemeClr>
                          </a:solidFill>
                          <a:effectLst/>
                        </a:rPr>
                        <a:t>s</a:t>
                      </a:r>
                      <a:br>
                        <a:rPr lang="en-US" sz="1400" u="none" strike="noStrike" dirty="0">
                          <a:effectLst/>
                        </a:rPr>
                      </a:br>
                      <a:r>
                        <a:rPr lang="en-US" sz="1400" u="none" strike="noStrike" dirty="0">
                          <a:effectLst/>
                        </a:rPr>
                        <a:t>▪Morphological    </a:t>
                      </a:r>
                      <a:r>
                        <a:rPr lang="en-US" sz="1400" u="none" strike="noStrike" dirty="0">
                          <a:solidFill>
                            <a:schemeClr val="accent3">
                              <a:lumMod val="95000"/>
                            </a:schemeClr>
                          </a:solidFill>
                          <a:effectLst/>
                        </a:rPr>
                        <a:t>  -</a:t>
                      </a:r>
                      <a:r>
                        <a:rPr lang="en-US" sz="1400" u="none" strike="noStrike" dirty="0">
                          <a:effectLst/>
                        </a:rPr>
                        <a:t>operations</a:t>
                      </a: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3" name="Picture 42" descr="Icon&#10;&#10;Description automatically generated">
            <a:extLst>
              <a:ext uri="{FF2B5EF4-FFF2-40B4-BE49-F238E27FC236}">
                <a16:creationId xmlns:a16="http://schemas.microsoft.com/office/drawing/2014/main" id="{429ECD49-E792-4CD8-BE4F-927612F05C1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97834" y="1303446"/>
            <a:ext cx="394499" cy="388159"/>
          </a:xfrm>
          <a:prstGeom prst="rect">
            <a:avLst/>
          </a:prstGeom>
        </p:spPr>
      </p:pic>
      <p:graphicFrame>
        <p:nvGraphicFramePr>
          <p:cNvPr id="44" name="Table 43">
            <a:extLst>
              <a:ext uri="{FF2B5EF4-FFF2-40B4-BE49-F238E27FC236}">
                <a16:creationId xmlns:a16="http://schemas.microsoft.com/office/drawing/2014/main" id="{8334004A-92DC-47CF-8939-7F99B755359E}"/>
              </a:ext>
            </a:extLst>
          </p:cNvPr>
          <p:cNvGraphicFramePr>
            <a:graphicFrameLocks noGrp="1"/>
          </p:cNvGraphicFramePr>
          <p:nvPr>
            <p:extLst>
              <p:ext uri="{D42A27DB-BD31-4B8C-83A1-F6EECF244321}">
                <p14:modId xmlns:p14="http://schemas.microsoft.com/office/powerpoint/2010/main" val="1841761440"/>
              </p:ext>
            </p:extLst>
          </p:nvPr>
        </p:nvGraphicFramePr>
        <p:xfrm>
          <a:off x="5252853" y="1417493"/>
          <a:ext cx="5222935" cy="243095"/>
        </p:xfrm>
        <a:graphic>
          <a:graphicData uri="http://schemas.openxmlformats.org/drawingml/2006/table">
            <a:tbl>
              <a:tblPr>
                <a:tableStyleId>{5C22544A-7EE6-4342-B048-85BDC9FD1C3A}</a:tableStyleId>
              </a:tblPr>
              <a:tblGrid>
                <a:gridCol w="5222935">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j-lt"/>
                        </a:rPr>
                        <a:t>Weaknesees</a:t>
                      </a:r>
                      <a:endParaRPr lang="pt-PT" sz="1400" b="1" i="0" u="none" strike="noStrike" dirty="0">
                        <a:solidFill>
                          <a:srgbClr val="000000"/>
                        </a:solidFill>
                        <a:effectLst/>
                        <a:latin typeface="+mj-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45" name="Table 44">
            <a:extLst>
              <a:ext uri="{FF2B5EF4-FFF2-40B4-BE49-F238E27FC236}">
                <a16:creationId xmlns:a16="http://schemas.microsoft.com/office/drawing/2014/main" id="{A57735BE-3740-4153-B14E-535DAB2EF039}"/>
              </a:ext>
            </a:extLst>
          </p:cNvPr>
          <p:cNvGraphicFramePr>
            <a:graphicFrameLocks noGrp="1"/>
          </p:cNvGraphicFramePr>
          <p:nvPr>
            <p:extLst>
              <p:ext uri="{D42A27DB-BD31-4B8C-83A1-F6EECF244321}">
                <p14:modId xmlns:p14="http://schemas.microsoft.com/office/powerpoint/2010/main" val="2778786239"/>
              </p:ext>
            </p:extLst>
          </p:nvPr>
        </p:nvGraphicFramePr>
        <p:xfrm>
          <a:off x="5252852" y="1730883"/>
          <a:ext cx="5250949" cy="2553010"/>
        </p:xfrm>
        <a:graphic>
          <a:graphicData uri="http://schemas.openxmlformats.org/drawingml/2006/table">
            <a:tbl>
              <a:tblPr>
                <a:tableStyleId>{5C22544A-7EE6-4342-B048-85BDC9FD1C3A}</a:tableStyleId>
              </a:tblPr>
              <a:tblGrid>
                <a:gridCol w="5250949">
                  <a:extLst>
                    <a:ext uri="{9D8B030D-6E8A-4147-A177-3AD203B41FA5}">
                      <a16:colId xmlns:a16="http://schemas.microsoft.com/office/drawing/2014/main" val="2484424921"/>
                    </a:ext>
                  </a:extLst>
                </a:gridCol>
              </a:tblGrid>
              <a:tr h="2553010">
                <a:tc>
                  <a:txBody>
                    <a:bodyPr/>
                    <a:lstStyle/>
                    <a:p>
                      <a:pPr algn="just" fontAlgn="ctr"/>
                      <a:endParaRPr lang="en-US" sz="500" u="none" strike="noStrike" dirty="0">
                        <a:solidFill>
                          <a:schemeClr val="accent4">
                            <a:lumMod val="85000"/>
                            <a:lumOff val="15000"/>
                          </a:schemeClr>
                        </a:solidFill>
                        <a:effectLst/>
                      </a:endParaRPr>
                    </a:p>
                    <a:p>
                      <a:pPr algn="just" fontAlgn="ctr"/>
                      <a:r>
                        <a:rPr lang="en-US" sz="1400" u="none" strike="noStrike" dirty="0">
                          <a:solidFill>
                            <a:schemeClr val="accent4">
                              <a:lumMod val="85000"/>
                              <a:lumOff val="15000"/>
                            </a:schemeClr>
                          </a:solidFill>
                          <a:effectLst/>
                        </a:rPr>
                        <a:t>▪Text in these images is divided into different logical areas each one representing its own set of semantics. Hence, the direct application of these techniques is not quite efficient.</a:t>
                      </a:r>
                    </a:p>
                    <a:p>
                      <a:pPr algn="just" fontAlgn="ctr"/>
                      <a:r>
                        <a:rPr lang="en-US" sz="600" u="none" strike="noStrike" dirty="0">
                          <a:solidFill>
                            <a:schemeClr val="accent4">
                              <a:lumMod val="85000"/>
                              <a:lumOff val="15000"/>
                            </a:schemeClr>
                          </a:solidFill>
                          <a:effectLst/>
                        </a:rPr>
                        <a:t> </a:t>
                      </a: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▪Application images contain more special effect artifacts and are often subjected to degradations, including low resolution and small size for faster transmission rate. As a result, the developed segmentation techniques, often fail to produce satisfactory results.</a:t>
                      </a:r>
                    </a:p>
                    <a:p>
                      <a:pPr marL="0" marR="0" lvl="0" indent="0" algn="just" defTabSz="914400" rtl="0" eaLnBrk="1" fontAlgn="ctr" latinLnBrk="0" hangingPunct="1">
                        <a:lnSpc>
                          <a:spcPct val="100000"/>
                        </a:lnSpc>
                        <a:spcBef>
                          <a:spcPts val="0"/>
                        </a:spcBef>
                        <a:spcAft>
                          <a:spcPts val="0"/>
                        </a:spcAft>
                        <a:buClrTx/>
                        <a:buSzTx/>
                        <a:buFontTx/>
                        <a:buNone/>
                        <a:tabLst/>
                        <a:defRPr/>
                      </a:pPr>
                      <a:endParaRPr lang="en-US" sz="600" u="none" strike="noStrike" dirty="0">
                        <a:solidFill>
                          <a:schemeClr val="accent4">
                            <a:lumMod val="85000"/>
                            <a:lumOff val="15000"/>
                          </a:schemeClr>
                        </a:solidFill>
                        <a:effectLst/>
                      </a:endParaRPr>
                    </a:p>
                    <a:p>
                      <a:pPr marL="0" marR="0" lvl="0" indent="0" algn="just" defTabSz="914400" rtl="0" eaLnBrk="1" fontAlgn="ctr"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▪In complex situations where the characters are broken, intersected or overlapped they can easily lead to misleading results.</a:t>
                      </a:r>
                      <a:endParaRPr lang="en-US" sz="1400" b="0" i="0" u="none" strike="noStrike" dirty="0">
                        <a:solidFill>
                          <a:schemeClr val="accent4">
                            <a:lumMod val="85000"/>
                            <a:lumOff val="15000"/>
                          </a:schemeClr>
                        </a:solidFill>
                        <a:effectLst/>
                        <a:latin typeface="Calibri Light" panose="020F0302020204030204" pitchFamily="34" charset="0"/>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300" b="0" i="0" u="none" strike="noStrike" dirty="0">
                          <a:solidFill>
                            <a:schemeClr val="accent3">
                              <a:lumMod val="95000"/>
                            </a:schemeClr>
                          </a:solidFill>
                          <a:effectLst/>
                          <a:latin typeface="Calibri Light" panose="020F0302020204030204" pitchFamily="34" charset="0"/>
                        </a:rPr>
                        <a:t>d</a:t>
                      </a: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6" name="Picture 45" descr="Icon&#10;&#10;Description automatically generated">
            <a:extLst>
              <a:ext uri="{FF2B5EF4-FFF2-40B4-BE49-F238E27FC236}">
                <a16:creationId xmlns:a16="http://schemas.microsoft.com/office/drawing/2014/main" id="{B86E5512-10BF-4006-A020-4A0BFFE8B595}"/>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10324330" y="1345709"/>
            <a:ext cx="350168" cy="320759"/>
          </a:xfrm>
          <a:prstGeom prst="rect">
            <a:avLst/>
          </a:prstGeom>
        </p:spPr>
      </p:pic>
      <p:graphicFrame>
        <p:nvGraphicFramePr>
          <p:cNvPr id="47" name="Table 46">
            <a:extLst>
              <a:ext uri="{FF2B5EF4-FFF2-40B4-BE49-F238E27FC236}">
                <a16:creationId xmlns:a16="http://schemas.microsoft.com/office/drawing/2014/main" id="{600ECAD6-959A-4B18-86E9-DDB2275840D2}"/>
              </a:ext>
            </a:extLst>
          </p:cNvPr>
          <p:cNvGraphicFramePr>
            <a:graphicFrameLocks noGrp="1"/>
          </p:cNvGraphicFramePr>
          <p:nvPr>
            <p:extLst>
              <p:ext uri="{D42A27DB-BD31-4B8C-83A1-F6EECF244321}">
                <p14:modId xmlns:p14="http://schemas.microsoft.com/office/powerpoint/2010/main" val="2572785317"/>
              </p:ext>
            </p:extLst>
          </p:nvPr>
        </p:nvGraphicFramePr>
        <p:xfrm>
          <a:off x="3380061" y="1717657"/>
          <a:ext cx="42391" cy="1756648"/>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75664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48" name="Table 47">
            <a:extLst>
              <a:ext uri="{FF2B5EF4-FFF2-40B4-BE49-F238E27FC236}">
                <a16:creationId xmlns:a16="http://schemas.microsoft.com/office/drawing/2014/main" id="{B0D1A217-46F8-4DC0-BA6E-72375BCED83C}"/>
              </a:ext>
            </a:extLst>
          </p:cNvPr>
          <p:cNvGraphicFramePr>
            <a:graphicFrameLocks noGrp="1"/>
          </p:cNvGraphicFramePr>
          <p:nvPr>
            <p:extLst>
              <p:ext uri="{D42A27DB-BD31-4B8C-83A1-F6EECF244321}">
                <p14:modId xmlns:p14="http://schemas.microsoft.com/office/powerpoint/2010/main" val="3955452924"/>
              </p:ext>
            </p:extLst>
          </p:nvPr>
        </p:nvGraphicFramePr>
        <p:xfrm>
          <a:off x="5214648" y="1730883"/>
          <a:ext cx="45719" cy="2553010"/>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55301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49" name="Table 48">
            <a:extLst>
              <a:ext uri="{FF2B5EF4-FFF2-40B4-BE49-F238E27FC236}">
                <a16:creationId xmlns:a16="http://schemas.microsoft.com/office/drawing/2014/main" id="{16449775-E5E4-4A34-BEF9-E7E70CF24979}"/>
              </a:ext>
            </a:extLst>
          </p:cNvPr>
          <p:cNvGraphicFramePr>
            <a:graphicFrameLocks noGrp="1"/>
          </p:cNvGraphicFramePr>
          <p:nvPr>
            <p:extLst>
              <p:ext uri="{D42A27DB-BD31-4B8C-83A1-F6EECF244321}">
                <p14:modId xmlns:p14="http://schemas.microsoft.com/office/powerpoint/2010/main" val="3316632681"/>
              </p:ext>
            </p:extLst>
          </p:nvPr>
        </p:nvGraphicFramePr>
        <p:xfrm>
          <a:off x="1546797" y="1722400"/>
          <a:ext cx="42391" cy="1759002"/>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75900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50" name="Table 49">
            <a:extLst>
              <a:ext uri="{FF2B5EF4-FFF2-40B4-BE49-F238E27FC236}">
                <a16:creationId xmlns:a16="http://schemas.microsoft.com/office/drawing/2014/main" id="{B956C550-2355-4138-AA71-27F28FCEC274}"/>
              </a:ext>
            </a:extLst>
          </p:cNvPr>
          <p:cNvGraphicFramePr>
            <a:graphicFrameLocks noGrp="1"/>
          </p:cNvGraphicFramePr>
          <p:nvPr>
            <p:extLst>
              <p:ext uri="{D42A27DB-BD31-4B8C-83A1-F6EECF244321}">
                <p14:modId xmlns:p14="http://schemas.microsoft.com/office/powerpoint/2010/main" val="3235847676"/>
              </p:ext>
            </p:extLst>
          </p:nvPr>
        </p:nvGraphicFramePr>
        <p:xfrm>
          <a:off x="1546797" y="1418078"/>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51" name="Table 50">
            <a:extLst>
              <a:ext uri="{FF2B5EF4-FFF2-40B4-BE49-F238E27FC236}">
                <a16:creationId xmlns:a16="http://schemas.microsoft.com/office/drawing/2014/main" id="{ED9CB6B0-6DEE-450F-883C-4895AA136806}"/>
              </a:ext>
            </a:extLst>
          </p:cNvPr>
          <p:cNvGraphicFramePr>
            <a:graphicFrameLocks noGrp="1"/>
          </p:cNvGraphicFramePr>
          <p:nvPr>
            <p:extLst>
              <p:ext uri="{D42A27DB-BD31-4B8C-83A1-F6EECF244321}">
                <p14:modId xmlns:p14="http://schemas.microsoft.com/office/powerpoint/2010/main" val="3078704574"/>
              </p:ext>
            </p:extLst>
          </p:nvPr>
        </p:nvGraphicFramePr>
        <p:xfrm>
          <a:off x="3380061" y="1418078"/>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52" name="Table 51">
            <a:extLst>
              <a:ext uri="{FF2B5EF4-FFF2-40B4-BE49-F238E27FC236}">
                <a16:creationId xmlns:a16="http://schemas.microsoft.com/office/drawing/2014/main" id="{400FF5CC-7968-4E14-913B-5DCA583F3027}"/>
              </a:ext>
            </a:extLst>
          </p:cNvPr>
          <p:cNvGraphicFramePr>
            <a:graphicFrameLocks noGrp="1"/>
          </p:cNvGraphicFramePr>
          <p:nvPr>
            <p:extLst>
              <p:ext uri="{D42A27DB-BD31-4B8C-83A1-F6EECF244321}">
                <p14:modId xmlns:p14="http://schemas.microsoft.com/office/powerpoint/2010/main" val="3326946054"/>
              </p:ext>
            </p:extLst>
          </p:nvPr>
        </p:nvGraphicFramePr>
        <p:xfrm>
          <a:off x="5210462" y="1418078"/>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117" name="TextBox 116">
            <a:extLst>
              <a:ext uri="{FF2B5EF4-FFF2-40B4-BE49-F238E27FC236}">
                <a16:creationId xmlns:a16="http://schemas.microsoft.com/office/drawing/2014/main" id="{D3A3CBFC-01A6-42BE-8485-F09EB62BD8B2}"/>
              </a:ext>
            </a:extLst>
          </p:cNvPr>
          <p:cNvSpPr txBox="1"/>
          <p:nvPr/>
        </p:nvSpPr>
        <p:spPr>
          <a:xfrm>
            <a:off x="146435" y="4792723"/>
            <a:ext cx="360040" cy="261610"/>
          </a:xfrm>
          <a:prstGeom prst="rect">
            <a:avLst/>
          </a:prstGeom>
          <a:noFill/>
        </p:spPr>
        <p:txBody>
          <a:bodyPr wrap="square" rtlCol="0">
            <a:spAutoFit/>
          </a:bodyPr>
          <a:lstStyle/>
          <a:p>
            <a:r>
              <a:rPr lang="en-US" dirty="0"/>
              <a:t>1.</a:t>
            </a:r>
          </a:p>
        </p:txBody>
      </p:sp>
      <p:sp>
        <p:nvSpPr>
          <p:cNvPr id="118" name="TextBox 117">
            <a:extLst>
              <a:ext uri="{FF2B5EF4-FFF2-40B4-BE49-F238E27FC236}">
                <a16:creationId xmlns:a16="http://schemas.microsoft.com/office/drawing/2014/main" id="{2977A7F4-CCC5-4358-A546-EA04EB0DE2EE}"/>
              </a:ext>
            </a:extLst>
          </p:cNvPr>
          <p:cNvSpPr txBox="1"/>
          <p:nvPr/>
        </p:nvSpPr>
        <p:spPr>
          <a:xfrm>
            <a:off x="159627" y="5822924"/>
            <a:ext cx="360040" cy="261610"/>
          </a:xfrm>
          <a:prstGeom prst="rect">
            <a:avLst/>
          </a:prstGeom>
          <a:noFill/>
        </p:spPr>
        <p:txBody>
          <a:bodyPr wrap="square" rtlCol="0">
            <a:spAutoFit/>
          </a:bodyPr>
          <a:lstStyle/>
          <a:p>
            <a:r>
              <a:rPr lang="en-US" dirty="0"/>
              <a:t>3.</a:t>
            </a:r>
          </a:p>
        </p:txBody>
      </p:sp>
      <p:sp>
        <p:nvSpPr>
          <p:cNvPr id="119" name="TextBox 118">
            <a:extLst>
              <a:ext uri="{FF2B5EF4-FFF2-40B4-BE49-F238E27FC236}">
                <a16:creationId xmlns:a16="http://schemas.microsoft.com/office/drawing/2014/main" id="{A4FF04E1-F11C-451E-B4EA-D01B15003CD7}"/>
              </a:ext>
            </a:extLst>
          </p:cNvPr>
          <p:cNvSpPr txBox="1"/>
          <p:nvPr/>
        </p:nvSpPr>
        <p:spPr>
          <a:xfrm>
            <a:off x="164929" y="6370991"/>
            <a:ext cx="360040" cy="261610"/>
          </a:xfrm>
          <a:prstGeom prst="rect">
            <a:avLst/>
          </a:prstGeom>
          <a:noFill/>
        </p:spPr>
        <p:txBody>
          <a:bodyPr wrap="square" rtlCol="0">
            <a:spAutoFit/>
          </a:bodyPr>
          <a:lstStyle/>
          <a:p>
            <a:r>
              <a:rPr lang="en-US" dirty="0"/>
              <a:t>4.</a:t>
            </a:r>
          </a:p>
        </p:txBody>
      </p:sp>
      <p:graphicFrame>
        <p:nvGraphicFramePr>
          <p:cNvPr id="121" name="Table 120">
            <a:extLst>
              <a:ext uri="{FF2B5EF4-FFF2-40B4-BE49-F238E27FC236}">
                <a16:creationId xmlns:a16="http://schemas.microsoft.com/office/drawing/2014/main" id="{9E3A35AA-CEF4-4327-8A16-78AB6C624D35}"/>
              </a:ext>
            </a:extLst>
          </p:cNvPr>
          <p:cNvGraphicFramePr>
            <a:graphicFrameLocks noGrp="1"/>
          </p:cNvGraphicFramePr>
          <p:nvPr>
            <p:extLst>
              <p:ext uri="{D42A27DB-BD31-4B8C-83A1-F6EECF244321}">
                <p14:modId xmlns:p14="http://schemas.microsoft.com/office/powerpoint/2010/main" val="3056646890"/>
              </p:ext>
            </p:extLst>
          </p:nvPr>
        </p:nvGraphicFramePr>
        <p:xfrm>
          <a:off x="1589188" y="4889489"/>
          <a:ext cx="1515031" cy="243095"/>
        </p:xfrm>
        <a:graphic>
          <a:graphicData uri="http://schemas.openxmlformats.org/drawingml/2006/table">
            <a:tbl>
              <a:tblPr>
                <a:tableStyleId>{5C22544A-7EE6-4342-B048-85BDC9FD1C3A}</a:tableStyleId>
              </a:tblPr>
              <a:tblGrid>
                <a:gridCol w="1515031">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n-lt"/>
                        </a:rPr>
                        <a:t>Description</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22" name="Table 121">
            <a:extLst>
              <a:ext uri="{FF2B5EF4-FFF2-40B4-BE49-F238E27FC236}">
                <a16:creationId xmlns:a16="http://schemas.microsoft.com/office/drawing/2014/main" id="{93760F22-043D-42E7-9900-1BD3FA1A2F89}"/>
              </a:ext>
            </a:extLst>
          </p:cNvPr>
          <p:cNvGraphicFramePr>
            <a:graphicFrameLocks noGrp="1"/>
          </p:cNvGraphicFramePr>
          <p:nvPr>
            <p:extLst>
              <p:ext uri="{D42A27DB-BD31-4B8C-83A1-F6EECF244321}">
                <p14:modId xmlns:p14="http://schemas.microsoft.com/office/powerpoint/2010/main" val="716019085"/>
              </p:ext>
            </p:extLst>
          </p:nvPr>
        </p:nvGraphicFramePr>
        <p:xfrm>
          <a:off x="1592051" y="5194397"/>
          <a:ext cx="1512168" cy="1141782"/>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14178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Task to define a set of important features to identify the character.</a:t>
                      </a:r>
                      <a:endParaRPr lang="en-US" sz="14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23" name="Picture 122" descr="Icon&#10;&#10;Description automatically generated">
            <a:extLst>
              <a:ext uri="{FF2B5EF4-FFF2-40B4-BE49-F238E27FC236}">
                <a16:creationId xmlns:a16="http://schemas.microsoft.com/office/drawing/2014/main" id="{F8637D8A-58D2-46E3-8FAD-AA4B3E00485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07420" y="4787949"/>
            <a:ext cx="360040" cy="360040"/>
          </a:xfrm>
          <a:prstGeom prst="rect">
            <a:avLst/>
          </a:prstGeom>
        </p:spPr>
      </p:pic>
      <p:graphicFrame>
        <p:nvGraphicFramePr>
          <p:cNvPr id="124" name="Table 123">
            <a:extLst>
              <a:ext uri="{FF2B5EF4-FFF2-40B4-BE49-F238E27FC236}">
                <a16:creationId xmlns:a16="http://schemas.microsoft.com/office/drawing/2014/main" id="{04219D68-1FB5-4301-A7DE-FF0658556A2F}"/>
              </a:ext>
            </a:extLst>
          </p:cNvPr>
          <p:cNvGraphicFramePr>
            <a:graphicFrameLocks noGrp="1"/>
          </p:cNvGraphicFramePr>
          <p:nvPr>
            <p:extLst>
              <p:ext uri="{D42A27DB-BD31-4B8C-83A1-F6EECF244321}">
                <p14:modId xmlns:p14="http://schemas.microsoft.com/office/powerpoint/2010/main" val="2283278950"/>
              </p:ext>
            </p:extLst>
          </p:nvPr>
        </p:nvGraphicFramePr>
        <p:xfrm>
          <a:off x="3422452" y="4890074"/>
          <a:ext cx="1541785" cy="242510"/>
        </p:xfrm>
        <a:graphic>
          <a:graphicData uri="http://schemas.openxmlformats.org/drawingml/2006/table">
            <a:tbl>
              <a:tblPr>
                <a:tableStyleId>{5C22544A-7EE6-4342-B048-85BDC9FD1C3A}</a:tableStyleId>
              </a:tblPr>
              <a:tblGrid>
                <a:gridCol w="1541785">
                  <a:extLst>
                    <a:ext uri="{9D8B030D-6E8A-4147-A177-3AD203B41FA5}">
                      <a16:colId xmlns:a16="http://schemas.microsoft.com/office/drawing/2014/main" val="2484424921"/>
                    </a:ext>
                  </a:extLst>
                </a:gridCol>
              </a:tblGrid>
              <a:tr h="242510">
                <a:tc>
                  <a:txBody>
                    <a:bodyPr/>
                    <a:lstStyle/>
                    <a:p>
                      <a:pPr algn="l" fontAlgn="b"/>
                      <a:r>
                        <a:rPr lang="pt-PT" sz="1200" b="1" i="0" u="none" strike="noStrike" dirty="0">
                          <a:solidFill>
                            <a:srgbClr val="000000"/>
                          </a:solidFill>
                          <a:effectLst/>
                          <a:latin typeface="+mn-lt"/>
                        </a:rPr>
                        <a:t>Approaches</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25" name="Table 124">
            <a:extLst>
              <a:ext uri="{FF2B5EF4-FFF2-40B4-BE49-F238E27FC236}">
                <a16:creationId xmlns:a16="http://schemas.microsoft.com/office/drawing/2014/main" id="{7B6FAF1F-3CA8-443B-83A8-5DCF3674D07A}"/>
              </a:ext>
            </a:extLst>
          </p:cNvPr>
          <p:cNvGraphicFramePr>
            <a:graphicFrameLocks noGrp="1"/>
          </p:cNvGraphicFramePr>
          <p:nvPr>
            <p:extLst>
              <p:ext uri="{D42A27DB-BD31-4B8C-83A1-F6EECF244321}">
                <p14:modId xmlns:p14="http://schemas.microsoft.com/office/powerpoint/2010/main" val="2843971350"/>
              </p:ext>
            </p:extLst>
          </p:nvPr>
        </p:nvGraphicFramePr>
        <p:xfrm>
          <a:off x="3422452" y="5187301"/>
          <a:ext cx="1512168" cy="1141782"/>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05657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r>
                        <a:rPr lang="en-US" sz="1400" u="none" strike="noStrike" dirty="0">
                          <a:effectLst/>
                        </a:rPr>
                        <a:t>▪Geometrical</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u="none" strike="noStrike" dirty="0">
                          <a:solidFill>
                            <a:schemeClr val="accent3">
                              <a:lumMod val="95000"/>
                            </a:schemeClr>
                          </a:solidFill>
                          <a:effectLst/>
                        </a:rPr>
                        <a:t>s</a:t>
                      </a:r>
                      <a:br>
                        <a:rPr lang="en-US" sz="1400" u="none" strike="noStrike" dirty="0">
                          <a:effectLst/>
                        </a:rPr>
                      </a:br>
                      <a:r>
                        <a:rPr lang="en-US" sz="1400" u="none" strike="noStrike" dirty="0">
                          <a:effectLst/>
                        </a:rPr>
                        <a:t>▪Global</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u="none" strike="noStrike" dirty="0">
                        <a:effectLs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▪Statistical</a:t>
                      </a:r>
                      <a:br>
                        <a:rPr lang="en-US" sz="1400" u="none" strike="noStrike" dirty="0">
                          <a:effectLst/>
                        </a:rPr>
                      </a:b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26" name="Picture 125" descr="Icon&#10;&#10;Description automatically generated">
            <a:extLst>
              <a:ext uri="{FF2B5EF4-FFF2-40B4-BE49-F238E27FC236}">
                <a16:creationId xmlns:a16="http://schemas.microsoft.com/office/drawing/2014/main" id="{4BECCEF1-A74F-459E-8060-BB71DC7A344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97834" y="4759830"/>
            <a:ext cx="394499" cy="388159"/>
          </a:xfrm>
          <a:prstGeom prst="rect">
            <a:avLst/>
          </a:prstGeom>
        </p:spPr>
      </p:pic>
      <p:graphicFrame>
        <p:nvGraphicFramePr>
          <p:cNvPr id="130" name="Table 129">
            <a:extLst>
              <a:ext uri="{FF2B5EF4-FFF2-40B4-BE49-F238E27FC236}">
                <a16:creationId xmlns:a16="http://schemas.microsoft.com/office/drawing/2014/main" id="{13901E47-7144-4C8F-BBBB-145DC98F8303}"/>
              </a:ext>
            </a:extLst>
          </p:cNvPr>
          <p:cNvGraphicFramePr>
            <a:graphicFrameLocks noGrp="1"/>
          </p:cNvGraphicFramePr>
          <p:nvPr>
            <p:extLst>
              <p:ext uri="{D42A27DB-BD31-4B8C-83A1-F6EECF244321}">
                <p14:modId xmlns:p14="http://schemas.microsoft.com/office/powerpoint/2010/main" val="1442685393"/>
              </p:ext>
            </p:extLst>
          </p:nvPr>
        </p:nvGraphicFramePr>
        <p:xfrm>
          <a:off x="3380061" y="5189653"/>
          <a:ext cx="42391" cy="1139430"/>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13943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132" name="Table 131">
            <a:extLst>
              <a:ext uri="{FF2B5EF4-FFF2-40B4-BE49-F238E27FC236}">
                <a16:creationId xmlns:a16="http://schemas.microsoft.com/office/drawing/2014/main" id="{72808692-B104-452D-8AC4-4E2802B0C432}"/>
              </a:ext>
            </a:extLst>
          </p:cNvPr>
          <p:cNvGraphicFramePr>
            <a:graphicFrameLocks noGrp="1"/>
          </p:cNvGraphicFramePr>
          <p:nvPr>
            <p:extLst>
              <p:ext uri="{D42A27DB-BD31-4B8C-83A1-F6EECF244321}">
                <p14:modId xmlns:p14="http://schemas.microsoft.com/office/powerpoint/2010/main" val="3736449624"/>
              </p:ext>
            </p:extLst>
          </p:nvPr>
        </p:nvGraphicFramePr>
        <p:xfrm>
          <a:off x="1546797" y="5194397"/>
          <a:ext cx="42391" cy="1141782"/>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14178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133" name="Table 132">
            <a:extLst>
              <a:ext uri="{FF2B5EF4-FFF2-40B4-BE49-F238E27FC236}">
                <a16:creationId xmlns:a16="http://schemas.microsoft.com/office/drawing/2014/main" id="{D5704DD4-5ADD-4FD1-89E2-AF413456EBC6}"/>
              </a:ext>
            </a:extLst>
          </p:cNvPr>
          <p:cNvGraphicFramePr>
            <a:graphicFrameLocks noGrp="1"/>
          </p:cNvGraphicFramePr>
          <p:nvPr>
            <p:extLst>
              <p:ext uri="{D42A27DB-BD31-4B8C-83A1-F6EECF244321}">
                <p14:modId xmlns:p14="http://schemas.microsoft.com/office/powerpoint/2010/main" val="433743800"/>
              </p:ext>
            </p:extLst>
          </p:nvPr>
        </p:nvGraphicFramePr>
        <p:xfrm>
          <a:off x="1546797" y="4890074"/>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34" name="Table 133">
            <a:extLst>
              <a:ext uri="{FF2B5EF4-FFF2-40B4-BE49-F238E27FC236}">
                <a16:creationId xmlns:a16="http://schemas.microsoft.com/office/drawing/2014/main" id="{0AC7DDE9-7352-419A-903D-1FE5E90CCC5C}"/>
              </a:ext>
            </a:extLst>
          </p:cNvPr>
          <p:cNvGraphicFramePr>
            <a:graphicFrameLocks noGrp="1"/>
          </p:cNvGraphicFramePr>
          <p:nvPr>
            <p:extLst>
              <p:ext uri="{D42A27DB-BD31-4B8C-83A1-F6EECF244321}">
                <p14:modId xmlns:p14="http://schemas.microsoft.com/office/powerpoint/2010/main" val="393917057"/>
              </p:ext>
            </p:extLst>
          </p:nvPr>
        </p:nvGraphicFramePr>
        <p:xfrm>
          <a:off x="3380061" y="4890074"/>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36" name="Table 135">
            <a:extLst>
              <a:ext uri="{FF2B5EF4-FFF2-40B4-BE49-F238E27FC236}">
                <a16:creationId xmlns:a16="http://schemas.microsoft.com/office/drawing/2014/main" id="{912BD715-A8E8-4185-8F24-357E7017BF4E}"/>
              </a:ext>
            </a:extLst>
          </p:cNvPr>
          <p:cNvGraphicFramePr>
            <a:graphicFrameLocks noGrp="1"/>
          </p:cNvGraphicFramePr>
          <p:nvPr>
            <p:extLst>
              <p:ext uri="{D42A27DB-BD31-4B8C-83A1-F6EECF244321}">
                <p14:modId xmlns:p14="http://schemas.microsoft.com/office/powerpoint/2010/main" val="1428190454"/>
              </p:ext>
            </p:extLst>
          </p:nvPr>
        </p:nvGraphicFramePr>
        <p:xfrm>
          <a:off x="5275483" y="4878906"/>
          <a:ext cx="5200305" cy="243095"/>
        </p:xfrm>
        <a:graphic>
          <a:graphicData uri="http://schemas.openxmlformats.org/drawingml/2006/table">
            <a:tbl>
              <a:tblPr>
                <a:tableStyleId>{5C22544A-7EE6-4342-B048-85BDC9FD1C3A}</a:tableStyleId>
              </a:tblPr>
              <a:tblGrid>
                <a:gridCol w="5200305">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j-lt"/>
                        </a:rPr>
                        <a:t>Weaknesees</a:t>
                      </a:r>
                      <a:endParaRPr lang="pt-PT" sz="1400" b="1" i="0" u="none" strike="noStrike" dirty="0">
                        <a:solidFill>
                          <a:srgbClr val="000000"/>
                        </a:solidFill>
                        <a:effectLst/>
                        <a:latin typeface="+mj-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37" name="Table 136">
            <a:extLst>
              <a:ext uri="{FF2B5EF4-FFF2-40B4-BE49-F238E27FC236}">
                <a16:creationId xmlns:a16="http://schemas.microsoft.com/office/drawing/2014/main" id="{5B6287AF-EA5B-4E68-8B6D-9C3B31662D01}"/>
              </a:ext>
            </a:extLst>
          </p:cNvPr>
          <p:cNvGraphicFramePr>
            <a:graphicFrameLocks noGrp="1"/>
          </p:cNvGraphicFramePr>
          <p:nvPr>
            <p:extLst>
              <p:ext uri="{D42A27DB-BD31-4B8C-83A1-F6EECF244321}">
                <p14:modId xmlns:p14="http://schemas.microsoft.com/office/powerpoint/2010/main" val="2655103911"/>
              </p:ext>
            </p:extLst>
          </p:nvPr>
        </p:nvGraphicFramePr>
        <p:xfrm>
          <a:off x="5275482" y="5192296"/>
          <a:ext cx="5200307" cy="1555632"/>
        </p:xfrm>
        <a:graphic>
          <a:graphicData uri="http://schemas.openxmlformats.org/drawingml/2006/table">
            <a:tbl>
              <a:tblPr>
                <a:tableStyleId>{5C22544A-7EE6-4342-B048-85BDC9FD1C3A}</a:tableStyleId>
              </a:tblPr>
              <a:tblGrid>
                <a:gridCol w="5200307">
                  <a:extLst>
                    <a:ext uri="{9D8B030D-6E8A-4147-A177-3AD203B41FA5}">
                      <a16:colId xmlns:a16="http://schemas.microsoft.com/office/drawing/2014/main" val="2484424921"/>
                    </a:ext>
                  </a:extLst>
                </a:gridCol>
              </a:tblGrid>
              <a:tr h="1555632">
                <a:tc>
                  <a:txBody>
                    <a:bodyPr/>
                    <a:lstStyle/>
                    <a:p>
                      <a:pPr algn="just" fontAlgn="ctr"/>
                      <a:r>
                        <a:rPr lang="en-US" sz="500" u="none" strike="noStrike" dirty="0">
                          <a:solidFill>
                            <a:schemeClr val="accent3">
                              <a:lumMod val="95000"/>
                            </a:schemeClr>
                          </a:solidFill>
                          <a:effectLst/>
                        </a:rPr>
                        <a:t>d</a:t>
                      </a:r>
                    </a:p>
                    <a:p>
                      <a:pPr algn="just" fontAlgn="ctr"/>
                      <a:r>
                        <a:rPr lang="en-US" sz="1400" u="none" strike="noStrike" dirty="0">
                          <a:effectLst/>
                        </a:rPr>
                        <a:t>▪</a:t>
                      </a:r>
                      <a:r>
                        <a:rPr lang="en-US" sz="1400" u="none" strike="noStrike" kern="1200" dirty="0">
                          <a:solidFill>
                            <a:schemeClr val="tx1">
                              <a:lumMod val="95000"/>
                              <a:lumOff val="5000"/>
                            </a:schemeClr>
                          </a:solidFill>
                          <a:effectLst/>
                          <a:latin typeface="+mn-lt"/>
                          <a:ea typeface="+mn-ea"/>
                          <a:cs typeface="+mn-cs"/>
                        </a:rPr>
                        <a:t>T</a:t>
                      </a:r>
                      <a:r>
                        <a:rPr lang="pt-PT" sz="1400" kern="1200" dirty="0">
                          <a:solidFill>
                            <a:schemeClr val="tx1">
                              <a:lumMod val="95000"/>
                              <a:lumOff val="5000"/>
                            </a:schemeClr>
                          </a:solidFill>
                          <a:effectLst/>
                          <a:latin typeface="+mn-lt"/>
                          <a:ea typeface="+mn-ea"/>
                          <a:cs typeface="+mn-cs"/>
                        </a:rPr>
                        <a:t>he selection of a proper feature extraction technique is a crucial component for the performance of an OCR system.</a:t>
                      </a:r>
                    </a:p>
                    <a:p>
                      <a:pPr algn="just"/>
                      <a:r>
                        <a:rPr lang="en-US" sz="1400" kern="1200" dirty="0">
                          <a:solidFill>
                            <a:schemeClr val="tx1">
                              <a:lumMod val="95000"/>
                              <a:lumOff val="5000"/>
                            </a:schemeClr>
                          </a:solidFill>
                          <a:effectLst/>
                          <a:latin typeface="+mn-lt"/>
                          <a:ea typeface="+mn-ea"/>
                          <a:cs typeface="+mn-cs"/>
                        </a:rPr>
                        <a:t>Various feature extraction </a:t>
                      </a:r>
                      <a:r>
                        <a:rPr lang="pt-PT" sz="1400" kern="1200" dirty="0">
                          <a:solidFill>
                            <a:schemeClr val="tx1">
                              <a:lumMod val="95000"/>
                              <a:lumOff val="5000"/>
                            </a:schemeClr>
                          </a:solidFill>
                          <a:effectLst/>
                          <a:latin typeface="+mn-lt"/>
                          <a:ea typeface="+mn-ea"/>
                          <a:cs typeface="+mn-cs"/>
                        </a:rPr>
                        <a:t>techniques have been already implemented, but a rule of thumb is still under reserach. A method that is best suited for one application may not give optimum performance for another application.</a:t>
                      </a:r>
                    </a:p>
                    <a:p>
                      <a:r>
                        <a:rPr lang="pt-PT" sz="800" kern="1200" dirty="0">
                          <a:solidFill>
                            <a:schemeClr val="accent3">
                              <a:lumMod val="95000"/>
                            </a:schemeClr>
                          </a:solidFill>
                          <a:effectLst/>
                          <a:latin typeface="+mn-lt"/>
                          <a:ea typeface="+mn-ea"/>
                          <a:cs typeface="+mn-cs"/>
                        </a:rPr>
                        <a:t>d </a:t>
                      </a:r>
                      <a:endParaRPr lang="en-US" sz="300" b="0" i="0" u="none" strike="noStrike" dirty="0">
                        <a:solidFill>
                          <a:schemeClr val="accent3">
                            <a:lumMod val="95000"/>
                          </a:schemeClr>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38" name="Picture 137" descr="Icon&#10;&#10;Description automatically generated">
            <a:extLst>
              <a:ext uri="{FF2B5EF4-FFF2-40B4-BE49-F238E27FC236}">
                <a16:creationId xmlns:a16="http://schemas.microsoft.com/office/drawing/2014/main" id="{FB561D68-6CCD-4718-B0CA-A57CC71DA18F}"/>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10252322" y="4807122"/>
            <a:ext cx="350168" cy="320759"/>
          </a:xfrm>
          <a:prstGeom prst="rect">
            <a:avLst/>
          </a:prstGeom>
        </p:spPr>
      </p:pic>
      <p:graphicFrame>
        <p:nvGraphicFramePr>
          <p:cNvPr id="139" name="Table 138">
            <a:extLst>
              <a:ext uri="{FF2B5EF4-FFF2-40B4-BE49-F238E27FC236}">
                <a16:creationId xmlns:a16="http://schemas.microsoft.com/office/drawing/2014/main" id="{44296A98-CB86-4905-AB1B-15A5E7B31723}"/>
              </a:ext>
            </a:extLst>
          </p:cNvPr>
          <p:cNvGraphicFramePr>
            <a:graphicFrameLocks noGrp="1"/>
          </p:cNvGraphicFramePr>
          <p:nvPr>
            <p:extLst>
              <p:ext uri="{D42A27DB-BD31-4B8C-83A1-F6EECF244321}">
                <p14:modId xmlns:p14="http://schemas.microsoft.com/office/powerpoint/2010/main" val="1749968048"/>
              </p:ext>
            </p:extLst>
          </p:nvPr>
        </p:nvGraphicFramePr>
        <p:xfrm>
          <a:off x="5223372" y="5192296"/>
          <a:ext cx="52112" cy="1555632"/>
        </p:xfrm>
        <a:graphic>
          <a:graphicData uri="http://schemas.openxmlformats.org/drawingml/2006/table">
            <a:tbl>
              <a:tblPr>
                <a:tableStyleId>{5C22544A-7EE6-4342-B048-85BDC9FD1C3A}</a:tableStyleId>
              </a:tblPr>
              <a:tblGrid>
                <a:gridCol w="52112">
                  <a:extLst>
                    <a:ext uri="{9D8B030D-6E8A-4147-A177-3AD203B41FA5}">
                      <a16:colId xmlns:a16="http://schemas.microsoft.com/office/drawing/2014/main" val="2484424921"/>
                    </a:ext>
                  </a:extLst>
                </a:gridCol>
              </a:tblGrid>
              <a:tr h="155563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140" name="Table 139">
            <a:extLst>
              <a:ext uri="{FF2B5EF4-FFF2-40B4-BE49-F238E27FC236}">
                <a16:creationId xmlns:a16="http://schemas.microsoft.com/office/drawing/2014/main" id="{EACE0AB2-6D07-4121-814C-85510ACD512C}"/>
              </a:ext>
            </a:extLst>
          </p:cNvPr>
          <p:cNvGraphicFramePr>
            <a:graphicFrameLocks noGrp="1"/>
          </p:cNvGraphicFramePr>
          <p:nvPr>
            <p:extLst>
              <p:ext uri="{D42A27DB-BD31-4B8C-83A1-F6EECF244321}">
                <p14:modId xmlns:p14="http://schemas.microsoft.com/office/powerpoint/2010/main" val="3629692319"/>
              </p:ext>
            </p:extLst>
          </p:nvPr>
        </p:nvGraphicFramePr>
        <p:xfrm>
          <a:off x="5233092" y="4879491"/>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144" name="Arrow: Right 143">
            <a:extLst>
              <a:ext uri="{FF2B5EF4-FFF2-40B4-BE49-F238E27FC236}">
                <a16:creationId xmlns:a16="http://schemas.microsoft.com/office/drawing/2014/main" id="{14A64A2D-572F-42BD-ADEB-A67E6EC2F180}"/>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45" name="Arrow: Bent 144">
            <a:extLst>
              <a:ext uri="{FF2B5EF4-FFF2-40B4-BE49-F238E27FC236}">
                <a16:creationId xmlns:a16="http://schemas.microsoft.com/office/drawing/2014/main" id="{30EA2692-2F2D-49F2-A74C-B6291E232EFD}"/>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47" name="Picture 146">
            <a:extLst>
              <a:ext uri="{FF2B5EF4-FFF2-40B4-BE49-F238E27FC236}">
                <a16:creationId xmlns:a16="http://schemas.microsoft.com/office/drawing/2014/main" id="{7CAFD6AA-37D8-46B1-964C-2066201B78DF}"/>
              </a:ext>
            </a:extLst>
          </p:cNvPr>
          <p:cNvPicPr>
            <a:picLocks noChangeAspect="1"/>
          </p:cNvPicPr>
          <p:nvPr/>
        </p:nvPicPr>
        <p:blipFill>
          <a:blip r:embed="rId8"/>
          <a:stretch>
            <a:fillRect/>
          </a:stretch>
        </p:blipFill>
        <p:spPr>
          <a:xfrm>
            <a:off x="98779" y="5286997"/>
            <a:ext cx="1304002" cy="437056"/>
          </a:xfrm>
          <a:prstGeom prst="rect">
            <a:avLst/>
          </a:prstGeom>
        </p:spPr>
      </p:pic>
    </p:spTree>
    <p:extLst>
      <p:ext uri="{BB962C8B-B14F-4D97-AF65-F5344CB8AC3E}">
        <p14:creationId xmlns:p14="http://schemas.microsoft.com/office/powerpoint/2010/main" val="3117998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F700EA-D07D-4381-9C4D-938A37E8F8DF}"/>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1" name="Rectangle 10">
            <a:extLst>
              <a:ext uri="{FF2B5EF4-FFF2-40B4-BE49-F238E27FC236}">
                <a16:creationId xmlns:a16="http://schemas.microsoft.com/office/drawing/2014/main" id="{2929015D-53C6-42CF-9B44-D99F5DD4630D}"/>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1637932" y="4261354"/>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6" name="Picture 5">
            <a:extLst>
              <a:ext uri="{FF2B5EF4-FFF2-40B4-BE49-F238E27FC236}">
                <a16:creationId xmlns:a16="http://schemas.microsoft.com/office/drawing/2014/main" id="{232150D1-3A9C-424D-A962-27CFCF2082AB}"/>
              </a:ext>
            </a:extLst>
          </p:cNvPr>
          <p:cNvPicPr>
            <a:picLocks noChangeAspect="1"/>
          </p:cNvPicPr>
          <p:nvPr/>
        </p:nvPicPr>
        <p:blipFill>
          <a:blip r:embed="rId4"/>
          <a:stretch>
            <a:fillRect/>
          </a:stretch>
        </p:blipFill>
        <p:spPr>
          <a:xfrm>
            <a:off x="2177554" y="4211885"/>
            <a:ext cx="2221737" cy="4769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1574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25853" y="1388587"/>
            <a:ext cx="6444729" cy="5481613"/>
          </a:xfrm>
          <a:prstGeom prst="rect">
            <a:avLst/>
          </a:prstGeom>
          <a:solidFill>
            <a:schemeClr val="tx2">
              <a:lumMod val="40000"/>
              <a:lumOff val="60000"/>
              <a:alpha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F6751B66-DC53-40DC-9955-6C1F1BD81372}"/>
              </a:ext>
            </a:extLst>
          </p:cNvPr>
          <p:cNvPicPr>
            <a:picLocks noChangeAspect="1"/>
          </p:cNvPicPr>
          <p:nvPr/>
        </p:nvPicPr>
        <p:blipFill>
          <a:blip r:embed="rId3"/>
          <a:stretch>
            <a:fillRect/>
          </a:stretch>
        </p:blipFill>
        <p:spPr>
          <a:xfrm>
            <a:off x="2681610" y="1205502"/>
            <a:ext cx="1593406" cy="34208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nvGraphicFramePr>
        <p:xfrm>
          <a:off x="7157424" y="1835621"/>
          <a:ext cx="3416017" cy="1515162"/>
        </p:xfrm>
        <a:graphic>
          <a:graphicData uri="http://schemas.openxmlformats.org/drawingml/2006/table">
            <a:tbl>
              <a:tblPr>
                <a:tableStyleId>{5C22544A-7EE6-4342-B048-85BDC9FD1C3A}</a:tableStyleId>
              </a:tblPr>
              <a:tblGrid>
                <a:gridCol w="3416017">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To selected classifier to build the recongntion models is Convolutional Neural Networks </a:t>
                      </a:r>
                      <a:r>
                        <a:rPr lang="pt-PT" sz="1400" dirty="0"/>
                        <a:t>(CNNs)</a:t>
                      </a:r>
                      <a:r>
                        <a:rPr lang="pt-PT" sz="1400" kern="1200" dirty="0">
                          <a:solidFill>
                            <a:schemeClr val="dk1"/>
                          </a:solidFill>
                          <a:effectLst/>
                          <a:latin typeface="+mn-lt"/>
                          <a:ea typeface="+mn-ea"/>
                          <a:cs typeface="+mn-cs"/>
                        </a:rPr>
                        <a:t>.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dirty="0"/>
                        <a:t>CNNs are fast,  easily trainable and have </a:t>
                      </a:r>
                      <a:r>
                        <a:rPr lang="pt-PT" sz="1400" u="sng" dirty="0"/>
                        <a:t>4</a:t>
                      </a:r>
                      <a:r>
                        <a:rPr lang="pt-PT" sz="1400" dirty="0"/>
                        <a:t> specific design advantages </a:t>
                      </a:r>
                      <a:r>
                        <a:rPr lang="en-US" sz="1400" dirty="0"/>
                        <a:t>compared to its predecessors.</a:t>
                      </a: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u="none" strike="noStrike" dirty="0">
                          <a:solidFill>
                            <a:schemeClr val="accent3">
                              <a:lumMod val="95000"/>
                            </a:schemeClr>
                          </a:solidFill>
                          <a:effectLst/>
                        </a:rPr>
                        <a:t>D</a:t>
                      </a: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047809" y="1388588"/>
            <a:ext cx="3494685"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Classifiers – Step 1</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nvGraphicFramePr>
        <p:xfrm>
          <a:off x="7002090" y="1849647"/>
          <a:ext cx="45719" cy="4882518"/>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88251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9" name="Picture 2">
            <a:extLst>
              <a:ext uri="{FF2B5EF4-FFF2-40B4-BE49-F238E27FC236}">
                <a16:creationId xmlns:a16="http://schemas.microsoft.com/office/drawing/2014/main" id="{02611F1F-5BE4-4044-B70B-BD000F68C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040" y="2624701"/>
            <a:ext cx="953530" cy="9459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0722031C-7CF8-457E-BFDF-90E972B4417B}"/>
              </a:ext>
            </a:extLst>
          </p:cNvPr>
          <p:cNvPicPr>
            <a:picLocks noChangeAspect="1"/>
          </p:cNvPicPr>
          <p:nvPr/>
        </p:nvPicPr>
        <p:blipFill>
          <a:blip r:embed="rId5"/>
          <a:stretch>
            <a:fillRect/>
          </a:stretch>
        </p:blipFill>
        <p:spPr>
          <a:xfrm flipH="1">
            <a:off x="2115537" y="2537848"/>
            <a:ext cx="234888" cy="1269610"/>
          </a:xfrm>
          <a:prstGeom prst="rect">
            <a:avLst/>
          </a:prstGeom>
        </p:spPr>
      </p:pic>
      <p:sp>
        <p:nvSpPr>
          <p:cNvPr id="22" name="TextBox 21">
            <a:extLst>
              <a:ext uri="{FF2B5EF4-FFF2-40B4-BE49-F238E27FC236}">
                <a16:creationId xmlns:a16="http://schemas.microsoft.com/office/drawing/2014/main" id="{16A24B75-2585-4A65-BF76-20DA38DC2726}"/>
              </a:ext>
            </a:extLst>
          </p:cNvPr>
          <p:cNvSpPr txBox="1"/>
          <p:nvPr/>
        </p:nvSpPr>
        <p:spPr>
          <a:xfrm>
            <a:off x="712695" y="2153077"/>
            <a:ext cx="730220" cy="276999"/>
          </a:xfrm>
          <a:prstGeom prst="rect">
            <a:avLst/>
          </a:prstGeom>
          <a:solidFill>
            <a:schemeClr val="accent1">
              <a:lumMod val="20000"/>
              <a:lumOff val="80000"/>
            </a:schemeClr>
          </a:solidFill>
        </p:spPr>
        <p:txBody>
          <a:bodyPr wrap="square" rtlCol="0">
            <a:spAutoFit/>
          </a:bodyPr>
          <a:lstStyle/>
          <a:p>
            <a:pPr algn="ctr"/>
            <a:r>
              <a:rPr lang="en-US" sz="1200" dirty="0">
                <a:solidFill>
                  <a:schemeClr val="accent4">
                    <a:lumMod val="75000"/>
                    <a:lumOff val="25000"/>
                  </a:schemeClr>
                </a:solidFill>
              </a:rPr>
              <a:t>CNN</a:t>
            </a:r>
            <a:endParaRPr lang="pt-PT" sz="1600" dirty="0">
              <a:solidFill>
                <a:schemeClr val="accent4">
                  <a:lumMod val="75000"/>
                  <a:lumOff val="25000"/>
                </a:schemeClr>
              </a:solidFill>
            </a:endParaRPr>
          </a:p>
        </p:txBody>
      </p:sp>
      <p:sp>
        <p:nvSpPr>
          <p:cNvPr id="25" name="TextBox 24">
            <a:extLst>
              <a:ext uri="{FF2B5EF4-FFF2-40B4-BE49-F238E27FC236}">
                <a16:creationId xmlns:a16="http://schemas.microsoft.com/office/drawing/2014/main" id="{E38FF927-84B1-4843-9FBD-B7626E953DB4}"/>
              </a:ext>
            </a:extLst>
          </p:cNvPr>
          <p:cNvSpPr txBox="1"/>
          <p:nvPr/>
        </p:nvSpPr>
        <p:spPr>
          <a:xfrm>
            <a:off x="1867871" y="2150748"/>
            <a:ext cx="730220" cy="276999"/>
          </a:xfrm>
          <a:prstGeom prst="rect">
            <a:avLst/>
          </a:prstGeom>
          <a:solidFill>
            <a:schemeClr val="accent1">
              <a:lumMod val="20000"/>
              <a:lumOff val="80000"/>
            </a:schemeClr>
          </a:solidFill>
        </p:spPr>
        <p:txBody>
          <a:bodyPr wrap="square" rtlCol="0">
            <a:spAutoFit/>
          </a:bodyPr>
          <a:lstStyle/>
          <a:p>
            <a:pPr algn="ctr"/>
            <a:r>
              <a:rPr lang="en-US" sz="1200" dirty="0">
                <a:solidFill>
                  <a:schemeClr val="accent4">
                    <a:lumMod val="75000"/>
                    <a:lumOff val="25000"/>
                  </a:schemeClr>
                </a:solidFill>
              </a:rPr>
              <a:t>FNN</a:t>
            </a:r>
            <a:endParaRPr lang="pt-PT" dirty="0">
              <a:solidFill>
                <a:schemeClr val="accent4">
                  <a:lumMod val="75000"/>
                  <a:lumOff val="25000"/>
                </a:schemeClr>
              </a:solidFill>
            </a:endParaRPr>
          </a:p>
        </p:txBody>
      </p:sp>
      <p:sp>
        <p:nvSpPr>
          <p:cNvPr id="31" name="Arc 30">
            <a:extLst>
              <a:ext uri="{FF2B5EF4-FFF2-40B4-BE49-F238E27FC236}">
                <a16:creationId xmlns:a16="http://schemas.microsoft.com/office/drawing/2014/main" id="{D67AD490-A10F-4A54-8A10-49D923BC0FED}"/>
              </a:ext>
            </a:extLst>
          </p:cNvPr>
          <p:cNvSpPr/>
          <p:nvPr/>
        </p:nvSpPr>
        <p:spPr>
          <a:xfrm rot="15306681">
            <a:off x="884047" y="2745151"/>
            <a:ext cx="655835" cy="693385"/>
          </a:xfrm>
          <a:prstGeom prst="arc">
            <a:avLst>
              <a:gd name="adj1" fmla="val 16996182"/>
              <a:gd name="adj2" fmla="val 0"/>
            </a:avLst>
          </a:prstGeom>
          <a:ln w="38100">
            <a:solidFill>
              <a:srgbClr val="C0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pt-PT"/>
          </a:p>
        </p:txBody>
      </p:sp>
      <p:sp>
        <p:nvSpPr>
          <p:cNvPr id="32" name="TextBox 31">
            <a:extLst>
              <a:ext uri="{FF2B5EF4-FFF2-40B4-BE49-F238E27FC236}">
                <a16:creationId xmlns:a16="http://schemas.microsoft.com/office/drawing/2014/main" id="{586CF627-E5FC-429B-B96C-8C614E854498}"/>
              </a:ext>
            </a:extLst>
          </p:cNvPr>
          <p:cNvSpPr txBox="1"/>
          <p:nvPr/>
        </p:nvSpPr>
        <p:spPr>
          <a:xfrm>
            <a:off x="908489" y="2849814"/>
            <a:ext cx="914400" cy="369332"/>
          </a:xfrm>
          <a:prstGeom prst="rect">
            <a:avLst/>
          </a:prstGeom>
          <a:noFill/>
        </p:spPr>
        <p:txBody>
          <a:bodyPr wrap="square" rtlCol="0">
            <a:spAutoFit/>
          </a:bodyPr>
          <a:lstStyle/>
          <a:p>
            <a:r>
              <a:rPr lang="en-US" dirty="0">
                <a:solidFill>
                  <a:srgbClr val="FF0000"/>
                </a:solidFill>
              </a:rPr>
              <a:t>45</a:t>
            </a:r>
            <a:r>
              <a:rPr lang="en-US" baseline="30000" dirty="0">
                <a:solidFill>
                  <a:srgbClr val="FF0000"/>
                </a:solidFill>
              </a:rPr>
              <a:t>o</a:t>
            </a:r>
            <a:endParaRPr lang="pt-PT" dirty="0">
              <a:solidFill>
                <a:srgbClr val="FF0000"/>
              </a:solidFill>
            </a:endParaRPr>
          </a:p>
        </p:txBody>
      </p:sp>
      <p:sp>
        <p:nvSpPr>
          <p:cNvPr id="33" name="Rectangle 32">
            <a:extLst>
              <a:ext uri="{FF2B5EF4-FFF2-40B4-BE49-F238E27FC236}">
                <a16:creationId xmlns:a16="http://schemas.microsoft.com/office/drawing/2014/main" id="{A99F3A55-EA27-4F7D-8793-2E4C4A3336FB}"/>
              </a:ext>
            </a:extLst>
          </p:cNvPr>
          <p:cNvSpPr/>
          <p:nvPr/>
        </p:nvSpPr>
        <p:spPr>
          <a:xfrm>
            <a:off x="425700" y="1775713"/>
            <a:ext cx="2615950" cy="221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1. Spatial Invariance</a:t>
            </a:r>
            <a:endParaRPr lang="pt-PT" sz="1400" dirty="0">
              <a:solidFill>
                <a:schemeClr val="tx1"/>
              </a:solidFill>
            </a:endParaRPr>
          </a:p>
        </p:txBody>
      </p:sp>
      <p:sp>
        <p:nvSpPr>
          <p:cNvPr id="35" name="Rectangle 34">
            <a:extLst>
              <a:ext uri="{FF2B5EF4-FFF2-40B4-BE49-F238E27FC236}">
                <a16:creationId xmlns:a16="http://schemas.microsoft.com/office/drawing/2014/main" id="{9328869C-0B79-4D26-B927-080DA3B42BC6}"/>
              </a:ext>
            </a:extLst>
          </p:cNvPr>
          <p:cNvSpPr/>
          <p:nvPr/>
        </p:nvSpPr>
        <p:spPr>
          <a:xfrm>
            <a:off x="4060183" y="1800408"/>
            <a:ext cx="2615950" cy="22135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2. Pattern Invariance</a:t>
            </a:r>
            <a:endParaRPr lang="pt-PT" sz="1400" dirty="0">
              <a:solidFill>
                <a:schemeClr val="tx1"/>
              </a:solidFill>
            </a:endParaRPr>
          </a:p>
        </p:txBody>
      </p:sp>
      <p:pic>
        <p:nvPicPr>
          <p:cNvPr id="36" name="Picture 35">
            <a:extLst>
              <a:ext uri="{FF2B5EF4-FFF2-40B4-BE49-F238E27FC236}">
                <a16:creationId xmlns:a16="http://schemas.microsoft.com/office/drawing/2014/main" id="{2F8B8C86-6F9D-49C3-882E-A547775F1A07}"/>
              </a:ext>
            </a:extLst>
          </p:cNvPr>
          <p:cNvPicPr>
            <a:picLocks noChangeAspect="1"/>
          </p:cNvPicPr>
          <p:nvPr/>
        </p:nvPicPr>
        <p:blipFill rotWithShape="1">
          <a:blip r:embed="rId6"/>
          <a:srcRect t="15710" b="10372"/>
          <a:stretch/>
        </p:blipFill>
        <p:spPr>
          <a:xfrm>
            <a:off x="4813232" y="2501985"/>
            <a:ext cx="222088" cy="945932"/>
          </a:xfrm>
          <a:prstGeom prst="rect">
            <a:avLst/>
          </a:prstGeom>
        </p:spPr>
      </p:pic>
      <p:pic>
        <p:nvPicPr>
          <p:cNvPr id="37" name="Picture 36">
            <a:extLst>
              <a:ext uri="{FF2B5EF4-FFF2-40B4-BE49-F238E27FC236}">
                <a16:creationId xmlns:a16="http://schemas.microsoft.com/office/drawing/2014/main" id="{6C9F671A-47EF-4852-B0B7-4592580FC953}"/>
              </a:ext>
            </a:extLst>
          </p:cNvPr>
          <p:cNvPicPr>
            <a:picLocks noChangeAspect="1"/>
          </p:cNvPicPr>
          <p:nvPr/>
        </p:nvPicPr>
        <p:blipFill>
          <a:blip r:embed="rId7"/>
          <a:stretch>
            <a:fillRect/>
          </a:stretch>
        </p:blipFill>
        <p:spPr>
          <a:xfrm>
            <a:off x="5791246" y="2483569"/>
            <a:ext cx="245691" cy="982764"/>
          </a:xfrm>
          <a:prstGeom prst="rect">
            <a:avLst/>
          </a:prstGeom>
        </p:spPr>
      </p:pic>
      <p:sp>
        <p:nvSpPr>
          <p:cNvPr id="38" name="TextBox 37">
            <a:extLst>
              <a:ext uri="{FF2B5EF4-FFF2-40B4-BE49-F238E27FC236}">
                <a16:creationId xmlns:a16="http://schemas.microsoft.com/office/drawing/2014/main" id="{75E0F140-FF43-4E99-983A-4744479B91BB}"/>
              </a:ext>
            </a:extLst>
          </p:cNvPr>
          <p:cNvSpPr txBox="1"/>
          <p:nvPr/>
        </p:nvSpPr>
        <p:spPr>
          <a:xfrm>
            <a:off x="7802698" y="4465703"/>
            <a:ext cx="2739796" cy="830997"/>
          </a:xfrm>
          <a:prstGeom prst="rect">
            <a:avLst/>
          </a:prstGeom>
          <a:noFill/>
        </p:spPr>
        <p:txBody>
          <a:bodyPr wrap="square" rtlCol="0">
            <a:spAutoFit/>
          </a:bodyPr>
          <a:lstStyle/>
          <a:p>
            <a:r>
              <a:rPr lang="en-US" sz="1600" dirty="0"/>
              <a:t>These are both lines no matter their actual position</a:t>
            </a:r>
            <a:endParaRPr lang="pt-PT" sz="1600" dirty="0"/>
          </a:p>
        </p:txBody>
      </p:sp>
      <p:graphicFrame>
        <p:nvGraphicFramePr>
          <p:cNvPr id="44" name="Table 43">
            <a:extLst>
              <a:ext uri="{FF2B5EF4-FFF2-40B4-BE49-F238E27FC236}">
                <a16:creationId xmlns:a16="http://schemas.microsoft.com/office/drawing/2014/main" id="{717E98B7-CBA7-44FE-82F3-ECB17F86DF6E}"/>
              </a:ext>
            </a:extLst>
          </p:cNvPr>
          <p:cNvGraphicFramePr>
            <a:graphicFrameLocks noGrp="1"/>
          </p:cNvGraphicFramePr>
          <p:nvPr/>
        </p:nvGraphicFramePr>
        <p:xfrm>
          <a:off x="7146106" y="3447917"/>
          <a:ext cx="3427335" cy="4040519"/>
        </p:xfrm>
        <a:graphic>
          <a:graphicData uri="http://schemas.openxmlformats.org/drawingml/2006/table">
            <a:tbl>
              <a:tblPr>
                <a:tableStyleId>{5C22544A-7EE6-4342-B048-85BDC9FD1C3A}</a:tableStyleId>
              </a:tblPr>
              <a:tblGrid>
                <a:gridCol w="3427335">
                  <a:extLst>
                    <a:ext uri="{9D8B030D-6E8A-4147-A177-3AD203B41FA5}">
                      <a16:colId xmlns:a16="http://schemas.microsoft.com/office/drawing/2014/main" val="2484424921"/>
                    </a:ext>
                  </a:extLst>
                </a:gridCol>
              </a:tblGrid>
              <a:tr h="3442894">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sng" kern="1200" dirty="0">
                          <a:solidFill>
                            <a:schemeClr val="dk1"/>
                          </a:solidFill>
                          <a:effectLst/>
                          <a:latin typeface="+mn-lt"/>
                          <a:ea typeface="+mn-ea"/>
                          <a:cs typeface="+mn-cs"/>
                        </a:rPr>
                        <a:t>Spatial Invariance: </a:t>
                      </a:r>
                      <a:r>
                        <a:rPr lang="pt-PT" sz="1400" b="0" u="none" kern="1200" dirty="0">
                          <a:solidFill>
                            <a:schemeClr val="dk1"/>
                          </a:solidFill>
                          <a:effectLst/>
                          <a:latin typeface="+mn-lt"/>
                          <a:ea typeface="+mn-ea"/>
                          <a:cs typeface="+mn-cs"/>
                        </a:rPr>
                        <a:t>CNNs makes use of the spatial information across the image.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sng" kern="1200" dirty="0">
                          <a:solidFill>
                            <a:schemeClr val="dk1"/>
                          </a:solidFill>
                          <a:effectLst/>
                          <a:latin typeface="+mn-lt"/>
                          <a:ea typeface="+mn-ea"/>
                          <a:cs typeface="+mn-cs"/>
                        </a:rPr>
                        <a:t>Pattern Invariance:</a:t>
                      </a:r>
                      <a:r>
                        <a:rPr lang="pt-PT" sz="1400" b="0" u="none" kern="1200" dirty="0">
                          <a:solidFill>
                            <a:schemeClr val="dk1"/>
                          </a:solidFill>
                          <a:effectLst/>
                          <a:latin typeface="+mn-lt"/>
                          <a:ea typeface="+mn-ea"/>
                          <a:cs typeface="+mn-cs"/>
                        </a:rPr>
                        <a:t> a </a:t>
                      </a:r>
                      <a:r>
                        <a:rPr lang="en-US" sz="1400" dirty="0"/>
                        <a:t>particular  pattern would be consistent regardless of its location.</a:t>
                      </a:r>
                      <a:endParaRPr lang="pt-PT" sz="1400" b="0" u="sng"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sng" dirty="0"/>
                        <a:t>Receptive field</a:t>
                      </a:r>
                      <a:r>
                        <a:rPr lang="pt-PT" sz="1400" b="0" dirty="0"/>
                        <a:t>: </a:t>
                      </a:r>
                      <a:r>
                        <a:rPr lang="pt-PT" sz="1400" dirty="0"/>
                        <a:t>certain neurons respond to certain patterns.</a:t>
                      </a:r>
                      <a:endParaRPr lang="pt-PT" sz="1400" b="0"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1" dirty="0"/>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u="sng" dirty="0"/>
                        <a:t>Hierarchical neurons: </a:t>
                      </a:r>
                      <a:r>
                        <a:rPr lang="en-US" sz="1400" dirty="0"/>
                        <a:t>lower-level neurons are tasked to detect simple visual patterns. Complex pattern detection is growing </a:t>
                      </a:r>
                      <a:r>
                        <a:rPr lang="pt-PT" sz="1400" dirty="0"/>
                        <a:t>successively.</a:t>
                      </a:r>
                      <a:endParaRPr lang="pt-PT" sz="1400" b="0" u="sng" kern="1200" dirty="0">
                        <a:solidFill>
                          <a:schemeClr val="dk1"/>
                        </a:solidFill>
                        <a:effectLst/>
                        <a:latin typeface="+mn-lt"/>
                        <a:ea typeface="+mn-ea"/>
                        <a:cs typeface="+mn-cs"/>
                      </a:endParaRP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222232"/>
                  </a:ext>
                </a:extLst>
              </a:tr>
              <a:tr h="597625">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39047204"/>
                  </a:ext>
                </a:extLst>
              </a:tr>
            </a:tbl>
          </a:graphicData>
        </a:graphic>
      </p:graphicFrame>
      <p:sp>
        <p:nvSpPr>
          <p:cNvPr id="48" name="Equals 47">
            <a:extLst>
              <a:ext uri="{FF2B5EF4-FFF2-40B4-BE49-F238E27FC236}">
                <a16:creationId xmlns:a16="http://schemas.microsoft.com/office/drawing/2014/main" id="{E2658775-0F8D-4343-9CAD-52EE250157AB}"/>
              </a:ext>
            </a:extLst>
          </p:cNvPr>
          <p:cNvSpPr/>
          <p:nvPr/>
        </p:nvSpPr>
        <p:spPr bwMode="auto">
          <a:xfrm>
            <a:off x="5268507" y="2822416"/>
            <a:ext cx="323886" cy="305070"/>
          </a:xfrm>
          <a:prstGeom prst="mathEqual">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50" name="Picture 49">
            <a:extLst>
              <a:ext uri="{FF2B5EF4-FFF2-40B4-BE49-F238E27FC236}">
                <a16:creationId xmlns:a16="http://schemas.microsoft.com/office/drawing/2014/main" id="{CD2C871F-1996-443B-89F3-2CDD40DCBE5A}"/>
              </a:ext>
            </a:extLst>
          </p:cNvPr>
          <p:cNvPicPr>
            <a:picLocks noChangeAspect="1"/>
          </p:cNvPicPr>
          <p:nvPr/>
        </p:nvPicPr>
        <p:blipFill>
          <a:blip r:embed="rId8"/>
          <a:stretch>
            <a:fillRect/>
          </a:stretch>
        </p:blipFill>
        <p:spPr>
          <a:xfrm>
            <a:off x="1465016" y="5000844"/>
            <a:ext cx="542925" cy="542925"/>
          </a:xfrm>
          <a:prstGeom prst="rect">
            <a:avLst/>
          </a:prstGeom>
        </p:spPr>
      </p:pic>
      <p:pic>
        <p:nvPicPr>
          <p:cNvPr id="58" name="Picture 57">
            <a:extLst>
              <a:ext uri="{FF2B5EF4-FFF2-40B4-BE49-F238E27FC236}">
                <a16:creationId xmlns:a16="http://schemas.microsoft.com/office/drawing/2014/main" id="{83CF3A46-E8EC-4860-BE95-F9BBCDF88F74}"/>
              </a:ext>
            </a:extLst>
          </p:cNvPr>
          <p:cNvPicPr>
            <a:picLocks noChangeAspect="1"/>
          </p:cNvPicPr>
          <p:nvPr/>
        </p:nvPicPr>
        <p:blipFill>
          <a:blip r:embed="rId9"/>
          <a:stretch>
            <a:fillRect/>
          </a:stretch>
        </p:blipFill>
        <p:spPr>
          <a:xfrm>
            <a:off x="1440648" y="6049777"/>
            <a:ext cx="542925" cy="617682"/>
          </a:xfrm>
          <a:prstGeom prst="rect">
            <a:avLst/>
          </a:prstGeom>
        </p:spPr>
      </p:pic>
      <p:sp>
        <p:nvSpPr>
          <p:cNvPr id="60" name="TextBox 59">
            <a:extLst>
              <a:ext uri="{FF2B5EF4-FFF2-40B4-BE49-F238E27FC236}">
                <a16:creationId xmlns:a16="http://schemas.microsoft.com/office/drawing/2014/main" id="{E3537ADA-81C0-447D-ABD7-B38AB060E0F8}"/>
              </a:ext>
            </a:extLst>
          </p:cNvPr>
          <p:cNvSpPr txBox="1"/>
          <p:nvPr/>
        </p:nvSpPr>
        <p:spPr>
          <a:xfrm>
            <a:off x="1488711" y="2157669"/>
            <a:ext cx="838620" cy="276999"/>
          </a:xfrm>
          <a:prstGeom prst="rect">
            <a:avLst/>
          </a:prstGeom>
          <a:noFill/>
        </p:spPr>
        <p:txBody>
          <a:bodyPr wrap="square" rtlCol="0">
            <a:spAutoFit/>
          </a:bodyPr>
          <a:lstStyle/>
          <a:p>
            <a:r>
              <a:rPr lang="pt-PT" sz="1200" dirty="0">
                <a:solidFill>
                  <a:schemeClr val="accent4">
                    <a:lumMod val="75000"/>
                    <a:lumOff val="25000"/>
                  </a:schemeClr>
                </a:solidFill>
              </a:rPr>
              <a:t>vs </a:t>
            </a:r>
          </a:p>
        </p:txBody>
      </p:sp>
      <p:sp>
        <p:nvSpPr>
          <p:cNvPr id="61" name="TextBox 60">
            <a:extLst>
              <a:ext uri="{FF2B5EF4-FFF2-40B4-BE49-F238E27FC236}">
                <a16:creationId xmlns:a16="http://schemas.microsoft.com/office/drawing/2014/main" id="{8DD8BE59-6FCA-4CEC-9E3A-5F8C957C278F}"/>
              </a:ext>
            </a:extLst>
          </p:cNvPr>
          <p:cNvSpPr txBox="1"/>
          <p:nvPr/>
        </p:nvSpPr>
        <p:spPr>
          <a:xfrm>
            <a:off x="873561" y="4686168"/>
            <a:ext cx="1677101" cy="276999"/>
          </a:xfrm>
          <a:prstGeom prst="rect">
            <a:avLst/>
          </a:prstGeom>
          <a:solidFill>
            <a:schemeClr val="accent1">
              <a:lumMod val="20000"/>
              <a:lumOff val="80000"/>
            </a:schemeClr>
          </a:solidFill>
        </p:spPr>
        <p:txBody>
          <a:bodyPr wrap="square" rtlCol="0">
            <a:spAutoFit/>
          </a:bodyPr>
          <a:lstStyle/>
          <a:p>
            <a:pPr algn="ctr"/>
            <a:r>
              <a:rPr lang="pt-PT" sz="1200" dirty="0">
                <a:solidFill>
                  <a:schemeClr val="accent4">
                    <a:lumMod val="75000"/>
                    <a:lumOff val="25000"/>
                  </a:schemeClr>
                </a:solidFill>
              </a:rPr>
              <a:t>Detect vertical edges</a:t>
            </a:r>
          </a:p>
        </p:txBody>
      </p:sp>
      <p:sp>
        <p:nvSpPr>
          <p:cNvPr id="62" name="TextBox 61">
            <a:extLst>
              <a:ext uri="{FF2B5EF4-FFF2-40B4-BE49-F238E27FC236}">
                <a16:creationId xmlns:a16="http://schemas.microsoft.com/office/drawing/2014/main" id="{EDBFA500-DEFB-49F4-9649-96F1365DE62D}"/>
              </a:ext>
            </a:extLst>
          </p:cNvPr>
          <p:cNvSpPr txBox="1"/>
          <p:nvPr/>
        </p:nvSpPr>
        <p:spPr>
          <a:xfrm>
            <a:off x="897929" y="5703777"/>
            <a:ext cx="1677101" cy="276999"/>
          </a:xfrm>
          <a:prstGeom prst="rect">
            <a:avLst/>
          </a:prstGeom>
          <a:solidFill>
            <a:schemeClr val="accent1">
              <a:lumMod val="20000"/>
              <a:lumOff val="80000"/>
            </a:schemeClr>
          </a:solidFill>
        </p:spPr>
        <p:txBody>
          <a:bodyPr wrap="square" rtlCol="0">
            <a:spAutoFit/>
          </a:bodyPr>
          <a:lstStyle/>
          <a:p>
            <a:pPr algn="ctr"/>
            <a:r>
              <a:rPr lang="pt-PT" sz="1200" dirty="0">
                <a:solidFill>
                  <a:schemeClr val="accent4">
                    <a:lumMod val="75000"/>
                    <a:lumOff val="25000"/>
                  </a:schemeClr>
                </a:solidFill>
              </a:rPr>
              <a:t>Detect horizoal edges</a:t>
            </a:r>
          </a:p>
        </p:txBody>
      </p:sp>
      <p:pic>
        <p:nvPicPr>
          <p:cNvPr id="63" name="Picture 62">
            <a:extLst>
              <a:ext uri="{FF2B5EF4-FFF2-40B4-BE49-F238E27FC236}">
                <a16:creationId xmlns:a16="http://schemas.microsoft.com/office/drawing/2014/main" id="{7B907D9E-B829-4559-AF1E-004802A071CA}"/>
              </a:ext>
            </a:extLst>
          </p:cNvPr>
          <p:cNvPicPr>
            <a:picLocks noChangeAspect="1"/>
          </p:cNvPicPr>
          <p:nvPr/>
        </p:nvPicPr>
        <p:blipFill rotWithShape="1">
          <a:blip r:embed="rId10"/>
          <a:srcRect l="4042" r="3866"/>
          <a:stretch/>
        </p:blipFill>
        <p:spPr>
          <a:xfrm>
            <a:off x="3236611" y="4321671"/>
            <a:ext cx="3429870" cy="2562008"/>
          </a:xfrm>
          <a:prstGeom prst="rect">
            <a:avLst/>
          </a:prstGeom>
        </p:spPr>
      </p:pic>
      <p:sp>
        <p:nvSpPr>
          <p:cNvPr id="47" name="Rectangle 46">
            <a:extLst>
              <a:ext uri="{FF2B5EF4-FFF2-40B4-BE49-F238E27FC236}">
                <a16:creationId xmlns:a16="http://schemas.microsoft.com/office/drawing/2014/main" id="{9ECC55FB-160E-4ABA-8F22-8AB39B6EF9F4}"/>
              </a:ext>
            </a:extLst>
          </p:cNvPr>
          <p:cNvSpPr/>
          <p:nvPr/>
        </p:nvSpPr>
        <p:spPr>
          <a:xfrm>
            <a:off x="4050531" y="4105529"/>
            <a:ext cx="2615950" cy="2238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4. Hierarchical Neurons</a:t>
            </a:r>
            <a:endParaRPr lang="pt-PT" sz="1400" dirty="0">
              <a:solidFill>
                <a:schemeClr val="tx1"/>
              </a:solidFill>
            </a:endParaRPr>
          </a:p>
        </p:txBody>
      </p:sp>
      <p:sp>
        <p:nvSpPr>
          <p:cNvPr id="45" name="Rectangle 44">
            <a:extLst>
              <a:ext uri="{FF2B5EF4-FFF2-40B4-BE49-F238E27FC236}">
                <a16:creationId xmlns:a16="http://schemas.microsoft.com/office/drawing/2014/main" id="{2737FA88-DD82-4F90-B367-B8098B1C7D71}"/>
              </a:ext>
            </a:extLst>
          </p:cNvPr>
          <p:cNvSpPr/>
          <p:nvPr/>
        </p:nvSpPr>
        <p:spPr>
          <a:xfrm>
            <a:off x="408372" y="4097857"/>
            <a:ext cx="2633278" cy="22381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 Receptive Field</a:t>
            </a:r>
            <a:endParaRPr lang="pt-PT" sz="1400" dirty="0">
              <a:solidFill>
                <a:schemeClr val="tx1"/>
              </a:solidFill>
            </a:endParaRPr>
          </a:p>
        </p:txBody>
      </p:sp>
    </p:spTree>
    <p:extLst>
      <p:ext uri="{BB962C8B-B14F-4D97-AF65-F5344CB8AC3E}">
        <p14:creationId xmlns:p14="http://schemas.microsoft.com/office/powerpoint/2010/main" val="4642554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3081" y="1388588"/>
            <a:ext cx="5132181" cy="5481613"/>
          </a:xfrm>
          <a:prstGeom prst="rect">
            <a:avLst/>
          </a:prstGeom>
          <a:solidFill>
            <a:schemeClr val="tx2">
              <a:lumMod val="40000"/>
              <a:lumOff val="60000"/>
              <a:alpha val="14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F6751B66-DC53-40DC-9955-6C1F1BD81372}"/>
              </a:ext>
            </a:extLst>
          </p:cNvPr>
          <p:cNvPicPr>
            <a:picLocks noChangeAspect="1"/>
          </p:cNvPicPr>
          <p:nvPr/>
        </p:nvPicPr>
        <p:blipFill>
          <a:blip r:embed="rId3"/>
          <a:stretch>
            <a:fillRect/>
          </a:stretch>
        </p:blipFill>
        <p:spPr>
          <a:xfrm>
            <a:off x="2177554" y="1205502"/>
            <a:ext cx="1593406" cy="34208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565822284"/>
              </p:ext>
            </p:extLst>
          </p:nvPr>
        </p:nvGraphicFramePr>
        <p:xfrm>
          <a:off x="5724338" y="1835621"/>
          <a:ext cx="4849104" cy="4502202"/>
        </p:xfrm>
        <a:graphic>
          <a:graphicData uri="http://schemas.openxmlformats.org/drawingml/2006/table">
            <a:tbl>
              <a:tblPr>
                <a:tableStyleId>{5C22544A-7EE6-4342-B048-85BDC9FD1C3A}</a:tableStyleId>
              </a:tblPr>
              <a:tblGrid>
                <a:gridCol w="4849104">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The second step of this phase is to select the number of classes/characters that the model will be able to identify. </a:t>
                      </a:r>
                    </a:p>
                    <a:p>
                      <a:pPr marL="285750" indent="-285750" algn="just">
                        <a:buFont typeface="Wingdings" panose="05000000000000000000" pitchFamily="2" charset="2"/>
                        <a:buChar char="§"/>
                      </a:pPr>
                      <a:endParaRPr lang="pt-PT" sz="1400" kern="1200" dirty="0">
                        <a:solidFill>
                          <a:srgbClr val="FF0000"/>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The  selected method is the b</a:t>
                      </a:r>
                      <a:r>
                        <a:rPr lang="pt-PT" sz="1400" u="sng" kern="1200" dirty="0">
                          <a:solidFill>
                            <a:srgbClr val="FF0000"/>
                          </a:solidFill>
                          <a:effectLst/>
                          <a:latin typeface="+mn-lt"/>
                          <a:ea typeface="+mn-ea"/>
                          <a:cs typeface="+mn-cs"/>
                        </a:rPr>
                        <a:t>inary classification</a:t>
                      </a:r>
                      <a:r>
                        <a:rPr lang="pt-PT" sz="1400" kern="1200" dirty="0">
                          <a:solidFill>
                            <a:srgbClr val="FF0000"/>
                          </a:solidFill>
                          <a:effectLst/>
                          <a:latin typeface="+mn-lt"/>
                          <a:ea typeface="+mn-ea"/>
                          <a:cs typeface="+mn-cs"/>
                        </a:rPr>
                        <a:t> , which means that the CNN will only operate for 2 classes. Hence, 94 models were created, one for each character. The output of each model is the probability  of an image being a specific character or not. </a:t>
                      </a:r>
                    </a:p>
                    <a:p>
                      <a:pPr marL="0" indent="0" algn="just">
                        <a:buFont typeface="Wingdings" panose="05000000000000000000" pitchFamily="2" charset="2"/>
                        <a:buNone/>
                      </a:pP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The decision to adapt  a binary classifier instead of a multiclass one,  it emerges for the principles of their corresponding activation functions. Logistic and Softmax, respectively. The variance of the probability density function it increases while more classes are added in the analysis.Thus, the curve becomes more flatten and the distinguish between the classes is almost impossible. </a:t>
                      </a:r>
                    </a:p>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kern="1200" dirty="0">
                        <a:solidFill>
                          <a:srgbClr val="FF0000"/>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rgbClr val="FF0000"/>
                          </a:solidFill>
                          <a:effectLst/>
                          <a:latin typeface="+mn-lt"/>
                          <a:ea typeface="+mn-ea"/>
                          <a:cs typeface="+mn-cs"/>
                        </a:rPr>
                        <a:t>Finally, the segmented character will be classified by the model with the minimum outputted probability in the negative class (</a:t>
                      </a:r>
                      <a:r>
                        <a:rPr lang="pt-PT" sz="1400" b="1" kern="1200" dirty="0">
                          <a:solidFill>
                            <a:srgbClr val="FF0000"/>
                          </a:solidFill>
                          <a:effectLst/>
                          <a:latin typeface="+mn-lt"/>
                          <a:ea typeface="+mn-ea"/>
                          <a:cs typeface="+mn-cs"/>
                        </a:rPr>
                        <a:t>not</a:t>
                      </a:r>
                      <a:r>
                        <a:rPr lang="pt-PT" sz="1400" kern="1200" dirty="0">
                          <a:solidFill>
                            <a:srgbClr val="FF0000"/>
                          </a:solidFill>
                          <a:effectLst/>
                          <a:latin typeface="+mn-lt"/>
                          <a:ea typeface="+mn-ea"/>
                          <a:cs typeface="+mn-cs"/>
                        </a:rPr>
                        <a:t> being this character).</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5693391" y="1388588"/>
            <a:ext cx="4849104"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Classifiers – Step 2</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295137284"/>
              </p:ext>
            </p:extLst>
          </p:nvPr>
        </p:nvGraphicFramePr>
        <p:xfrm>
          <a:off x="5660227" y="1849647"/>
          <a:ext cx="45719" cy="4882518"/>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88251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69" name="Picture 68">
            <a:extLst>
              <a:ext uri="{FF2B5EF4-FFF2-40B4-BE49-F238E27FC236}">
                <a16:creationId xmlns:a16="http://schemas.microsoft.com/office/drawing/2014/main" id="{050E357C-4798-402B-A059-2486A5381E99}"/>
              </a:ext>
            </a:extLst>
          </p:cNvPr>
          <p:cNvPicPr>
            <a:picLocks noChangeAspect="1"/>
          </p:cNvPicPr>
          <p:nvPr/>
        </p:nvPicPr>
        <p:blipFill>
          <a:blip r:embed="rId4">
            <a:extLst>
              <a:ext uri="{BEBA8EAE-BF5A-486C-A8C5-ECC9F3942E4B}">
                <a14:imgProps xmlns:a14="http://schemas.microsoft.com/office/drawing/2010/main">
                  <a14:imgLayer r:embed="rId5">
                    <a14:imgEffect>
                      <a14:artisticFilmGrain/>
                    </a14:imgEffect>
                  </a14:imgLayer>
                </a14:imgProps>
              </a:ext>
            </a:extLst>
          </a:blip>
          <a:stretch>
            <a:fillRect/>
          </a:stretch>
        </p:blipFill>
        <p:spPr>
          <a:xfrm>
            <a:off x="3258093" y="5702413"/>
            <a:ext cx="923193" cy="873896"/>
          </a:xfrm>
          <a:prstGeom prst="rect">
            <a:avLst/>
          </a:prstGeom>
        </p:spPr>
      </p:pic>
      <p:pic>
        <p:nvPicPr>
          <p:cNvPr id="70" name="Picture 69">
            <a:extLst>
              <a:ext uri="{FF2B5EF4-FFF2-40B4-BE49-F238E27FC236}">
                <a16:creationId xmlns:a16="http://schemas.microsoft.com/office/drawing/2014/main" id="{6EF7E8DA-1021-484A-A7CE-5F08727A6288}"/>
              </a:ext>
            </a:extLst>
          </p:cNvPr>
          <p:cNvPicPr>
            <a:picLocks noChangeAspect="1"/>
          </p:cNvPicPr>
          <p:nvPr/>
        </p:nvPicPr>
        <p:blipFill>
          <a:blip r:embed="rId6">
            <a:extLst>
              <a:ext uri="{BEBA8EAE-BF5A-486C-A8C5-ECC9F3942E4B}">
                <a14:imgProps xmlns:a14="http://schemas.microsoft.com/office/drawing/2010/main">
                  <a14:imgLayer r:embed="rId7">
                    <a14:imgEffect>
                      <a14:artisticFilmGrain/>
                    </a14:imgEffect>
                  </a14:imgLayer>
                </a14:imgProps>
              </a:ext>
            </a:extLst>
          </a:blip>
          <a:stretch>
            <a:fillRect/>
          </a:stretch>
        </p:blipFill>
        <p:spPr>
          <a:xfrm>
            <a:off x="568835" y="5705685"/>
            <a:ext cx="923193" cy="882464"/>
          </a:xfrm>
          <a:prstGeom prst="rect">
            <a:avLst/>
          </a:prstGeom>
        </p:spPr>
      </p:pic>
      <p:sp>
        <p:nvSpPr>
          <p:cNvPr id="71" name="Rectangle 70">
            <a:extLst>
              <a:ext uri="{FF2B5EF4-FFF2-40B4-BE49-F238E27FC236}">
                <a16:creationId xmlns:a16="http://schemas.microsoft.com/office/drawing/2014/main" id="{11FFD218-1E22-41B5-B963-3BBC46501CF7}"/>
              </a:ext>
            </a:extLst>
          </p:cNvPr>
          <p:cNvSpPr/>
          <p:nvPr/>
        </p:nvSpPr>
        <p:spPr>
          <a:xfrm>
            <a:off x="588728" y="1745716"/>
            <a:ext cx="2185439" cy="2175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Multiclass Classification</a:t>
            </a:r>
            <a:endParaRPr lang="pt-PT" sz="1400" dirty="0">
              <a:solidFill>
                <a:schemeClr val="tx1"/>
              </a:solidFill>
            </a:endParaRPr>
          </a:p>
        </p:txBody>
      </p:sp>
      <p:sp>
        <p:nvSpPr>
          <p:cNvPr id="72" name="Rectangle 71">
            <a:extLst>
              <a:ext uri="{FF2B5EF4-FFF2-40B4-BE49-F238E27FC236}">
                <a16:creationId xmlns:a16="http://schemas.microsoft.com/office/drawing/2014/main" id="{75F55891-1564-4CA9-B502-22873AFE9EAD}"/>
              </a:ext>
            </a:extLst>
          </p:cNvPr>
          <p:cNvSpPr/>
          <p:nvPr/>
        </p:nvSpPr>
        <p:spPr>
          <a:xfrm>
            <a:off x="3160262" y="1745716"/>
            <a:ext cx="2180617" cy="227239"/>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Binary Classification</a:t>
            </a:r>
            <a:endParaRPr lang="pt-PT" sz="1400" dirty="0">
              <a:solidFill>
                <a:schemeClr val="tx1"/>
              </a:solidFill>
            </a:endParaRPr>
          </a:p>
        </p:txBody>
      </p:sp>
      <p:pic>
        <p:nvPicPr>
          <p:cNvPr id="12" name="Picture 11">
            <a:extLst>
              <a:ext uri="{FF2B5EF4-FFF2-40B4-BE49-F238E27FC236}">
                <a16:creationId xmlns:a16="http://schemas.microsoft.com/office/drawing/2014/main" id="{3D402078-B12A-48D4-B35F-75571E3E3225}"/>
              </a:ext>
            </a:extLst>
          </p:cNvPr>
          <p:cNvPicPr>
            <a:picLocks noChangeAspect="1"/>
          </p:cNvPicPr>
          <p:nvPr/>
        </p:nvPicPr>
        <p:blipFill>
          <a:blip r:embed="rId8"/>
          <a:stretch>
            <a:fillRect/>
          </a:stretch>
        </p:blipFill>
        <p:spPr>
          <a:xfrm>
            <a:off x="588727" y="1972955"/>
            <a:ext cx="2185439" cy="2580460"/>
          </a:xfrm>
          <a:prstGeom prst="rect">
            <a:avLst/>
          </a:prstGeom>
        </p:spPr>
      </p:pic>
      <p:pic>
        <p:nvPicPr>
          <p:cNvPr id="13" name="Picture 12">
            <a:extLst>
              <a:ext uri="{FF2B5EF4-FFF2-40B4-BE49-F238E27FC236}">
                <a16:creationId xmlns:a16="http://schemas.microsoft.com/office/drawing/2014/main" id="{CE30BB5C-C559-4AD9-939F-8CCAA8977C68}"/>
              </a:ext>
            </a:extLst>
          </p:cNvPr>
          <p:cNvPicPr>
            <a:picLocks noChangeAspect="1"/>
          </p:cNvPicPr>
          <p:nvPr/>
        </p:nvPicPr>
        <p:blipFill>
          <a:blip r:embed="rId9"/>
          <a:stretch>
            <a:fillRect/>
          </a:stretch>
        </p:blipFill>
        <p:spPr>
          <a:xfrm>
            <a:off x="3157625" y="1992233"/>
            <a:ext cx="2183254" cy="2577880"/>
          </a:xfrm>
          <a:prstGeom prst="rect">
            <a:avLst/>
          </a:prstGeom>
        </p:spPr>
      </p:pic>
      <p:pic>
        <p:nvPicPr>
          <p:cNvPr id="17" name="Picture 16">
            <a:extLst>
              <a:ext uri="{FF2B5EF4-FFF2-40B4-BE49-F238E27FC236}">
                <a16:creationId xmlns:a16="http://schemas.microsoft.com/office/drawing/2014/main" id="{FA40F71E-C2AD-49B0-A661-A10CF98D45A7}"/>
              </a:ext>
            </a:extLst>
          </p:cNvPr>
          <p:cNvPicPr>
            <a:picLocks noChangeAspect="1"/>
          </p:cNvPicPr>
          <p:nvPr/>
        </p:nvPicPr>
        <p:blipFill>
          <a:blip r:embed="rId10"/>
          <a:stretch>
            <a:fillRect/>
          </a:stretch>
        </p:blipFill>
        <p:spPr>
          <a:xfrm>
            <a:off x="1777504" y="5527388"/>
            <a:ext cx="800100" cy="1219200"/>
          </a:xfrm>
          <a:prstGeom prst="rect">
            <a:avLst/>
          </a:prstGeom>
        </p:spPr>
      </p:pic>
      <p:pic>
        <p:nvPicPr>
          <p:cNvPr id="37" name="Picture 36">
            <a:extLst>
              <a:ext uri="{FF2B5EF4-FFF2-40B4-BE49-F238E27FC236}">
                <a16:creationId xmlns:a16="http://schemas.microsoft.com/office/drawing/2014/main" id="{B7BFFA4E-5FB3-4FBF-AAC0-CBC4F122954C}"/>
              </a:ext>
            </a:extLst>
          </p:cNvPr>
          <p:cNvPicPr>
            <a:picLocks noChangeAspect="1"/>
          </p:cNvPicPr>
          <p:nvPr/>
        </p:nvPicPr>
        <p:blipFill>
          <a:blip r:embed="rId11"/>
          <a:stretch>
            <a:fillRect/>
          </a:stretch>
        </p:blipFill>
        <p:spPr>
          <a:xfrm>
            <a:off x="4393629" y="5722135"/>
            <a:ext cx="923193" cy="829705"/>
          </a:xfrm>
          <a:prstGeom prst="rect">
            <a:avLst/>
          </a:prstGeom>
        </p:spPr>
      </p:pic>
      <p:sp>
        <p:nvSpPr>
          <p:cNvPr id="47" name="Rectangle 46">
            <a:extLst>
              <a:ext uri="{FF2B5EF4-FFF2-40B4-BE49-F238E27FC236}">
                <a16:creationId xmlns:a16="http://schemas.microsoft.com/office/drawing/2014/main" id="{4B9B3FF6-0D7D-4592-83A8-85B42040FA40}"/>
              </a:ext>
            </a:extLst>
          </p:cNvPr>
          <p:cNvSpPr/>
          <p:nvPr/>
        </p:nvSpPr>
        <p:spPr>
          <a:xfrm>
            <a:off x="553128" y="5126708"/>
            <a:ext cx="2185439" cy="2175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solidFill>
                  <a:schemeClr val="tx1"/>
                </a:solidFill>
              </a:rPr>
              <a:t>Softmax</a:t>
            </a:r>
            <a:endParaRPr lang="pt-PT" sz="1400" dirty="0">
              <a:solidFill>
                <a:schemeClr val="tx1"/>
              </a:solidFill>
            </a:endParaRPr>
          </a:p>
        </p:txBody>
      </p:sp>
      <p:sp>
        <p:nvSpPr>
          <p:cNvPr id="48" name="Rectangle 47">
            <a:extLst>
              <a:ext uri="{FF2B5EF4-FFF2-40B4-BE49-F238E27FC236}">
                <a16:creationId xmlns:a16="http://schemas.microsoft.com/office/drawing/2014/main" id="{6BCF2254-8D0B-43B1-9FB3-3398DF6B7308}"/>
              </a:ext>
            </a:extLst>
          </p:cNvPr>
          <p:cNvSpPr/>
          <p:nvPr/>
        </p:nvSpPr>
        <p:spPr>
          <a:xfrm>
            <a:off x="3160839" y="5105684"/>
            <a:ext cx="2185439" cy="217594"/>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Logistic</a:t>
            </a:r>
            <a:endParaRPr lang="pt-PT" sz="1400" dirty="0">
              <a:solidFill>
                <a:schemeClr val="tx1"/>
              </a:solidFill>
            </a:endParaRPr>
          </a:p>
        </p:txBody>
      </p:sp>
      <p:sp>
        <p:nvSpPr>
          <p:cNvPr id="49" name="TextBox 48">
            <a:extLst>
              <a:ext uri="{FF2B5EF4-FFF2-40B4-BE49-F238E27FC236}">
                <a16:creationId xmlns:a16="http://schemas.microsoft.com/office/drawing/2014/main" id="{E35A4B0B-85E7-4F0A-8ACD-79C8B2A2F56F}"/>
              </a:ext>
            </a:extLst>
          </p:cNvPr>
          <p:cNvSpPr txBox="1"/>
          <p:nvPr/>
        </p:nvSpPr>
        <p:spPr>
          <a:xfrm>
            <a:off x="2792558" y="1708318"/>
            <a:ext cx="838620" cy="276999"/>
          </a:xfrm>
          <a:prstGeom prst="rect">
            <a:avLst/>
          </a:prstGeom>
          <a:noFill/>
        </p:spPr>
        <p:txBody>
          <a:bodyPr wrap="square" rtlCol="0">
            <a:spAutoFit/>
          </a:bodyPr>
          <a:lstStyle/>
          <a:p>
            <a:r>
              <a:rPr lang="pt-PT" sz="1200" dirty="0">
                <a:solidFill>
                  <a:schemeClr val="accent4">
                    <a:lumMod val="75000"/>
                    <a:lumOff val="25000"/>
                  </a:schemeClr>
                </a:solidFill>
              </a:rPr>
              <a:t>vs </a:t>
            </a:r>
          </a:p>
        </p:txBody>
      </p:sp>
      <p:sp>
        <p:nvSpPr>
          <p:cNvPr id="50" name="TextBox 49">
            <a:extLst>
              <a:ext uri="{FF2B5EF4-FFF2-40B4-BE49-F238E27FC236}">
                <a16:creationId xmlns:a16="http://schemas.microsoft.com/office/drawing/2014/main" id="{7A30682A-E7BD-45BD-8047-D6C630155818}"/>
              </a:ext>
            </a:extLst>
          </p:cNvPr>
          <p:cNvSpPr txBox="1"/>
          <p:nvPr/>
        </p:nvSpPr>
        <p:spPr>
          <a:xfrm>
            <a:off x="2792364" y="5075981"/>
            <a:ext cx="838620" cy="276999"/>
          </a:xfrm>
          <a:prstGeom prst="rect">
            <a:avLst/>
          </a:prstGeom>
          <a:noFill/>
        </p:spPr>
        <p:txBody>
          <a:bodyPr wrap="square" rtlCol="0">
            <a:spAutoFit/>
          </a:bodyPr>
          <a:lstStyle/>
          <a:p>
            <a:r>
              <a:rPr lang="pt-PT" sz="1200" dirty="0">
                <a:solidFill>
                  <a:schemeClr val="accent4">
                    <a:lumMod val="75000"/>
                    <a:lumOff val="25000"/>
                  </a:schemeClr>
                </a:solidFill>
              </a:rPr>
              <a:t>vs </a:t>
            </a:r>
          </a:p>
        </p:txBody>
      </p:sp>
      <p:cxnSp>
        <p:nvCxnSpPr>
          <p:cNvPr id="40" name="Straight Arrow Connector 39">
            <a:extLst>
              <a:ext uri="{FF2B5EF4-FFF2-40B4-BE49-F238E27FC236}">
                <a16:creationId xmlns:a16="http://schemas.microsoft.com/office/drawing/2014/main" id="{DB3ABDDF-0385-424C-BE21-8CCD3AC0AC6E}"/>
              </a:ext>
            </a:extLst>
          </p:cNvPr>
          <p:cNvCxnSpPr>
            <a:stCxn id="70" idx="3"/>
            <a:endCxn id="17" idx="1"/>
          </p:cNvCxnSpPr>
          <p:nvPr/>
        </p:nvCxnSpPr>
        <p:spPr bwMode="auto">
          <a:xfrm flipV="1">
            <a:off x="1492028" y="6136988"/>
            <a:ext cx="285476" cy="9929"/>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Straight Arrow Connector 53">
            <a:extLst>
              <a:ext uri="{FF2B5EF4-FFF2-40B4-BE49-F238E27FC236}">
                <a16:creationId xmlns:a16="http://schemas.microsoft.com/office/drawing/2014/main" id="{3FA771BC-65BF-407A-AEF1-E17D490AFF8F}"/>
              </a:ext>
            </a:extLst>
          </p:cNvPr>
          <p:cNvCxnSpPr>
            <a:stCxn id="69" idx="3"/>
            <a:endCxn id="37" idx="1"/>
          </p:cNvCxnSpPr>
          <p:nvPr/>
        </p:nvCxnSpPr>
        <p:spPr bwMode="auto">
          <a:xfrm flipV="1">
            <a:off x="4181286" y="6136988"/>
            <a:ext cx="212343" cy="2373"/>
          </a:xfrm>
          <a:prstGeom prst="straightConnector1">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Arrow: Bent 24">
            <a:extLst>
              <a:ext uri="{FF2B5EF4-FFF2-40B4-BE49-F238E27FC236}">
                <a16:creationId xmlns:a16="http://schemas.microsoft.com/office/drawing/2014/main" id="{106E4104-68E7-4B81-B9FE-99CC811689A4}"/>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3379662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3081" y="1388588"/>
            <a:ext cx="6340977" cy="5703940"/>
          </a:xfrm>
          <a:prstGeom prst="rect">
            <a:avLst/>
          </a:prstGeom>
          <a:solidFill>
            <a:schemeClr val="tx2">
              <a:lumMod val="40000"/>
              <a:lumOff val="60000"/>
              <a:alpha val="14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F6751B66-DC53-40DC-9955-6C1F1BD81372}"/>
              </a:ext>
            </a:extLst>
          </p:cNvPr>
          <p:cNvPicPr>
            <a:picLocks noChangeAspect="1"/>
          </p:cNvPicPr>
          <p:nvPr/>
        </p:nvPicPr>
        <p:blipFill>
          <a:blip r:embed="rId3"/>
          <a:stretch>
            <a:fillRect/>
          </a:stretch>
        </p:blipFill>
        <p:spPr>
          <a:xfrm>
            <a:off x="2600372" y="1205502"/>
            <a:ext cx="1593406" cy="34208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883267036"/>
              </p:ext>
            </p:extLst>
          </p:nvPr>
        </p:nvGraphicFramePr>
        <p:xfrm>
          <a:off x="7362130" y="1835621"/>
          <a:ext cx="2729608" cy="972688"/>
        </p:xfrm>
        <a:graphic>
          <a:graphicData uri="http://schemas.openxmlformats.org/drawingml/2006/table">
            <a:tbl>
              <a:tblPr>
                <a:tableStyleId>{5C22544A-7EE6-4342-B048-85BDC9FD1C3A}</a:tableStyleId>
              </a:tblPr>
              <a:tblGrid>
                <a:gridCol w="2729608">
                  <a:extLst>
                    <a:ext uri="{9D8B030D-6E8A-4147-A177-3AD203B41FA5}">
                      <a16:colId xmlns:a16="http://schemas.microsoft.com/office/drawing/2014/main" val="2484424921"/>
                    </a:ext>
                  </a:extLst>
                </a:gridCol>
              </a:tblGrid>
              <a:tr h="972688">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Architecture demonstration of the binary CNN character classifier.</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290123" y="1388588"/>
            <a:ext cx="2801615"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Classifiers – Step 2.1</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178128234"/>
              </p:ext>
            </p:extLst>
          </p:nvPr>
        </p:nvGraphicFramePr>
        <p:xfrm>
          <a:off x="7290122" y="1763613"/>
          <a:ext cx="45719" cy="1152128"/>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115212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5" name="Arrow: Bent 24">
            <a:extLst>
              <a:ext uri="{FF2B5EF4-FFF2-40B4-BE49-F238E27FC236}">
                <a16:creationId xmlns:a16="http://schemas.microsoft.com/office/drawing/2014/main" id="{106E4104-68E7-4B81-B9FE-99CC811689A4}"/>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3" name="Picture 2">
            <a:extLst>
              <a:ext uri="{FF2B5EF4-FFF2-40B4-BE49-F238E27FC236}">
                <a16:creationId xmlns:a16="http://schemas.microsoft.com/office/drawing/2014/main" id="{3F68EB1C-275D-4A21-9B92-1A46BC23B19C}"/>
              </a:ext>
            </a:extLst>
          </p:cNvPr>
          <p:cNvPicPr>
            <a:picLocks noChangeAspect="1"/>
          </p:cNvPicPr>
          <p:nvPr/>
        </p:nvPicPr>
        <p:blipFill rotWithShape="1">
          <a:blip r:embed="rId4"/>
          <a:srcRect t="4556"/>
          <a:stretch/>
        </p:blipFill>
        <p:spPr>
          <a:xfrm>
            <a:off x="1501560" y="1661317"/>
            <a:ext cx="3947295" cy="5324593"/>
          </a:xfrm>
          <a:prstGeom prst="rect">
            <a:avLst/>
          </a:prstGeom>
        </p:spPr>
      </p:pic>
    </p:spTree>
    <p:extLst>
      <p:ext uri="{BB962C8B-B14F-4D97-AF65-F5344CB8AC3E}">
        <p14:creationId xmlns:p14="http://schemas.microsoft.com/office/powerpoint/2010/main" val="41736489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69028" y="1382236"/>
            <a:ext cx="5507222" cy="4783435"/>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9" name="Rectangle: Rounded Corners 8">
            <a:extLst>
              <a:ext uri="{FF2B5EF4-FFF2-40B4-BE49-F238E27FC236}">
                <a16:creationId xmlns:a16="http://schemas.microsoft.com/office/drawing/2014/main" id="{DFCC7437-5CF4-46B1-9F40-3253123540A7}"/>
              </a:ext>
            </a:extLst>
          </p:cNvPr>
          <p:cNvSpPr/>
          <p:nvPr/>
        </p:nvSpPr>
        <p:spPr bwMode="auto">
          <a:xfrm>
            <a:off x="2361736" y="3889226"/>
            <a:ext cx="3078154" cy="355770"/>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2" name="Picture 1">
            <a:extLst>
              <a:ext uri="{FF2B5EF4-FFF2-40B4-BE49-F238E27FC236}">
                <a16:creationId xmlns:a16="http://schemas.microsoft.com/office/drawing/2014/main" id="{F6751B66-DC53-40DC-9955-6C1F1BD81372}"/>
              </a:ext>
            </a:extLst>
          </p:cNvPr>
          <p:cNvPicPr>
            <a:picLocks noChangeAspect="1"/>
          </p:cNvPicPr>
          <p:nvPr/>
        </p:nvPicPr>
        <p:blipFill>
          <a:blip r:embed="rId3"/>
          <a:stretch>
            <a:fillRect/>
          </a:stretch>
        </p:blipFill>
        <p:spPr>
          <a:xfrm>
            <a:off x="2249562" y="1205502"/>
            <a:ext cx="1593406" cy="34208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224875571"/>
              </p:ext>
            </p:extLst>
          </p:nvPr>
        </p:nvGraphicFramePr>
        <p:xfrm>
          <a:off x="6305741" y="1828161"/>
          <a:ext cx="3902298" cy="5142282"/>
        </p:xfrm>
        <a:graphic>
          <a:graphicData uri="http://schemas.openxmlformats.org/drawingml/2006/table">
            <a:tbl>
              <a:tblPr>
                <a:tableStyleId>{5C22544A-7EE6-4342-B048-85BDC9FD1C3A}</a:tableStyleId>
              </a:tblPr>
              <a:tblGrid>
                <a:gridCol w="3902298">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The third step of this phase is to decrease the workload of the character detection CNNs and improve their forecasting accuracy.</a:t>
                      </a:r>
                    </a:p>
                    <a:p>
                      <a:pPr marL="285750" indent="-285750" algn="just">
                        <a:buFont typeface="Wingdings" panose="05000000000000000000" pitchFamily="2" charset="2"/>
                        <a:buChar char="§"/>
                      </a:pPr>
                      <a:endParaRPr lang="pt-PT" sz="1400" kern="1200" dirty="0">
                        <a:solidFill>
                          <a:srgbClr val="FF0000"/>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To achieve this, another binary CNN classifier was created that distinguishes between  alphanumeric and symbols characters.</a:t>
                      </a:r>
                    </a:p>
                    <a:p>
                      <a:pPr marL="285750" indent="-285750" algn="just">
                        <a:buFont typeface="Wingdings" panose="05000000000000000000" pitchFamily="2" charset="2"/>
                        <a:buChar char="§"/>
                      </a:pPr>
                      <a:endParaRPr lang="pt-PT" sz="1400" kern="1200" dirty="0">
                        <a:solidFill>
                          <a:srgbClr val="FF0000"/>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Hence, the algorithm first identifies the type of the segmented character and then, it invokes the corresponding character detection CNN models for the actual classification.</a:t>
                      </a:r>
                    </a:p>
                    <a:p>
                      <a:pPr marL="285750" indent="-285750" algn="just">
                        <a:buFont typeface="Wingdings" panose="05000000000000000000" pitchFamily="2" charset="2"/>
                        <a:buChar char="§"/>
                      </a:pPr>
                      <a:endParaRPr lang="pt-PT" sz="1400" kern="1200" dirty="0">
                        <a:solidFill>
                          <a:srgbClr val="FF0000"/>
                        </a:solidFill>
                        <a:effectLst/>
                        <a:latin typeface="+mn-lt"/>
                        <a:ea typeface="+mn-ea"/>
                        <a:cs typeface="+mn-cs"/>
                      </a:endParaRPr>
                    </a:p>
                    <a:p>
                      <a:pPr marL="285750" indent="-285750" algn="just">
                        <a:buFont typeface="Wingdings" panose="05000000000000000000" pitchFamily="2" charset="2"/>
                        <a:buChar char="§"/>
                      </a:pPr>
                      <a:r>
                        <a:rPr lang="pt-PT" sz="1400" kern="1200" dirty="0">
                          <a:solidFill>
                            <a:srgbClr val="FF0000"/>
                          </a:solidFill>
                          <a:effectLst/>
                          <a:latin typeface="+mn-lt"/>
                          <a:ea typeface="+mn-ea"/>
                          <a:cs typeface="+mn-cs"/>
                        </a:rPr>
                        <a:t>We named this method “gradually classifier” , because the exact class is identified using consecutive steps.  Like this, the type of error range </a:t>
                      </a:r>
                      <a:r>
                        <a:rPr lang="en-US" sz="1400" dirty="0">
                          <a:solidFill>
                            <a:srgbClr val="FF0000"/>
                          </a:solidFill>
                        </a:rPr>
                        <a:t>is reduced by either 69.6% or 30.4%, since the scoring models are reduced by this number, respectively.</a:t>
                      </a:r>
                    </a:p>
                    <a:p>
                      <a:pPr marL="285750" indent="-285750" algn="just">
                        <a:buFont typeface="Wingdings" panose="05000000000000000000" pitchFamily="2" charset="2"/>
                        <a:buChar char="§"/>
                      </a:pPr>
                      <a:endParaRPr lang="en-US"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en-US" sz="1400" kern="1200" dirty="0">
                          <a:solidFill>
                            <a:schemeClr val="dk1"/>
                          </a:solidFill>
                          <a:effectLst/>
                          <a:latin typeface="+mn-lt"/>
                          <a:ea typeface="+mn-ea"/>
                          <a:cs typeface="+mn-cs"/>
                        </a:rPr>
                        <a:t>The accuracy of this binary CNN is almost 100%.</a:t>
                      </a: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210002" y="1405841"/>
            <a:ext cx="3972453"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Classifiers – Step 3</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4099354344"/>
              </p:ext>
            </p:extLst>
          </p:nvPr>
        </p:nvGraphicFramePr>
        <p:xfrm>
          <a:off x="6210002" y="1849647"/>
          <a:ext cx="45720" cy="4882518"/>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4882518">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35" name="Rectangle 1">
            <a:extLst>
              <a:ext uri="{FF2B5EF4-FFF2-40B4-BE49-F238E27FC236}">
                <a16:creationId xmlns:a16="http://schemas.microsoft.com/office/drawing/2014/main" id="{819A7F24-5721-4B89-88A8-FF5D77712F22}"/>
              </a:ext>
            </a:extLst>
          </p:cNvPr>
          <p:cNvSpPr>
            <a:spLocks noChangeArrowheads="1"/>
          </p:cNvSpPr>
          <p:nvPr/>
        </p:nvSpPr>
        <p:spPr bwMode="auto">
          <a:xfrm>
            <a:off x="2350861" y="4313296"/>
            <a:ext cx="3078153" cy="1318118"/>
          </a:xfrm>
          <a:prstGeom prst="rect">
            <a:avLst/>
          </a:prstGeom>
          <a:noFill/>
          <a:ln w="9525">
            <a:solidFill>
              <a:schemeClr val="accent2">
                <a:lumMod val="20000"/>
                <a:lumOff val="8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pt-PT" altLang="pt-PT" sz="1400" b="0" i="0" u="none" strike="noStrike" cap="none" normalizeH="0" baseline="0" dirty="0">
                <a:ln>
                  <a:noFill/>
                </a:ln>
                <a:solidFill>
                  <a:schemeClr val="tx1"/>
                </a:solidFill>
                <a:effectLst/>
              </a:rPr>
              <a:t>'!', '"', '#', '$', '%', '&amp;', "'", '(', ')', '*’,  '+', ',', '-', '.', '/', ':’, ';', '&lt;‘, '=', '&gt;’,  '?', '@', '[', '\\', ']', '^', '_', '`', '{', '|', '}', '~’</a:t>
            </a:r>
          </a:p>
        </p:txBody>
      </p:sp>
      <p:sp>
        <p:nvSpPr>
          <p:cNvPr id="38" name="Rectangle: Rounded Corners 37">
            <a:extLst>
              <a:ext uri="{FF2B5EF4-FFF2-40B4-BE49-F238E27FC236}">
                <a16:creationId xmlns:a16="http://schemas.microsoft.com/office/drawing/2014/main" id="{20EBA834-0AD9-4BBD-8CC7-3D9392855086}"/>
              </a:ext>
            </a:extLst>
          </p:cNvPr>
          <p:cNvSpPr/>
          <p:nvPr/>
        </p:nvSpPr>
        <p:spPr bwMode="auto">
          <a:xfrm>
            <a:off x="2361736" y="2219794"/>
            <a:ext cx="3078153" cy="355770"/>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3" name="TextBox 42">
            <a:extLst>
              <a:ext uri="{FF2B5EF4-FFF2-40B4-BE49-F238E27FC236}">
                <a16:creationId xmlns:a16="http://schemas.microsoft.com/office/drawing/2014/main" id="{CABC9876-1622-49C0-B684-02F9609C998D}"/>
              </a:ext>
            </a:extLst>
          </p:cNvPr>
          <p:cNvSpPr txBox="1"/>
          <p:nvPr/>
        </p:nvSpPr>
        <p:spPr>
          <a:xfrm>
            <a:off x="2726496" y="3900905"/>
            <a:ext cx="2610428" cy="507831"/>
          </a:xfrm>
          <a:prstGeom prst="rect">
            <a:avLst/>
          </a:prstGeom>
          <a:noFill/>
        </p:spPr>
        <p:txBody>
          <a:bodyPr wrap="square" rtlCol="0">
            <a:spAutoFit/>
          </a:bodyPr>
          <a:lstStyle/>
          <a:p>
            <a:r>
              <a:rPr lang="en-US" sz="1600" dirty="0">
                <a:solidFill>
                  <a:schemeClr val="tx1"/>
                </a:solidFill>
              </a:rPr>
              <a:t>32  - symbol characters</a:t>
            </a:r>
          </a:p>
          <a:p>
            <a:endParaRPr lang="en-US" dirty="0">
              <a:solidFill>
                <a:schemeClr val="accent4">
                  <a:lumMod val="75000"/>
                  <a:lumOff val="25000"/>
                </a:schemeClr>
              </a:solidFill>
            </a:endParaRPr>
          </a:p>
        </p:txBody>
      </p:sp>
      <p:sp>
        <p:nvSpPr>
          <p:cNvPr id="44" name="TextBox 43">
            <a:extLst>
              <a:ext uri="{FF2B5EF4-FFF2-40B4-BE49-F238E27FC236}">
                <a16:creationId xmlns:a16="http://schemas.microsoft.com/office/drawing/2014/main" id="{A15E4810-D326-414C-90DB-8AE7CBEB6512}"/>
              </a:ext>
            </a:extLst>
          </p:cNvPr>
          <p:cNvSpPr txBox="1"/>
          <p:nvPr/>
        </p:nvSpPr>
        <p:spPr>
          <a:xfrm>
            <a:off x="2514734" y="2237010"/>
            <a:ext cx="2975188" cy="338554"/>
          </a:xfrm>
          <a:prstGeom prst="rect">
            <a:avLst/>
          </a:prstGeom>
          <a:noFill/>
        </p:spPr>
        <p:txBody>
          <a:bodyPr wrap="square" rtlCol="0">
            <a:spAutoFit/>
          </a:bodyPr>
          <a:lstStyle/>
          <a:p>
            <a:r>
              <a:rPr lang="en-US" sz="1600" dirty="0">
                <a:solidFill>
                  <a:schemeClr val="tx1"/>
                </a:solidFill>
              </a:rPr>
              <a:t>62 -  alphanumeric characters</a:t>
            </a:r>
          </a:p>
        </p:txBody>
      </p:sp>
      <p:pic>
        <p:nvPicPr>
          <p:cNvPr id="45" name="Picture 44">
            <a:extLst>
              <a:ext uri="{FF2B5EF4-FFF2-40B4-BE49-F238E27FC236}">
                <a16:creationId xmlns:a16="http://schemas.microsoft.com/office/drawing/2014/main" id="{89D1F889-211C-4844-B530-3C94E6ABD592}"/>
              </a:ext>
            </a:extLst>
          </p:cNvPr>
          <p:cNvPicPr>
            <a:picLocks noChangeAspect="1"/>
          </p:cNvPicPr>
          <p:nvPr/>
        </p:nvPicPr>
        <p:blipFill>
          <a:blip r:embed="rId4"/>
          <a:stretch>
            <a:fillRect/>
          </a:stretch>
        </p:blipFill>
        <p:spPr>
          <a:xfrm>
            <a:off x="719618" y="2859682"/>
            <a:ext cx="1045079" cy="1041223"/>
          </a:xfrm>
          <a:prstGeom prst="rect">
            <a:avLst/>
          </a:prstGeom>
        </p:spPr>
      </p:pic>
      <p:sp>
        <p:nvSpPr>
          <p:cNvPr id="15" name="Left Brace 14">
            <a:extLst>
              <a:ext uri="{FF2B5EF4-FFF2-40B4-BE49-F238E27FC236}">
                <a16:creationId xmlns:a16="http://schemas.microsoft.com/office/drawing/2014/main" id="{0C9F88CE-07F8-408E-BE64-10DCEA917F50}"/>
              </a:ext>
            </a:extLst>
          </p:cNvPr>
          <p:cNvSpPr/>
          <p:nvPr/>
        </p:nvSpPr>
        <p:spPr bwMode="auto">
          <a:xfrm>
            <a:off x="1877078" y="2427089"/>
            <a:ext cx="343056" cy="1640022"/>
          </a:xfrm>
          <a:prstGeom prst="leftBrace">
            <a:avLst/>
          </a:prstGeom>
          <a:ln/>
        </p:spPr>
        <p:style>
          <a:lnRef idx="1">
            <a:schemeClr val="accent6"/>
          </a:lnRef>
          <a:fillRef idx="0">
            <a:schemeClr val="accent6"/>
          </a:fillRef>
          <a:effectRef idx="0">
            <a:schemeClr val="accent6"/>
          </a:effectRef>
          <a:fontRef idx="minor">
            <a:schemeClr val="tx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6" name="Rectangle 15">
            <a:extLst>
              <a:ext uri="{FF2B5EF4-FFF2-40B4-BE49-F238E27FC236}">
                <a16:creationId xmlns:a16="http://schemas.microsoft.com/office/drawing/2014/main" id="{E015EDD0-3D9D-4FCA-9C82-7C9CEA57609D}"/>
              </a:ext>
            </a:extLst>
          </p:cNvPr>
          <p:cNvSpPr/>
          <p:nvPr/>
        </p:nvSpPr>
        <p:spPr>
          <a:xfrm>
            <a:off x="3035952" y="2720283"/>
            <a:ext cx="1614032" cy="456343"/>
          </a:xfrm>
          <a:prstGeom prst="rect">
            <a:avLst/>
          </a:prstGeom>
          <a:ln>
            <a:solidFill>
              <a:schemeClr val="accent6">
                <a:lumMod val="20000"/>
                <a:lumOff val="80000"/>
              </a:schemeClr>
            </a:solidFill>
          </a:ln>
        </p:spPr>
        <p:txBody>
          <a:bodyPr wrap="none">
            <a:spAutoFit/>
          </a:bodyPr>
          <a:lstStyle/>
          <a:p>
            <a:pPr lvl="0">
              <a:lnSpc>
                <a:spcPct val="200000"/>
              </a:lnSpc>
            </a:pPr>
            <a:r>
              <a:rPr lang="pt-PT" altLang="pt-PT" sz="1400" dirty="0">
                <a:solidFill>
                  <a:schemeClr val="tx1"/>
                </a:solidFill>
                <a:latin typeface="Arial Unicode MS"/>
              </a:rPr>
              <a:t>‘A-Z’ + ‘a-z’ + ‘0-9’</a:t>
            </a:r>
          </a:p>
        </p:txBody>
      </p:sp>
    </p:spTree>
    <p:extLst>
      <p:ext uri="{BB962C8B-B14F-4D97-AF65-F5344CB8AC3E}">
        <p14:creationId xmlns:p14="http://schemas.microsoft.com/office/powerpoint/2010/main" val="123322823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F6201CD3-7CFE-4D55-997A-DF56BCC98579}"/>
              </a:ext>
            </a:extLst>
          </p:cNvPr>
          <p:cNvSpPr/>
          <p:nvPr/>
        </p:nvSpPr>
        <p:spPr bwMode="auto">
          <a:xfrm>
            <a:off x="711106" y="1388588"/>
            <a:ext cx="4794156" cy="5481613"/>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 name="Picture 1">
            <a:extLst>
              <a:ext uri="{FF2B5EF4-FFF2-40B4-BE49-F238E27FC236}">
                <a16:creationId xmlns:a16="http://schemas.microsoft.com/office/drawing/2014/main" id="{F6751B66-DC53-40DC-9955-6C1F1BD81372}"/>
              </a:ext>
            </a:extLst>
          </p:cNvPr>
          <p:cNvPicPr>
            <a:picLocks noChangeAspect="1"/>
          </p:cNvPicPr>
          <p:nvPr/>
        </p:nvPicPr>
        <p:blipFill>
          <a:blip r:embed="rId3"/>
          <a:stretch>
            <a:fillRect/>
          </a:stretch>
        </p:blipFill>
        <p:spPr>
          <a:xfrm>
            <a:off x="2168324" y="1205502"/>
            <a:ext cx="1593406" cy="342087"/>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958547176"/>
              </p:ext>
            </p:extLst>
          </p:nvPr>
        </p:nvGraphicFramePr>
        <p:xfrm>
          <a:off x="6069575" y="1826445"/>
          <a:ext cx="4273093" cy="4288842"/>
        </p:xfrm>
        <a:graphic>
          <a:graphicData uri="http://schemas.openxmlformats.org/drawingml/2006/table">
            <a:tbl>
              <a:tblPr>
                <a:tableStyleId>{5C22544A-7EE6-4342-B048-85BDC9FD1C3A}</a:tableStyleId>
              </a:tblPr>
              <a:tblGrid>
                <a:gridCol w="4273093">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accent4">
                              <a:lumMod val="85000"/>
                              <a:lumOff val="15000"/>
                            </a:schemeClr>
                          </a:solidFill>
                          <a:effectLst/>
                          <a:latin typeface="+mn-lt"/>
                          <a:ea typeface="+mn-ea"/>
                          <a:cs typeface="+mn-cs"/>
                        </a:rPr>
                        <a:t>The fourth step of this phase is to auto-correct  the False Positive  recognitions and automatically improve the accuracy of our OCR solution.</a:t>
                      </a:r>
                    </a:p>
                    <a:p>
                      <a:pPr marL="285750" indent="-285750" algn="just">
                        <a:buFont typeface="Wingdings" panose="05000000000000000000" pitchFamily="2" charset="2"/>
                        <a:buChar char="§"/>
                      </a:pPr>
                      <a:endParaRPr lang="pt-PT" sz="1400"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accent4">
                              <a:lumMod val="85000"/>
                              <a:lumOff val="15000"/>
                            </a:schemeClr>
                          </a:solidFill>
                          <a:effectLst/>
                          <a:latin typeface="+mn-lt"/>
                          <a:ea typeface="+mn-ea"/>
                          <a:cs typeface="+mn-cs"/>
                        </a:rPr>
                        <a:t>During our experiments we identified pairs of characters that the CNNs fail to efficiently  distinguish and thus,the False Positive rate it increases. For some of these specific pairs, </a:t>
                      </a:r>
                      <a:r>
                        <a:rPr lang="pt-PT" sz="1400" dirty="0">
                          <a:solidFill>
                            <a:schemeClr val="accent4">
                              <a:lumMod val="85000"/>
                              <a:lumOff val="15000"/>
                            </a:schemeClr>
                          </a:solidFill>
                        </a:rPr>
                        <a:t>specialized</a:t>
                      </a:r>
                      <a:r>
                        <a:rPr lang="pt-PT" sz="1400" kern="1200" dirty="0">
                          <a:solidFill>
                            <a:schemeClr val="accent4">
                              <a:lumMod val="85000"/>
                              <a:lumOff val="15000"/>
                            </a:schemeClr>
                          </a:solidFill>
                          <a:effectLst/>
                          <a:latin typeface="+mn-lt"/>
                          <a:ea typeface="+mn-ea"/>
                          <a:cs typeface="+mn-cs"/>
                        </a:rPr>
                        <a:t> CNNs were trained, and they are applied after the main character detection process to  correct the classification.</a:t>
                      </a:r>
                    </a:p>
                    <a:p>
                      <a:pPr marL="285750" indent="-285750" algn="just">
                        <a:buFont typeface="Wingdings" panose="05000000000000000000" pitchFamily="2" charset="2"/>
                        <a:buChar char="§"/>
                      </a:pPr>
                      <a:endParaRPr lang="pt-PT" sz="1400" kern="1200" dirty="0">
                        <a:solidFill>
                          <a:schemeClr val="accent4">
                            <a:lumMod val="85000"/>
                            <a:lumOff val="15000"/>
                          </a:schemeClr>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accent4">
                              <a:lumMod val="85000"/>
                              <a:lumOff val="15000"/>
                            </a:schemeClr>
                          </a:solidFill>
                          <a:effectLst/>
                          <a:latin typeface="+mn-lt"/>
                          <a:ea typeface="+mn-ea"/>
                          <a:cs typeface="+mn-cs"/>
                        </a:rPr>
                        <a:t>For the rest pairs , fuzzy algorithms are applied in next phase.</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This is a dynamic process and is expected to identify and correct more pairs while the solution is tested.</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039698" y="1388588"/>
            <a:ext cx="4142757"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pt-PT" altLang="pt-PT" sz="1400" b="1" dirty="0">
                <a:solidFill>
                  <a:schemeClr val="tx1"/>
                </a:solidFill>
                <a:latin typeface="+mn-lt"/>
              </a:rPr>
              <a:t>Classifiers – </a:t>
            </a:r>
            <a:r>
              <a:rPr lang="pt-PT" altLang="pt-PT" sz="1400" b="1">
                <a:solidFill>
                  <a:schemeClr val="tx1"/>
                </a:solidFill>
                <a:latin typeface="+mn-lt"/>
              </a:rPr>
              <a:t>Step 4</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474674777"/>
              </p:ext>
            </p:extLst>
          </p:nvPr>
        </p:nvGraphicFramePr>
        <p:xfrm>
          <a:off x="5993978" y="1849647"/>
          <a:ext cx="45720" cy="4069081"/>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40690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20" name="Rectangle: Rounded Corners 19">
            <a:extLst>
              <a:ext uri="{FF2B5EF4-FFF2-40B4-BE49-F238E27FC236}">
                <a16:creationId xmlns:a16="http://schemas.microsoft.com/office/drawing/2014/main" id="{E42C18CD-D081-4375-99E4-F8C2C85D0ACC}"/>
              </a:ext>
            </a:extLst>
          </p:cNvPr>
          <p:cNvSpPr/>
          <p:nvPr/>
        </p:nvSpPr>
        <p:spPr bwMode="auto">
          <a:xfrm>
            <a:off x="2087334" y="1780975"/>
            <a:ext cx="535898" cy="588515"/>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1" name="TextBox 20">
            <a:extLst>
              <a:ext uri="{FF2B5EF4-FFF2-40B4-BE49-F238E27FC236}">
                <a16:creationId xmlns:a16="http://schemas.microsoft.com/office/drawing/2014/main" id="{85A268DF-0D2D-47EC-94C1-9715A5F37D0F}"/>
              </a:ext>
            </a:extLst>
          </p:cNvPr>
          <p:cNvSpPr txBox="1"/>
          <p:nvPr/>
        </p:nvSpPr>
        <p:spPr>
          <a:xfrm>
            <a:off x="2199837" y="1815362"/>
            <a:ext cx="310892" cy="461665"/>
          </a:xfrm>
          <a:prstGeom prst="rect">
            <a:avLst/>
          </a:prstGeom>
          <a:noFill/>
        </p:spPr>
        <p:txBody>
          <a:bodyPr wrap="square" rtlCol="0">
            <a:spAutoFit/>
          </a:bodyPr>
          <a:lstStyle/>
          <a:p>
            <a:r>
              <a:rPr lang="en-US" sz="2400" dirty="0">
                <a:solidFill>
                  <a:schemeClr val="tx1"/>
                </a:solidFill>
              </a:rPr>
              <a:t>r</a:t>
            </a:r>
          </a:p>
        </p:txBody>
      </p:sp>
      <p:sp>
        <p:nvSpPr>
          <p:cNvPr id="22" name="Rectangle: Rounded Corners 21">
            <a:extLst>
              <a:ext uri="{FF2B5EF4-FFF2-40B4-BE49-F238E27FC236}">
                <a16:creationId xmlns:a16="http://schemas.microsoft.com/office/drawing/2014/main" id="{31A3E5DB-B4A3-4594-90AF-9363036739A9}"/>
              </a:ext>
            </a:extLst>
          </p:cNvPr>
          <p:cNvSpPr/>
          <p:nvPr/>
        </p:nvSpPr>
        <p:spPr bwMode="auto">
          <a:xfrm>
            <a:off x="3102096" y="1771047"/>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5" name="TextBox 24">
            <a:extLst>
              <a:ext uri="{FF2B5EF4-FFF2-40B4-BE49-F238E27FC236}">
                <a16:creationId xmlns:a16="http://schemas.microsoft.com/office/drawing/2014/main" id="{6B47D70C-22A0-4C7E-A11E-798FE323E3C4}"/>
              </a:ext>
            </a:extLst>
          </p:cNvPr>
          <p:cNvSpPr txBox="1"/>
          <p:nvPr/>
        </p:nvSpPr>
        <p:spPr>
          <a:xfrm>
            <a:off x="3214599" y="1822796"/>
            <a:ext cx="310892" cy="461665"/>
          </a:xfrm>
          <a:prstGeom prst="rect">
            <a:avLst/>
          </a:prstGeom>
          <a:noFill/>
        </p:spPr>
        <p:txBody>
          <a:bodyPr wrap="square" rtlCol="0">
            <a:spAutoFit/>
          </a:bodyPr>
          <a:lstStyle/>
          <a:p>
            <a:r>
              <a:rPr lang="en-US" sz="2400" dirty="0">
                <a:solidFill>
                  <a:schemeClr val="tx1"/>
                </a:solidFill>
              </a:rPr>
              <a:t>k</a:t>
            </a:r>
          </a:p>
        </p:txBody>
      </p:sp>
      <p:sp>
        <p:nvSpPr>
          <p:cNvPr id="26" name="Rectangle: Rounded Corners 25">
            <a:extLst>
              <a:ext uri="{FF2B5EF4-FFF2-40B4-BE49-F238E27FC236}">
                <a16:creationId xmlns:a16="http://schemas.microsoft.com/office/drawing/2014/main" id="{BA6A91C5-6085-417F-9B19-9A92E20766A2}"/>
              </a:ext>
            </a:extLst>
          </p:cNvPr>
          <p:cNvSpPr/>
          <p:nvPr/>
        </p:nvSpPr>
        <p:spPr bwMode="auto">
          <a:xfrm>
            <a:off x="4089928" y="1763613"/>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8" name="TextBox 27">
            <a:extLst>
              <a:ext uri="{FF2B5EF4-FFF2-40B4-BE49-F238E27FC236}">
                <a16:creationId xmlns:a16="http://schemas.microsoft.com/office/drawing/2014/main" id="{524C342A-1C7C-4EF3-9F62-393894A8EA79}"/>
              </a:ext>
            </a:extLst>
          </p:cNvPr>
          <p:cNvSpPr txBox="1"/>
          <p:nvPr/>
        </p:nvSpPr>
        <p:spPr>
          <a:xfrm>
            <a:off x="4202431" y="1815362"/>
            <a:ext cx="310892" cy="461665"/>
          </a:xfrm>
          <a:prstGeom prst="rect">
            <a:avLst/>
          </a:prstGeom>
          <a:noFill/>
        </p:spPr>
        <p:txBody>
          <a:bodyPr wrap="square" rtlCol="0">
            <a:spAutoFit/>
          </a:bodyPr>
          <a:lstStyle/>
          <a:p>
            <a:r>
              <a:rPr lang="en-US" sz="2400" dirty="0">
                <a:solidFill>
                  <a:schemeClr val="tx1"/>
                </a:solidFill>
              </a:rPr>
              <a:t>K</a:t>
            </a:r>
          </a:p>
        </p:txBody>
      </p:sp>
      <p:sp>
        <p:nvSpPr>
          <p:cNvPr id="31" name="Rectangle: Rounded Corners 30">
            <a:extLst>
              <a:ext uri="{FF2B5EF4-FFF2-40B4-BE49-F238E27FC236}">
                <a16:creationId xmlns:a16="http://schemas.microsoft.com/office/drawing/2014/main" id="{8A69A96F-DE3C-4560-9274-B0202E3E791D}"/>
              </a:ext>
            </a:extLst>
          </p:cNvPr>
          <p:cNvSpPr/>
          <p:nvPr/>
        </p:nvSpPr>
        <p:spPr bwMode="auto">
          <a:xfrm>
            <a:off x="2087334" y="2490399"/>
            <a:ext cx="535898" cy="588515"/>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2" name="TextBox 31">
            <a:extLst>
              <a:ext uri="{FF2B5EF4-FFF2-40B4-BE49-F238E27FC236}">
                <a16:creationId xmlns:a16="http://schemas.microsoft.com/office/drawing/2014/main" id="{A6E5CB9C-2FA4-4D48-BDA4-0E31386626AC}"/>
              </a:ext>
            </a:extLst>
          </p:cNvPr>
          <p:cNvSpPr txBox="1"/>
          <p:nvPr/>
        </p:nvSpPr>
        <p:spPr>
          <a:xfrm>
            <a:off x="2176523" y="2552576"/>
            <a:ext cx="310892" cy="461665"/>
          </a:xfrm>
          <a:prstGeom prst="rect">
            <a:avLst/>
          </a:prstGeom>
          <a:noFill/>
        </p:spPr>
        <p:txBody>
          <a:bodyPr wrap="square" rtlCol="0">
            <a:spAutoFit/>
          </a:bodyPr>
          <a:lstStyle/>
          <a:p>
            <a:r>
              <a:rPr lang="en-US" sz="2400" dirty="0">
                <a:solidFill>
                  <a:schemeClr val="tx1"/>
                </a:solidFill>
              </a:rPr>
              <a:t>0</a:t>
            </a:r>
          </a:p>
        </p:txBody>
      </p:sp>
      <p:sp>
        <p:nvSpPr>
          <p:cNvPr id="33" name="Rectangle: Rounded Corners 32">
            <a:extLst>
              <a:ext uri="{FF2B5EF4-FFF2-40B4-BE49-F238E27FC236}">
                <a16:creationId xmlns:a16="http://schemas.microsoft.com/office/drawing/2014/main" id="{D3764DDB-0D76-49C2-93AE-C72D2943DAEE}"/>
              </a:ext>
            </a:extLst>
          </p:cNvPr>
          <p:cNvSpPr/>
          <p:nvPr/>
        </p:nvSpPr>
        <p:spPr bwMode="auto">
          <a:xfrm>
            <a:off x="3102096" y="2470868"/>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4" name="TextBox 33">
            <a:extLst>
              <a:ext uri="{FF2B5EF4-FFF2-40B4-BE49-F238E27FC236}">
                <a16:creationId xmlns:a16="http://schemas.microsoft.com/office/drawing/2014/main" id="{6901E1BE-C6E0-4D3C-8276-C41165BC1527}"/>
              </a:ext>
            </a:extLst>
          </p:cNvPr>
          <p:cNvSpPr txBox="1"/>
          <p:nvPr/>
        </p:nvSpPr>
        <p:spPr>
          <a:xfrm>
            <a:off x="3158347" y="2533725"/>
            <a:ext cx="423395" cy="461665"/>
          </a:xfrm>
          <a:prstGeom prst="rect">
            <a:avLst/>
          </a:prstGeom>
          <a:noFill/>
        </p:spPr>
        <p:txBody>
          <a:bodyPr wrap="square" rtlCol="0">
            <a:spAutoFit/>
          </a:bodyPr>
          <a:lstStyle/>
          <a:p>
            <a:r>
              <a:rPr lang="en-US" sz="2400" dirty="0">
                <a:solidFill>
                  <a:schemeClr val="tx1"/>
                </a:solidFill>
              </a:rPr>
              <a:t>O</a:t>
            </a:r>
          </a:p>
        </p:txBody>
      </p:sp>
      <p:sp>
        <p:nvSpPr>
          <p:cNvPr id="36" name="Rectangle: Rounded Corners 35">
            <a:extLst>
              <a:ext uri="{FF2B5EF4-FFF2-40B4-BE49-F238E27FC236}">
                <a16:creationId xmlns:a16="http://schemas.microsoft.com/office/drawing/2014/main" id="{2E80DFF3-B581-4675-8805-EF38857ADF94}"/>
              </a:ext>
            </a:extLst>
          </p:cNvPr>
          <p:cNvSpPr/>
          <p:nvPr/>
        </p:nvSpPr>
        <p:spPr bwMode="auto">
          <a:xfrm>
            <a:off x="4089928" y="2463434"/>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7" name="TextBox 36">
            <a:extLst>
              <a:ext uri="{FF2B5EF4-FFF2-40B4-BE49-F238E27FC236}">
                <a16:creationId xmlns:a16="http://schemas.microsoft.com/office/drawing/2014/main" id="{E7A93B27-AA5A-4C83-9B17-6200AF2F0E0E}"/>
              </a:ext>
            </a:extLst>
          </p:cNvPr>
          <p:cNvSpPr txBox="1"/>
          <p:nvPr/>
        </p:nvSpPr>
        <p:spPr>
          <a:xfrm>
            <a:off x="4188680" y="2514010"/>
            <a:ext cx="310892" cy="461665"/>
          </a:xfrm>
          <a:prstGeom prst="rect">
            <a:avLst/>
          </a:prstGeom>
          <a:noFill/>
        </p:spPr>
        <p:txBody>
          <a:bodyPr wrap="square" rtlCol="0">
            <a:spAutoFit/>
          </a:bodyPr>
          <a:lstStyle/>
          <a:p>
            <a:r>
              <a:rPr lang="en-US" sz="2400" dirty="0">
                <a:solidFill>
                  <a:schemeClr val="tx1"/>
                </a:solidFill>
              </a:rPr>
              <a:t>o</a:t>
            </a:r>
          </a:p>
        </p:txBody>
      </p:sp>
      <p:sp>
        <p:nvSpPr>
          <p:cNvPr id="41" name="Rectangle: Rounded Corners 40">
            <a:extLst>
              <a:ext uri="{FF2B5EF4-FFF2-40B4-BE49-F238E27FC236}">
                <a16:creationId xmlns:a16="http://schemas.microsoft.com/office/drawing/2014/main" id="{B5EE911E-6432-4B23-A722-3E8DEB144160}"/>
              </a:ext>
            </a:extLst>
          </p:cNvPr>
          <p:cNvSpPr/>
          <p:nvPr/>
        </p:nvSpPr>
        <p:spPr bwMode="auto">
          <a:xfrm>
            <a:off x="2090381" y="3190948"/>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2" name="TextBox 41">
            <a:extLst>
              <a:ext uri="{FF2B5EF4-FFF2-40B4-BE49-F238E27FC236}">
                <a16:creationId xmlns:a16="http://schemas.microsoft.com/office/drawing/2014/main" id="{CC32B72F-6642-4D97-8846-D6FDD2596D33}"/>
              </a:ext>
            </a:extLst>
          </p:cNvPr>
          <p:cNvSpPr txBox="1"/>
          <p:nvPr/>
        </p:nvSpPr>
        <p:spPr>
          <a:xfrm>
            <a:off x="2146632" y="3253805"/>
            <a:ext cx="423395" cy="461665"/>
          </a:xfrm>
          <a:prstGeom prst="rect">
            <a:avLst/>
          </a:prstGeom>
          <a:noFill/>
        </p:spPr>
        <p:txBody>
          <a:bodyPr wrap="square" rtlCol="0">
            <a:spAutoFit/>
          </a:bodyPr>
          <a:lstStyle/>
          <a:p>
            <a:r>
              <a:rPr lang="en-US" sz="2400" dirty="0">
                <a:solidFill>
                  <a:schemeClr val="tx1"/>
                </a:solidFill>
              </a:rPr>
              <a:t>m</a:t>
            </a:r>
          </a:p>
        </p:txBody>
      </p:sp>
      <p:sp>
        <p:nvSpPr>
          <p:cNvPr id="46" name="Rectangle: Rounded Corners 45">
            <a:extLst>
              <a:ext uri="{FF2B5EF4-FFF2-40B4-BE49-F238E27FC236}">
                <a16:creationId xmlns:a16="http://schemas.microsoft.com/office/drawing/2014/main" id="{CDACD692-43FA-4A6C-82E8-85C54FA9F29C}"/>
              </a:ext>
            </a:extLst>
          </p:cNvPr>
          <p:cNvSpPr/>
          <p:nvPr/>
        </p:nvSpPr>
        <p:spPr bwMode="auto">
          <a:xfrm>
            <a:off x="3078213" y="3183514"/>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7" name="TextBox 46">
            <a:extLst>
              <a:ext uri="{FF2B5EF4-FFF2-40B4-BE49-F238E27FC236}">
                <a16:creationId xmlns:a16="http://schemas.microsoft.com/office/drawing/2014/main" id="{7653BD35-41D7-4C80-8530-B5188D83E2FA}"/>
              </a:ext>
            </a:extLst>
          </p:cNvPr>
          <p:cNvSpPr txBox="1"/>
          <p:nvPr/>
        </p:nvSpPr>
        <p:spPr>
          <a:xfrm>
            <a:off x="3176965" y="3234090"/>
            <a:ext cx="310892" cy="461665"/>
          </a:xfrm>
          <a:prstGeom prst="rect">
            <a:avLst/>
          </a:prstGeom>
          <a:noFill/>
        </p:spPr>
        <p:txBody>
          <a:bodyPr wrap="square" rtlCol="0">
            <a:spAutoFit/>
          </a:bodyPr>
          <a:lstStyle/>
          <a:p>
            <a:r>
              <a:rPr lang="en-US" sz="2400" dirty="0">
                <a:solidFill>
                  <a:schemeClr val="tx1"/>
                </a:solidFill>
              </a:rPr>
              <a:t>n</a:t>
            </a:r>
          </a:p>
        </p:txBody>
      </p:sp>
      <p:sp>
        <p:nvSpPr>
          <p:cNvPr id="48" name="Rectangle: Rounded Corners 47">
            <a:extLst>
              <a:ext uri="{FF2B5EF4-FFF2-40B4-BE49-F238E27FC236}">
                <a16:creationId xmlns:a16="http://schemas.microsoft.com/office/drawing/2014/main" id="{4CC3BC60-553E-4199-8444-9C614F17FE1B}"/>
              </a:ext>
            </a:extLst>
          </p:cNvPr>
          <p:cNvSpPr/>
          <p:nvPr/>
        </p:nvSpPr>
        <p:spPr bwMode="auto">
          <a:xfrm>
            <a:off x="2090381" y="3911028"/>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9" name="TextBox 48">
            <a:extLst>
              <a:ext uri="{FF2B5EF4-FFF2-40B4-BE49-F238E27FC236}">
                <a16:creationId xmlns:a16="http://schemas.microsoft.com/office/drawing/2014/main" id="{06D060A2-BCA5-4940-A978-9464DBF501C5}"/>
              </a:ext>
            </a:extLst>
          </p:cNvPr>
          <p:cNvSpPr txBox="1"/>
          <p:nvPr/>
        </p:nvSpPr>
        <p:spPr>
          <a:xfrm>
            <a:off x="2237238" y="3954170"/>
            <a:ext cx="374886" cy="461665"/>
          </a:xfrm>
          <a:prstGeom prst="rect">
            <a:avLst/>
          </a:prstGeom>
          <a:noFill/>
        </p:spPr>
        <p:txBody>
          <a:bodyPr wrap="square" rtlCol="0">
            <a:spAutoFit/>
          </a:bodyPr>
          <a:lstStyle/>
          <a:p>
            <a:r>
              <a:rPr lang="pt-PT" sz="2400" dirty="0">
                <a:solidFill>
                  <a:schemeClr val="tx1"/>
                </a:solidFill>
              </a:rPr>
              <a:t>:</a:t>
            </a:r>
            <a:endParaRPr lang="en-US" sz="2400" dirty="0">
              <a:solidFill>
                <a:schemeClr val="tx1"/>
              </a:solidFill>
            </a:endParaRPr>
          </a:p>
        </p:txBody>
      </p:sp>
      <p:sp>
        <p:nvSpPr>
          <p:cNvPr id="50" name="Rectangle: Rounded Corners 49">
            <a:extLst>
              <a:ext uri="{FF2B5EF4-FFF2-40B4-BE49-F238E27FC236}">
                <a16:creationId xmlns:a16="http://schemas.microsoft.com/office/drawing/2014/main" id="{D848A5AC-E79F-42DD-BB37-9BC6B723966D}"/>
              </a:ext>
            </a:extLst>
          </p:cNvPr>
          <p:cNvSpPr/>
          <p:nvPr/>
        </p:nvSpPr>
        <p:spPr bwMode="auto">
          <a:xfrm>
            <a:off x="3078213" y="3903594"/>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1" name="TextBox 50">
            <a:extLst>
              <a:ext uri="{FF2B5EF4-FFF2-40B4-BE49-F238E27FC236}">
                <a16:creationId xmlns:a16="http://schemas.microsoft.com/office/drawing/2014/main" id="{784E65A6-3720-4E66-9529-E02E79FE224B}"/>
              </a:ext>
            </a:extLst>
          </p:cNvPr>
          <p:cNvSpPr txBox="1"/>
          <p:nvPr/>
        </p:nvSpPr>
        <p:spPr>
          <a:xfrm>
            <a:off x="3142881" y="3983133"/>
            <a:ext cx="310892" cy="461665"/>
          </a:xfrm>
          <a:prstGeom prst="rect">
            <a:avLst/>
          </a:prstGeom>
          <a:noFill/>
        </p:spPr>
        <p:txBody>
          <a:bodyPr wrap="square" rtlCol="0">
            <a:spAutoFit/>
          </a:bodyPr>
          <a:lstStyle/>
          <a:p>
            <a:r>
              <a:rPr lang="en-US" sz="2400" dirty="0">
                <a:solidFill>
                  <a:schemeClr val="tx1"/>
                </a:solidFill>
              </a:rPr>
              <a:t>%</a:t>
            </a:r>
          </a:p>
        </p:txBody>
      </p:sp>
      <p:sp>
        <p:nvSpPr>
          <p:cNvPr id="52" name="Rectangle: Rounded Corners 51">
            <a:extLst>
              <a:ext uri="{FF2B5EF4-FFF2-40B4-BE49-F238E27FC236}">
                <a16:creationId xmlns:a16="http://schemas.microsoft.com/office/drawing/2014/main" id="{4729D0AD-9B92-4F1A-B768-93934E177D9C}"/>
              </a:ext>
            </a:extLst>
          </p:cNvPr>
          <p:cNvSpPr/>
          <p:nvPr/>
        </p:nvSpPr>
        <p:spPr bwMode="auto">
          <a:xfrm>
            <a:off x="2086148" y="4658411"/>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3" name="TextBox 52">
            <a:extLst>
              <a:ext uri="{FF2B5EF4-FFF2-40B4-BE49-F238E27FC236}">
                <a16:creationId xmlns:a16="http://schemas.microsoft.com/office/drawing/2014/main" id="{742A7647-23DA-4E20-B582-DD44F72214CD}"/>
              </a:ext>
            </a:extLst>
          </p:cNvPr>
          <p:cNvSpPr txBox="1"/>
          <p:nvPr/>
        </p:nvSpPr>
        <p:spPr>
          <a:xfrm>
            <a:off x="2233005" y="4701553"/>
            <a:ext cx="374886" cy="461665"/>
          </a:xfrm>
          <a:prstGeom prst="rect">
            <a:avLst/>
          </a:prstGeom>
          <a:noFill/>
        </p:spPr>
        <p:txBody>
          <a:bodyPr wrap="square" rtlCol="0">
            <a:spAutoFit/>
          </a:bodyPr>
          <a:lstStyle/>
          <a:p>
            <a:r>
              <a:rPr lang="pt-PT" sz="2400" dirty="0">
                <a:solidFill>
                  <a:schemeClr val="tx1"/>
                </a:solidFill>
              </a:rPr>
              <a:t>-</a:t>
            </a:r>
            <a:endParaRPr lang="en-US" sz="2400" dirty="0">
              <a:solidFill>
                <a:schemeClr val="tx1"/>
              </a:solidFill>
            </a:endParaRPr>
          </a:p>
        </p:txBody>
      </p:sp>
      <p:sp>
        <p:nvSpPr>
          <p:cNvPr id="54" name="Rectangle: Rounded Corners 53">
            <a:extLst>
              <a:ext uri="{FF2B5EF4-FFF2-40B4-BE49-F238E27FC236}">
                <a16:creationId xmlns:a16="http://schemas.microsoft.com/office/drawing/2014/main" id="{E51EFE06-A60B-4E51-B7DF-B1662F3436C4}"/>
              </a:ext>
            </a:extLst>
          </p:cNvPr>
          <p:cNvSpPr/>
          <p:nvPr/>
        </p:nvSpPr>
        <p:spPr bwMode="auto">
          <a:xfrm>
            <a:off x="3073980" y="4650977"/>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6" name="TextBox 55">
            <a:extLst>
              <a:ext uri="{FF2B5EF4-FFF2-40B4-BE49-F238E27FC236}">
                <a16:creationId xmlns:a16="http://schemas.microsoft.com/office/drawing/2014/main" id="{DA26A299-362E-4076-A7DB-3F01830B8300}"/>
              </a:ext>
            </a:extLst>
          </p:cNvPr>
          <p:cNvSpPr txBox="1"/>
          <p:nvPr/>
        </p:nvSpPr>
        <p:spPr>
          <a:xfrm>
            <a:off x="3176965" y="4730516"/>
            <a:ext cx="374886" cy="461665"/>
          </a:xfrm>
          <a:prstGeom prst="rect">
            <a:avLst/>
          </a:prstGeom>
          <a:noFill/>
        </p:spPr>
        <p:txBody>
          <a:bodyPr wrap="square" rtlCol="0">
            <a:spAutoFit/>
          </a:bodyPr>
          <a:lstStyle/>
          <a:p>
            <a:r>
              <a:rPr lang="el-GR" sz="2400" dirty="0">
                <a:solidFill>
                  <a:schemeClr val="tx1"/>
                </a:solidFill>
              </a:rPr>
              <a:t>=</a:t>
            </a:r>
            <a:endParaRPr lang="en-US" sz="2400" dirty="0">
              <a:solidFill>
                <a:schemeClr val="tx1"/>
              </a:solidFill>
            </a:endParaRPr>
          </a:p>
        </p:txBody>
      </p:sp>
      <p:sp>
        <p:nvSpPr>
          <p:cNvPr id="57" name="Rectangle: Rounded Corners 56">
            <a:extLst>
              <a:ext uri="{FF2B5EF4-FFF2-40B4-BE49-F238E27FC236}">
                <a16:creationId xmlns:a16="http://schemas.microsoft.com/office/drawing/2014/main" id="{C6EE8F1B-1B24-4F7F-B95E-C03CDBDE05EB}"/>
              </a:ext>
            </a:extLst>
          </p:cNvPr>
          <p:cNvSpPr/>
          <p:nvPr/>
        </p:nvSpPr>
        <p:spPr bwMode="auto">
          <a:xfrm>
            <a:off x="2097011" y="5396006"/>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8" name="TextBox 57">
            <a:extLst>
              <a:ext uri="{FF2B5EF4-FFF2-40B4-BE49-F238E27FC236}">
                <a16:creationId xmlns:a16="http://schemas.microsoft.com/office/drawing/2014/main" id="{910CE838-04C8-47FD-BEC7-A03CF79DFAFC}"/>
              </a:ext>
            </a:extLst>
          </p:cNvPr>
          <p:cNvSpPr txBox="1"/>
          <p:nvPr/>
        </p:nvSpPr>
        <p:spPr>
          <a:xfrm>
            <a:off x="2203877" y="5149287"/>
            <a:ext cx="374886" cy="769441"/>
          </a:xfrm>
          <a:prstGeom prst="rect">
            <a:avLst/>
          </a:prstGeom>
          <a:noFill/>
        </p:spPr>
        <p:txBody>
          <a:bodyPr wrap="square" rtlCol="0">
            <a:spAutoFit/>
          </a:bodyPr>
          <a:lstStyle/>
          <a:p>
            <a:r>
              <a:rPr lang="el-GR" sz="4400" dirty="0">
                <a:solidFill>
                  <a:schemeClr val="tx1"/>
                </a:solidFill>
              </a:rPr>
              <a:t>.</a:t>
            </a:r>
            <a:endParaRPr lang="en-US" sz="4400" dirty="0">
              <a:solidFill>
                <a:schemeClr val="tx1"/>
              </a:solidFill>
            </a:endParaRPr>
          </a:p>
        </p:txBody>
      </p:sp>
      <p:sp>
        <p:nvSpPr>
          <p:cNvPr id="59" name="Rectangle: Rounded Corners 58">
            <a:extLst>
              <a:ext uri="{FF2B5EF4-FFF2-40B4-BE49-F238E27FC236}">
                <a16:creationId xmlns:a16="http://schemas.microsoft.com/office/drawing/2014/main" id="{E23A741D-18AF-490A-9DC9-55B53CFB3A9C}"/>
              </a:ext>
            </a:extLst>
          </p:cNvPr>
          <p:cNvSpPr/>
          <p:nvPr/>
        </p:nvSpPr>
        <p:spPr bwMode="auto">
          <a:xfrm>
            <a:off x="3085005" y="5371057"/>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1" name="TextBox 60">
            <a:extLst>
              <a:ext uri="{FF2B5EF4-FFF2-40B4-BE49-F238E27FC236}">
                <a16:creationId xmlns:a16="http://schemas.microsoft.com/office/drawing/2014/main" id="{E2C2E33B-6F98-4B8A-9137-E2E590583C71}"/>
              </a:ext>
            </a:extLst>
          </p:cNvPr>
          <p:cNvSpPr txBox="1"/>
          <p:nvPr/>
        </p:nvSpPr>
        <p:spPr>
          <a:xfrm>
            <a:off x="3211938" y="5130239"/>
            <a:ext cx="247548" cy="770974"/>
          </a:xfrm>
          <a:prstGeom prst="rect">
            <a:avLst/>
          </a:prstGeom>
          <a:noFill/>
        </p:spPr>
        <p:txBody>
          <a:bodyPr wrap="square" rtlCol="0">
            <a:spAutoFit/>
          </a:bodyPr>
          <a:lstStyle/>
          <a:p>
            <a:r>
              <a:rPr lang="el-GR" sz="4400" dirty="0">
                <a:solidFill>
                  <a:schemeClr val="tx1"/>
                </a:solidFill>
              </a:rPr>
              <a:t>,</a:t>
            </a:r>
            <a:endParaRPr lang="en-US" sz="4400" dirty="0">
              <a:solidFill>
                <a:schemeClr val="tx1"/>
              </a:solidFill>
            </a:endParaRPr>
          </a:p>
        </p:txBody>
      </p:sp>
      <p:sp>
        <p:nvSpPr>
          <p:cNvPr id="62" name="Rectangle: Rounded Corners 61">
            <a:extLst>
              <a:ext uri="{FF2B5EF4-FFF2-40B4-BE49-F238E27FC236}">
                <a16:creationId xmlns:a16="http://schemas.microsoft.com/office/drawing/2014/main" id="{73A7E7E8-B3E0-4FC0-B72C-A79A2221C380}"/>
              </a:ext>
            </a:extLst>
          </p:cNvPr>
          <p:cNvSpPr/>
          <p:nvPr/>
        </p:nvSpPr>
        <p:spPr bwMode="auto">
          <a:xfrm>
            <a:off x="2094408" y="6160324"/>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3" name="Rectangle: Rounded Corners 62">
            <a:extLst>
              <a:ext uri="{FF2B5EF4-FFF2-40B4-BE49-F238E27FC236}">
                <a16:creationId xmlns:a16="http://schemas.microsoft.com/office/drawing/2014/main" id="{09949C8A-0889-49DC-8663-5613D92AC7AF}"/>
              </a:ext>
            </a:extLst>
          </p:cNvPr>
          <p:cNvSpPr/>
          <p:nvPr/>
        </p:nvSpPr>
        <p:spPr bwMode="auto">
          <a:xfrm>
            <a:off x="3072307" y="6133385"/>
            <a:ext cx="535898" cy="605877"/>
          </a:xfrm>
          <a:prstGeom prst="roundRect">
            <a:avLst/>
          </a:prstGeom>
          <a:solidFill>
            <a:schemeClr val="accent2">
              <a:alpha val="34000"/>
            </a:schemeClr>
          </a:solidFill>
          <a:ln>
            <a:noFill/>
          </a:ln>
        </p:spPr>
        <p:style>
          <a:lnRef idx="0">
            <a:scrgbClr r="0" g="0" b="0"/>
          </a:lnRef>
          <a:fillRef idx="0">
            <a:scrgbClr r="0" g="0" b="0"/>
          </a:fillRef>
          <a:effectRef idx="0">
            <a:scrgbClr r="0" g="0" b="0"/>
          </a:effectRef>
          <a:fontRef idx="minor">
            <a:schemeClr val="lt1"/>
          </a:fontRef>
        </p:style>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4" name="TextBox 63">
            <a:extLst>
              <a:ext uri="{FF2B5EF4-FFF2-40B4-BE49-F238E27FC236}">
                <a16:creationId xmlns:a16="http://schemas.microsoft.com/office/drawing/2014/main" id="{118FABC0-A9EB-4C2F-A077-11D631EB84CA}"/>
              </a:ext>
            </a:extLst>
          </p:cNvPr>
          <p:cNvSpPr txBox="1"/>
          <p:nvPr/>
        </p:nvSpPr>
        <p:spPr>
          <a:xfrm>
            <a:off x="2174914" y="6185670"/>
            <a:ext cx="374886" cy="769441"/>
          </a:xfrm>
          <a:prstGeom prst="rect">
            <a:avLst/>
          </a:prstGeom>
          <a:noFill/>
        </p:spPr>
        <p:txBody>
          <a:bodyPr wrap="square" rtlCol="0">
            <a:spAutoFit/>
          </a:bodyPr>
          <a:lstStyle/>
          <a:p>
            <a:r>
              <a:rPr lang="pt-PT" altLang="pt-PT" sz="4400" dirty="0">
                <a:solidFill>
                  <a:schemeClr val="tx1"/>
                </a:solidFill>
              </a:rPr>
              <a:t>"</a:t>
            </a:r>
            <a:endParaRPr lang="en-US" sz="4400" dirty="0">
              <a:solidFill>
                <a:schemeClr val="tx1"/>
              </a:solidFill>
            </a:endParaRPr>
          </a:p>
        </p:txBody>
      </p:sp>
      <p:sp>
        <p:nvSpPr>
          <p:cNvPr id="65" name="TextBox 64">
            <a:extLst>
              <a:ext uri="{FF2B5EF4-FFF2-40B4-BE49-F238E27FC236}">
                <a16:creationId xmlns:a16="http://schemas.microsoft.com/office/drawing/2014/main" id="{DF324D03-4742-4F4B-893E-32694C582554}"/>
              </a:ext>
            </a:extLst>
          </p:cNvPr>
          <p:cNvSpPr txBox="1"/>
          <p:nvPr/>
        </p:nvSpPr>
        <p:spPr>
          <a:xfrm>
            <a:off x="3194619" y="6158187"/>
            <a:ext cx="374886" cy="769441"/>
          </a:xfrm>
          <a:prstGeom prst="rect">
            <a:avLst/>
          </a:prstGeom>
          <a:noFill/>
        </p:spPr>
        <p:txBody>
          <a:bodyPr wrap="square" rtlCol="0">
            <a:spAutoFit/>
          </a:bodyPr>
          <a:lstStyle/>
          <a:p>
            <a:r>
              <a:rPr lang="pt-PT" altLang="pt-PT" sz="4400" dirty="0">
                <a:solidFill>
                  <a:schemeClr val="tx1">
                    <a:lumMod val="95000"/>
                    <a:lumOff val="5000"/>
                  </a:schemeClr>
                </a:solidFill>
              </a:rPr>
              <a:t>‘</a:t>
            </a:r>
            <a:endParaRPr lang="en-US" sz="4400" dirty="0">
              <a:solidFill>
                <a:schemeClr val="tx1">
                  <a:lumMod val="95000"/>
                  <a:lumOff val="5000"/>
                </a:schemeClr>
              </a:solidFill>
            </a:endParaRPr>
          </a:p>
        </p:txBody>
      </p:sp>
      <p:sp>
        <p:nvSpPr>
          <p:cNvPr id="7" name="Arrow: Right 6">
            <a:extLst>
              <a:ext uri="{FF2B5EF4-FFF2-40B4-BE49-F238E27FC236}">
                <a16:creationId xmlns:a16="http://schemas.microsoft.com/office/drawing/2014/main" id="{91CD52CE-173E-4FCE-A7F3-506645250E67}"/>
              </a:ext>
            </a:extLst>
          </p:cNvPr>
          <p:cNvSpPr/>
          <p:nvPr/>
        </p:nvSpPr>
        <p:spPr bwMode="auto">
          <a:xfrm>
            <a:off x="1389645" y="1874541"/>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7" name="Arrow: Right 66">
            <a:extLst>
              <a:ext uri="{FF2B5EF4-FFF2-40B4-BE49-F238E27FC236}">
                <a16:creationId xmlns:a16="http://schemas.microsoft.com/office/drawing/2014/main" id="{DEFC09EC-B68B-4240-9371-FA5564905E94}"/>
              </a:ext>
            </a:extLst>
          </p:cNvPr>
          <p:cNvSpPr/>
          <p:nvPr/>
        </p:nvSpPr>
        <p:spPr bwMode="auto">
          <a:xfrm>
            <a:off x="1388713" y="2555701"/>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8" name="Arrow: Right 67">
            <a:extLst>
              <a:ext uri="{FF2B5EF4-FFF2-40B4-BE49-F238E27FC236}">
                <a16:creationId xmlns:a16="http://schemas.microsoft.com/office/drawing/2014/main" id="{E6868A7E-A6CE-4AE6-9256-E43E61BB0D21}"/>
              </a:ext>
            </a:extLst>
          </p:cNvPr>
          <p:cNvSpPr/>
          <p:nvPr/>
        </p:nvSpPr>
        <p:spPr bwMode="auto">
          <a:xfrm>
            <a:off x="1388714" y="3289807"/>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9" name="Arrow: Right 68">
            <a:extLst>
              <a:ext uri="{FF2B5EF4-FFF2-40B4-BE49-F238E27FC236}">
                <a16:creationId xmlns:a16="http://schemas.microsoft.com/office/drawing/2014/main" id="{47137CB5-0AD8-4069-BD02-2122138DF0D4}"/>
              </a:ext>
            </a:extLst>
          </p:cNvPr>
          <p:cNvSpPr/>
          <p:nvPr/>
        </p:nvSpPr>
        <p:spPr bwMode="auto">
          <a:xfrm>
            <a:off x="1388713" y="4057989"/>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0" name="Arrow: Right 69">
            <a:extLst>
              <a:ext uri="{FF2B5EF4-FFF2-40B4-BE49-F238E27FC236}">
                <a16:creationId xmlns:a16="http://schemas.microsoft.com/office/drawing/2014/main" id="{4BF63692-79BF-4870-949E-19A36B687990}"/>
              </a:ext>
            </a:extLst>
          </p:cNvPr>
          <p:cNvSpPr/>
          <p:nvPr/>
        </p:nvSpPr>
        <p:spPr bwMode="auto">
          <a:xfrm>
            <a:off x="1388713" y="4811855"/>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1" name="Arrow: Right 70">
            <a:extLst>
              <a:ext uri="{FF2B5EF4-FFF2-40B4-BE49-F238E27FC236}">
                <a16:creationId xmlns:a16="http://schemas.microsoft.com/office/drawing/2014/main" id="{39D764E4-E291-4770-B252-A375EC2920B2}"/>
              </a:ext>
            </a:extLst>
          </p:cNvPr>
          <p:cNvSpPr/>
          <p:nvPr/>
        </p:nvSpPr>
        <p:spPr bwMode="auto">
          <a:xfrm>
            <a:off x="1388714" y="5545961"/>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2" name="Arrow: Right 71">
            <a:extLst>
              <a:ext uri="{FF2B5EF4-FFF2-40B4-BE49-F238E27FC236}">
                <a16:creationId xmlns:a16="http://schemas.microsoft.com/office/drawing/2014/main" id="{A54BAC1D-0C9C-4860-B1C2-F289B8E04AC5}"/>
              </a:ext>
            </a:extLst>
          </p:cNvPr>
          <p:cNvSpPr/>
          <p:nvPr/>
        </p:nvSpPr>
        <p:spPr bwMode="auto">
          <a:xfrm>
            <a:off x="1388713" y="6314143"/>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8" name="TextBox 7">
            <a:extLst>
              <a:ext uri="{FF2B5EF4-FFF2-40B4-BE49-F238E27FC236}">
                <a16:creationId xmlns:a16="http://schemas.microsoft.com/office/drawing/2014/main" id="{EF206114-2563-403F-8C84-28D6EC86CAFB}"/>
              </a:ext>
            </a:extLst>
          </p:cNvPr>
          <p:cNvSpPr txBox="1"/>
          <p:nvPr/>
        </p:nvSpPr>
        <p:spPr>
          <a:xfrm>
            <a:off x="2684698" y="1850124"/>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3" name="TextBox 72">
            <a:extLst>
              <a:ext uri="{FF2B5EF4-FFF2-40B4-BE49-F238E27FC236}">
                <a16:creationId xmlns:a16="http://schemas.microsoft.com/office/drawing/2014/main" id="{C179BE2D-3B84-4032-AA10-96E264612795}"/>
              </a:ext>
            </a:extLst>
          </p:cNvPr>
          <p:cNvSpPr txBox="1"/>
          <p:nvPr/>
        </p:nvSpPr>
        <p:spPr>
          <a:xfrm>
            <a:off x="2678701" y="2559328"/>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4" name="TextBox 73">
            <a:extLst>
              <a:ext uri="{FF2B5EF4-FFF2-40B4-BE49-F238E27FC236}">
                <a16:creationId xmlns:a16="http://schemas.microsoft.com/office/drawing/2014/main" id="{55B15A5C-585F-427A-91BB-3CA0CD2FA3FD}"/>
              </a:ext>
            </a:extLst>
          </p:cNvPr>
          <p:cNvSpPr txBox="1"/>
          <p:nvPr/>
        </p:nvSpPr>
        <p:spPr>
          <a:xfrm>
            <a:off x="2678701" y="3276413"/>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5" name="TextBox 74">
            <a:extLst>
              <a:ext uri="{FF2B5EF4-FFF2-40B4-BE49-F238E27FC236}">
                <a16:creationId xmlns:a16="http://schemas.microsoft.com/office/drawing/2014/main" id="{FFCEBF94-8167-44B4-A35C-766BCB7530AD}"/>
              </a:ext>
            </a:extLst>
          </p:cNvPr>
          <p:cNvSpPr txBox="1"/>
          <p:nvPr/>
        </p:nvSpPr>
        <p:spPr>
          <a:xfrm>
            <a:off x="2684698" y="4000838"/>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6" name="TextBox 75">
            <a:extLst>
              <a:ext uri="{FF2B5EF4-FFF2-40B4-BE49-F238E27FC236}">
                <a16:creationId xmlns:a16="http://schemas.microsoft.com/office/drawing/2014/main" id="{79AC12F2-1B3D-4DAD-A627-3CDDF842661A}"/>
              </a:ext>
            </a:extLst>
          </p:cNvPr>
          <p:cNvSpPr txBox="1"/>
          <p:nvPr/>
        </p:nvSpPr>
        <p:spPr>
          <a:xfrm>
            <a:off x="2678701" y="4710042"/>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7" name="TextBox 76">
            <a:extLst>
              <a:ext uri="{FF2B5EF4-FFF2-40B4-BE49-F238E27FC236}">
                <a16:creationId xmlns:a16="http://schemas.microsoft.com/office/drawing/2014/main" id="{2E7FB519-B34C-42D6-B836-62A79084D81F}"/>
              </a:ext>
            </a:extLst>
          </p:cNvPr>
          <p:cNvSpPr txBox="1"/>
          <p:nvPr/>
        </p:nvSpPr>
        <p:spPr>
          <a:xfrm>
            <a:off x="2678701" y="5427127"/>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8" name="TextBox 77">
            <a:extLst>
              <a:ext uri="{FF2B5EF4-FFF2-40B4-BE49-F238E27FC236}">
                <a16:creationId xmlns:a16="http://schemas.microsoft.com/office/drawing/2014/main" id="{6F031F61-9010-405D-A21E-01940B384DB5}"/>
              </a:ext>
            </a:extLst>
          </p:cNvPr>
          <p:cNvSpPr txBox="1"/>
          <p:nvPr/>
        </p:nvSpPr>
        <p:spPr>
          <a:xfrm>
            <a:off x="2687324" y="6264612"/>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79" name="TextBox 78">
            <a:extLst>
              <a:ext uri="{FF2B5EF4-FFF2-40B4-BE49-F238E27FC236}">
                <a16:creationId xmlns:a16="http://schemas.microsoft.com/office/drawing/2014/main" id="{2C91E3A2-893B-4CA5-9256-FE866ED8A950}"/>
              </a:ext>
            </a:extLst>
          </p:cNvPr>
          <p:cNvSpPr txBox="1"/>
          <p:nvPr/>
        </p:nvSpPr>
        <p:spPr>
          <a:xfrm>
            <a:off x="3674968" y="1856387"/>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80" name="TextBox 79">
            <a:extLst>
              <a:ext uri="{FF2B5EF4-FFF2-40B4-BE49-F238E27FC236}">
                <a16:creationId xmlns:a16="http://schemas.microsoft.com/office/drawing/2014/main" id="{A9764AC3-78AF-41AB-B618-AFB06D5887E0}"/>
              </a:ext>
            </a:extLst>
          </p:cNvPr>
          <p:cNvSpPr txBox="1"/>
          <p:nvPr/>
        </p:nvSpPr>
        <p:spPr>
          <a:xfrm>
            <a:off x="3680494" y="2575565"/>
            <a:ext cx="535898" cy="400110"/>
          </a:xfrm>
          <a:prstGeom prst="rect">
            <a:avLst/>
          </a:prstGeom>
          <a:noFill/>
        </p:spPr>
        <p:txBody>
          <a:bodyPr wrap="square" rtlCol="0">
            <a:spAutoFit/>
          </a:bodyPr>
          <a:lstStyle/>
          <a:p>
            <a:r>
              <a:rPr lang="el-GR" sz="2000" dirty="0">
                <a:solidFill>
                  <a:schemeClr val="accent3">
                    <a:lumMod val="75000"/>
                  </a:schemeClr>
                </a:solidFill>
              </a:rPr>
              <a:t>&amp;</a:t>
            </a:r>
            <a:endParaRPr lang="en-US" sz="2000" dirty="0">
              <a:solidFill>
                <a:schemeClr val="accent3">
                  <a:lumMod val="75000"/>
                </a:schemeClr>
              </a:solidFill>
            </a:endParaRPr>
          </a:p>
        </p:txBody>
      </p:sp>
      <p:sp>
        <p:nvSpPr>
          <p:cNvPr id="81" name="Arrow: Bent 80">
            <a:extLst>
              <a:ext uri="{FF2B5EF4-FFF2-40B4-BE49-F238E27FC236}">
                <a16:creationId xmlns:a16="http://schemas.microsoft.com/office/drawing/2014/main" id="{37F78055-E5E3-4E6D-BD4B-8D1CBDF92F2C}"/>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5078576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F700EA-D07D-4381-9C4D-938A37E8F8DF}"/>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1" name="Rectangle 10">
            <a:extLst>
              <a:ext uri="{FF2B5EF4-FFF2-40B4-BE49-F238E27FC236}">
                <a16:creationId xmlns:a16="http://schemas.microsoft.com/office/drawing/2014/main" id="{2929015D-53C6-42CF-9B44-D99F5DD4630D}"/>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617714" y="4308730"/>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8" name="Picture 7">
            <a:extLst>
              <a:ext uri="{FF2B5EF4-FFF2-40B4-BE49-F238E27FC236}">
                <a16:creationId xmlns:a16="http://schemas.microsoft.com/office/drawing/2014/main" id="{C78A7567-B928-477A-8FC2-DEC385143292}"/>
              </a:ext>
            </a:extLst>
          </p:cNvPr>
          <p:cNvPicPr>
            <a:picLocks noChangeAspect="1"/>
          </p:cNvPicPr>
          <p:nvPr/>
        </p:nvPicPr>
        <p:blipFill>
          <a:blip r:embed="rId4"/>
          <a:stretch>
            <a:fillRect/>
          </a:stretch>
        </p:blipFill>
        <p:spPr>
          <a:xfrm>
            <a:off x="4138075" y="4211885"/>
            <a:ext cx="2304761" cy="493922"/>
          </a:xfrm>
          <a:prstGeom prst="rect">
            <a:avLst/>
          </a:prstGeom>
          <a:ln>
            <a:noFill/>
          </a:ln>
          <a:effectLst>
            <a:outerShdw blurRad="292100" dist="139700" dir="2700000" algn="tl" rotWithShape="0">
              <a:srgbClr val="333333">
                <a:alpha val="65000"/>
              </a:srgbClr>
            </a:outerShdw>
          </a:effectLst>
        </p:spPr>
      </p:pic>
      <p:sp>
        <p:nvSpPr>
          <p:cNvPr id="10" name="Arrow: Right 9">
            <a:extLst>
              <a:ext uri="{FF2B5EF4-FFF2-40B4-BE49-F238E27FC236}">
                <a16:creationId xmlns:a16="http://schemas.microsoft.com/office/drawing/2014/main" id="{D824E15D-EA49-4043-996B-5E985CAC9AB7}"/>
              </a:ext>
            </a:extLst>
          </p:cNvPr>
          <p:cNvSpPr/>
          <p:nvPr/>
        </p:nvSpPr>
        <p:spPr bwMode="auto">
          <a:xfrm>
            <a:off x="3617714" y="4836370"/>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12" name="Picture 11">
            <a:extLst>
              <a:ext uri="{FF2B5EF4-FFF2-40B4-BE49-F238E27FC236}">
                <a16:creationId xmlns:a16="http://schemas.microsoft.com/office/drawing/2014/main" id="{58D785E0-16EF-48B8-AA1F-C1B3B9C38942}"/>
              </a:ext>
            </a:extLst>
          </p:cNvPr>
          <p:cNvPicPr>
            <a:picLocks noChangeAspect="1"/>
          </p:cNvPicPr>
          <p:nvPr/>
        </p:nvPicPr>
        <p:blipFill>
          <a:blip r:embed="rId5"/>
          <a:stretch>
            <a:fillRect/>
          </a:stretch>
        </p:blipFill>
        <p:spPr>
          <a:xfrm>
            <a:off x="4138075" y="4787948"/>
            <a:ext cx="2304761" cy="4748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561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521370" y="1693400"/>
            <a:ext cx="4932105" cy="5255087"/>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727740237"/>
              </p:ext>
            </p:extLst>
          </p:nvPr>
        </p:nvGraphicFramePr>
        <p:xfrm>
          <a:off x="6488268" y="1835621"/>
          <a:ext cx="4015533" cy="3008682"/>
        </p:xfrm>
        <a:graphic>
          <a:graphicData uri="http://schemas.openxmlformats.org/drawingml/2006/table">
            <a:tbl>
              <a:tblPr>
                <a:tableStyleId>{5C22544A-7EE6-4342-B048-85BDC9FD1C3A}</a:tableStyleId>
              </a:tblPr>
              <a:tblGrid>
                <a:gridCol w="4015533">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first step of the recogntion phase it to bring each candidate segment in the appropriate scoring format.</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To do so ,morphological operations are applied.</a:t>
                      </a: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kern="1200" dirty="0">
                          <a:solidFill>
                            <a:schemeClr val="dk1"/>
                          </a:solidFill>
                          <a:effectLst/>
                          <a:latin typeface="+mn-lt"/>
                          <a:ea typeface="+mn-ea"/>
                          <a:cs typeface="+mn-cs"/>
                        </a:rPr>
                        <a:t>There are 2 versions of preprocessed images created.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6399738" y="1388588"/>
            <a:ext cx="4142757"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latin typeface="+mn-lt"/>
              </a:rPr>
              <a:t>Recognition_1</a:t>
            </a:r>
            <a:r>
              <a:rPr lang="pt-PT" altLang="pt-PT" sz="1400" b="1" dirty="0">
                <a:solidFill>
                  <a:schemeClr val="tx1"/>
                </a:solidFill>
              </a:rPr>
              <a:t>_</a:t>
            </a:r>
            <a:r>
              <a:rPr lang="pt-PT" altLang="pt-PT" sz="1400" b="1" dirty="0">
                <a:solidFill>
                  <a:schemeClr val="tx1"/>
                </a:solidFill>
                <a:latin typeface="+mn-lt"/>
              </a:rPr>
              <a:t>2  –  Step 1</a:t>
            </a:r>
            <a:endParaRPr kumimoji="0" lang="pt-PT" altLang="pt-PT" sz="1400" b="1" i="0" u="none" strike="noStrike" cap="none" normalizeH="0" baseline="0" dirty="0">
              <a:ln>
                <a:noFill/>
              </a:ln>
              <a:solidFill>
                <a:schemeClr val="tx1"/>
              </a:solidFill>
              <a:effectLst/>
              <a:latin typeface="+mn-lt"/>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3407724816"/>
              </p:ext>
            </p:extLst>
          </p:nvPr>
        </p:nvGraphicFramePr>
        <p:xfrm>
          <a:off x="6354018" y="1849647"/>
          <a:ext cx="45720" cy="4559640"/>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45596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
        <p:nvSpPr>
          <p:cNvPr id="29" name="Arrow: Right 28">
            <a:extLst>
              <a:ext uri="{FF2B5EF4-FFF2-40B4-BE49-F238E27FC236}">
                <a16:creationId xmlns:a16="http://schemas.microsoft.com/office/drawing/2014/main" id="{AD74D994-8440-4B28-A81B-A87082607FFF}"/>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7" name="Picture 6">
            <a:extLst>
              <a:ext uri="{FF2B5EF4-FFF2-40B4-BE49-F238E27FC236}">
                <a16:creationId xmlns:a16="http://schemas.microsoft.com/office/drawing/2014/main" id="{4C5CD0C8-2732-40CA-B1ED-66BB5E464174}"/>
              </a:ext>
            </a:extLst>
          </p:cNvPr>
          <p:cNvPicPr>
            <a:picLocks noChangeAspect="1"/>
          </p:cNvPicPr>
          <p:nvPr/>
        </p:nvPicPr>
        <p:blipFill>
          <a:blip r:embed="rId3"/>
          <a:stretch>
            <a:fillRect/>
          </a:stretch>
        </p:blipFill>
        <p:spPr>
          <a:xfrm>
            <a:off x="2188777" y="1361928"/>
            <a:ext cx="1597290" cy="713294"/>
          </a:xfrm>
          <a:prstGeom prst="rect">
            <a:avLst/>
          </a:prstGeom>
        </p:spPr>
      </p:pic>
      <p:pic>
        <p:nvPicPr>
          <p:cNvPr id="2" name="Picture 1">
            <a:extLst>
              <a:ext uri="{FF2B5EF4-FFF2-40B4-BE49-F238E27FC236}">
                <a16:creationId xmlns:a16="http://schemas.microsoft.com/office/drawing/2014/main" id="{7B2384A0-D3DA-4DE7-9E83-CC482EC1ECC5}"/>
              </a:ext>
            </a:extLst>
          </p:cNvPr>
          <p:cNvPicPr>
            <a:picLocks noChangeAspect="1"/>
          </p:cNvPicPr>
          <p:nvPr/>
        </p:nvPicPr>
        <p:blipFill>
          <a:blip r:embed="rId4"/>
          <a:stretch>
            <a:fillRect/>
          </a:stretch>
        </p:blipFill>
        <p:spPr>
          <a:xfrm>
            <a:off x="612314" y="5794633"/>
            <a:ext cx="987638" cy="1176630"/>
          </a:xfrm>
          <a:prstGeom prst="rect">
            <a:avLst/>
          </a:prstGeom>
        </p:spPr>
      </p:pic>
      <p:pic>
        <p:nvPicPr>
          <p:cNvPr id="5" name="Picture 4">
            <a:extLst>
              <a:ext uri="{FF2B5EF4-FFF2-40B4-BE49-F238E27FC236}">
                <a16:creationId xmlns:a16="http://schemas.microsoft.com/office/drawing/2014/main" id="{85A6B943-C17F-45A4-89AA-18ED54302FF8}"/>
              </a:ext>
            </a:extLst>
          </p:cNvPr>
          <p:cNvPicPr>
            <a:picLocks noChangeAspect="1"/>
          </p:cNvPicPr>
          <p:nvPr/>
        </p:nvPicPr>
        <p:blipFill>
          <a:blip r:embed="rId5"/>
          <a:stretch>
            <a:fillRect/>
          </a:stretch>
        </p:blipFill>
        <p:spPr>
          <a:xfrm>
            <a:off x="593378" y="2633320"/>
            <a:ext cx="987638" cy="1176630"/>
          </a:xfrm>
          <a:prstGeom prst="rect">
            <a:avLst/>
          </a:prstGeom>
        </p:spPr>
      </p:pic>
      <p:pic>
        <p:nvPicPr>
          <p:cNvPr id="12" name="Picture 11">
            <a:extLst>
              <a:ext uri="{FF2B5EF4-FFF2-40B4-BE49-F238E27FC236}">
                <a16:creationId xmlns:a16="http://schemas.microsoft.com/office/drawing/2014/main" id="{12317973-C028-49A5-A605-175CFF97D590}"/>
              </a:ext>
            </a:extLst>
          </p:cNvPr>
          <p:cNvPicPr>
            <a:picLocks noChangeAspect="1"/>
          </p:cNvPicPr>
          <p:nvPr/>
        </p:nvPicPr>
        <p:blipFill>
          <a:blip r:embed="rId6"/>
          <a:stretch>
            <a:fillRect/>
          </a:stretch>
        </p:blipFill>
        <p:spPr>
          <a:xfrm>
            <a:off x="612314" y="3681579"/>
            <a:ext cx="963251" cy="1182727"/>
          </a:xfrm>
          <a:prstGeom prst="rect">
            <a:avLst/>
          </a:prstGeom>
        </p:spPr>
      </p:pic>
      <p:pic>
        <p:nvPicPr>
          <p:cNvPr id="13" name="Picture 12">
            <a:extLst>
              <a:ext uri="{FF2B5EF4-FFF2-40B4-BE49-F238E27FC236}">
                <a16:creationId xmlns:a16="http://schemas.microsoft.com/office/drawing/2014/main" id="{7BB2116F-E968-41EC-AC13-705AB8C41C92}"/>
              </a:ext>
            </a:extLst>
          </p:cNvPr>
          <p:cNvPicPr>
            <a:picLocks noChangeAspect="1"/>
          </p:cNvPicPr>
          <p:nvPr/>
        </p:nvPicPr>
        <p:blipFill>
          <a:blip r:embed="rId7"/>
          <a:stretch>
            <a:fillRect/>
          </a:stretch>
        </p:blipFill>
        <p:spPr>
          <a:xfrm>
            <a:off x="661085" y="4767440"/>
            <a:ext cx="865707" cy="1182727"/>
          </a:xfrm>
          <a:prstGeom prst="rect">
            <a:avLst/>
          </a:prstGeom>
        </p:spPr>
      </p:pic>
      <p:sp>
        <p:nvSpPr>
          <p:cNvPr id="47" name="Arrow: Right 46">
            <a:extLst>
              <a:ext uri="{FF2B5EF4-FFF2-40B4-BE49-F238E27FC236}">
                <a16:creationId xmlns:a16="http://schemas.microsoft.com/office/drawing/2014/main" id="{152C432D-1DB5-4F16-A4A0-4AD9289FBF0B}"/>
              </a:ext>
            </a:extLst>
          </p:cNvPr>
          <p:cNvSpPr/>
          <p:nvPr/>
        </p:nvSpPr>
        <p:spPr bwMode="auto">
          <a:xfrm>
            <a:off x="1889524" y="3048628"/>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8" name="Arrow: Right 47">
            <a:extLst>
              <a:ext uri="{FF2B5EF4-FFF2-40B4-BE49-F238E27FC236}">
                <a16:creationId xmlns:a16="http://schemas.microsoft.com/office/drawing/2014/main" id="{E5E0AED4-67F4-42BC-BE5C-DE224CB8201B}"/>
              </a:ext>
            </a:extLst>
          </p:cNvPr>
          <p:cNvSpPr/>
          <p:nvPr/>
        </p:nvSpPr>
        <p:spPr bwMode="auto">
          <a:xfrm>
            <a:off x="1889523" y="4081153"/>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9" name="Arrow: Right 48">
            <a:extLst>
              <a:ext uri="{FF2B5EF4-FFF2-40B4-BE49-F238E27FC236}">
                <a16:creationId xmlns:a16="http://schemas.microsoft.com/office/drawing/2014/main" id="{C3AAAAAC-03A7-4F48-8D8B-2E882E8446FF}"/>
              </a:ext>
            </a:extLst>
          </p:cNvPr>
          <p:cNvSpPr/>
          <p:nvPr/>
        </p:nvSpPr>
        <p:spPr bwMode="auto">
          <a:xfrm>
            <a:off x="1889523" y="5135040"/>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0" name="Arrow: Right 49">
            <a:extLst>
              <a:ext uri="{FF2B5EF4-FFF2-40B4-BE49-F238E27FC236}">
                <a16:creationId xmlns:a16="http://schemas.microsoft.com/office/drawing/2014/main" id="{4776B2B1-9F78-4C33-998B-73E745CC188C}"/>
              </a:ext>
            </a:extLst>
          </p:cNvPr>
          <p:cNvSpPr/>
          <p:nvPr/>
        </p:nvSpPr>
        <p:spPr bwMode="auto">
          <a:xfrm>
            <a:off x="1889522" y="6169605"/>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3" name="Arrow: Right 62">
            <a:extLst>
              <a:ext uri="{FF2B5EF4-FFF2-40B4-BE49-F238E27FC236}">
                <a16:creationId xmlns:a16="http://schemas.microsoft.com/office/drawing/2014/main" id="{BB1DA9D9-8AC2-48FC-8CFE-F8753B9CED6F}"/>
              </a:ext>
            </a:extLst>
          </p:cNvPr>
          <p:cNvSpPr/>
          <p:nvPr/>
        </p:nvSpPr>
        <p:spPr bwMode="auto">
          <a:xfrm>
            <a:off x="3594844" y="3048628"/>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4" name="Arrow: Right 63">
            <a:extLst>
              <a:ext uri="{FF2B5EF4-FFF2-40B4-BE49-F238E27FC236}">
                <a16:creationId xmlns:a16="http://schemas.microsoft.com/office/drawing/2014/main" id="{ABFE7397-1A6C-41E9-BF89-A7B7A6C24DD6}"/>
              </a:ext>
            </a:extLst>
          </p:cNvPr>
          <p:cNvSpPr/>
          <p:nvPr/>
        </p:nvSpPr>
        <p:spPr bwMode="auto">
          <a:xfrm>
            <a:off x="3594844" y="4081153"/>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5" name="Arrow: Right 64">
            <a:extLst>
              <a:ext uri="{FF2B5EF4-FFF2-40B4-BE49-F238E27FC236}">
                <a16:creationId xmlns:a16="http://schemas.microsoft.com/office/drawing/2014/main" id="{46512845-961E-4D36-BBE4-52F038598CDC}"/>
              </a:ext>
            </a:extLst>
          </p:cNvPr>
          <p:cNvSpPr/>
          <p:nvPr/>
        </p:nvSpPr>
        <p:spPr bwMode="auto">
          <a:xfrm>
            <a:off x="3594844" y="5135040"/>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6" name="Arrow: Right 65">
            <a:extLst>
              <a:ext uri="{FF2B5EF4-FFF2-40B4-BE49-F238E27FC236}">
                <a16:creationId xmlns:a16="http://schemas.microsoft.com/office/drawing/2014/main" id="{5CFD888C-030D-45E6-9C02-3F83DBCE43B6}"/>
              </a:ext>
            </a:extLst>
          </p:cNvPr>
          <p:cNvSpPr/>
          <p:nvPr/>
        </p:nvSpPr>
        <p:spPr bwMode="auto">
          <a:xfrm>
            <a:off x="3594844" y="6169605"/>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67" name="Picture 66">
            <a:extLst>
              <a:ext uri="{FF2B5EF4-FFF2-40B4-BE49-F238E27FC236}">
                <a16:creationId xmlns:a16="http://schemas.microsoft.com/office/drawing/2014/main" id="{3690884A-854E-4658-8DB4-6A0CEDD24C67}"/>
              </a:ext>
            </a:extLst>
          </p:cNvPr>
          <p:cNvPicPr>
            <a:picLocks noChangeAspect="1"/>
          </p:cNvPicPr>
          <p:nvPr/>
        </p:nvPicPr>
        <p:blipFill rotWithShape="1">
          <a:blip r:embed="rId4">
            <a:biLevel thresh="25000"/>
          </a:blip>
          <a:srcRect l="31953" r="36305"/>
          <a:stretch/>
        </p:blipFill>
        <p:spPr>
          <a:xfrm>
            <a:off x="2702159" y="5794633"/>
            <a:ext cx="331449" cy="1176630"/>
          </a:xfrm>
          <a:prstGeom prst="rect">
            <a:avLst/>
          </a:prstGeom>
        </p:spPr>
      </p:pic>
      <p:pic>
        <p:nvPicPr>
          <p:cNvPr id="68" name="Picture 67">
            <a:extLst>
              <a:ext uri="{FF2B5EF4-FFF2-40B4-BE49-F238E27FC236}">
                <a16:creationId xmlns:a16="http://schemas.microsoft.com/office/drawing/2014/main" id="{F87ED7F5-D413-42B2-88DB-9A19080C12AC}"/>
              </a:ext>
            </a:extLst>
          </p:cNvPr>
          <p:cNvPicPr>
            <a:picLocks noChangeAspect="1"/>
          </p:cNvPicPr>
          <p:nvPr/>
        </p:nvPicPr>
        <p:blipFill rotWithShape="1">
          <a:blip r:embed="rId5">
            <a:biLevel thresh="25000"/>
          </a:blip>
          <a:srcRect l="36213" r="37235"/>
          <a:stretch/>
        </p:blipFill>
        <p:spPr>
          <a:xfrm>
            <a:off x="2730769" y="2633320"/>
            <a:ext cx="331449" cy="1176630"/>
          </a:xfrm>
          <a:prstGeom prst="rect">
            <a:avLst/>
          </a:prstGeom>
        </p:spPr>
      </p:pic>
      <p:pic>
        <p:nvPicPr>
          <p:cNvPr id="69" name="Picture 68">
            <a:extLst>
              <a:ext uri="{FF2B5EF4-FFF2-40B4-BE49-F238E27FC236}">
                <a16:creationId xmlns:a16="http://schemas.microsoft.com/office/drawing/2014/main" id="{83909084-67B0-43DF-8BEE-15D72AC34609}"/>
              </a:ext>
            </a:extLst>
          </p:cNvPr>
          <p:cNvPicPr>
            <a:picLocks noChangeAspect="1"/>
          </p:cNvPicPr>
          <p:nvPr/>
        </p:nvPicPr>
        <p:blipFill rotWithShape="1">
          <a:blip r:embed="rId6">
            <a:biLevel thresh="25000"/>
          </a:blip>
          <a:srcRect l="37271" r="35796"/>
          <a:stretch/>
        </p:blipFill>
        <p:spPr>
          <a:xfrm>
            <a:off x="2681610" y="3681579"/>
            <a:ext cx="331449" cy="1182727"/>
          </a:xfrm>
          <a:prstGeom prst="rect">
            <a:avLst/>
          </a:prstGeom>
        </p:spPr>
      </p:pic>
      <p:pic>
        <p:nvPicPr>
          <p:cNvPr id="70" name="Picture 69">
            <a:extLst>
              <a:ext uri="{FF2B5EF4-FFF2-40B4-BE49-F238E27FC236}">
                <a16:creationId xmlns:a16="http://schemas.microsoft.com/office/drawing/2014/main" id="{DFC018AF-5CE3-4CF3-B689-429BDE6FEDB0}"/>
              </a:ext>
            </a:extLst>
          </p:cNvPr>
          <p:cNvPicPr>
            <a:picLocks noChangeAspect="1"/>
          </p:cNvPicPr>
          <p:nvPr/>
        </p:nvPicPr>
        <p:blipFill rotWithShape="1">
          <a:blip r:embed="rId7">
            <a:biLevel thresh="25000"/>
          </a:blip>
          <a:srcRect l="39982" r="40574"/>
          <a:stretch/>
        </p:blipFill>
        <p:spPr>
          <a:xfrm>
            <a:off x="2741061" y="4767440"/>
            <a:ext cx="253647" cy="1182727"/>
          </a:xfrm>
          <a:prstGeom prst="rect">
            <a:avLst/>
          </a:prstGeom>
        </p:spPr>
      </p:pic>
      <p:sp>
        <p:nvSpPr>
          <p:cNvPr id="71" name="Rectangle 70">
            <a:extLst>
              <a:ext uri="{FF2B5EF4-FFF2-40B4-BE49-F238E27FC236}">
                <a16:creationId xmlns:a16="http://schemas.microsoft.com/office/drawing/2014/main" id="{6D7593AF-E4F9-4644-878A-DFFDF8B6E88A}"/>
              </a:ext>
            </a:extLst>
          </p:cNvPr>
          <p:cNvSpPr/>
          <p:nvPr/>
        </p:nvSpPr>
        <p:spPr>
          <a:xfrm>
            <a:off x="2383517" y="2260791"/>
            <a:ext cx="951779" cy="3045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Version 1</a:t>
            </a:r>
            <a:endParaRPr lang="pt-PT" sz="1400" dirty="0">
              <a:solidFill>
                <a:schemeClr val="tx1"/>
              </a:solidFill>
            </a:endParaRPr>
          </a:p>
        </p:txBody>
      </p:sp>
      <p:sp>
        <p:nvSpPr>
          <p:cNvPr id="72" name="Rectangle 71">
            <a:extLst>
              <a:ext uri="{FF2B5EF4-FFF2-40B4-BE49-F238E27FC236}">
                <a16:creationId xmlns:a16="http://schemas.microsoft.com/office/drawing/2014/main" id="{EBC51568-B2F0-423E-B2F9-E83B24249F42}"/>
              </a:ext>
            </a:extLst>
          </p:cNvPr>
          <p:cNvSpPr/>
          <p:nvPr/>
        </p:nvSpPr>
        <p:spPr>
          <a:xfrm>
            <a:off x="4100128" y="2260791"/>
            <a:ext cx="951779" cy="3045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Version 2</a:t>
            </a:r>
            <a:endParaRPr lang="pt-PT" sz="1400" dirty="0">
              <a:solidFill>
                <a:schemeClr val="tx1"/>
              </a:solidFill>
            </a:endParaRPr>
          </a:p>
        </p:txBody>
      </p:sp>
      <p:sp>
        <p:nvSpPr>
          <p:cNvPr id="73" name="Rectangle 72">
            <a:extLst>
              <a:ext uri="{FF2B5EF4-FFF2-40B4-BE49-F238E27FC236}">
                <a16:creationId xmlns:a16="http://schemas.microsoft.com/office/drawing/2014/main" id="{20DC9514-C352-4C77-A65C-DD4C9CDAA3A3}"/>
              </a:ext>
            </a:extLst>
          </p:cNvPr>
          <p:cNvSpPr/>
          <p:nvPr/>
        </p:nvSpPr>
        <p:spPr>
          <a:xfrm>
            <a:off x="676614" y="2256462"/>
            <a:ext cx="951779" cy="30459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accent4">
                    <a:lumMod val="85000"/>
                    <a:lumOff val="15000"/>
                  </a:schemeClr>
                </a:solidFill>
              </a:rPr>
              <a:t>Input</a:t>
            </a:r>
            <a:endParaRPr lang="pt-PT" sz="1400" dirty="0">
              <a:solidFill>
                <a:schemeClr val="accent4">
                  <a:lumMod val="85000"/>
                  <a:lumOff val="15000"/>
                </a:schemeClr>
              </a:solidFill>
            </a:endParaRPr>
          </a:p>
        </p:txBody>
      </p:sp>
      <p:graphicFrame>
        <p:nvGraphicFramePr>
          <p:cNvPr id="76" name="Table 75">
            <a:extLst>
              <a:ext uri="{FF2B5EF4-FFF2-40B4-BE49-F238E27FC236}">
                <a16:creationId xmlns:a16="http://schemas.microsoft.com/office/drawing/2014/main" id="{263917C7-B354-4C5D-9CF3-C3A4BF0D15F9}"/>
              </a:ext>
            </a:extLst>
          </p:cNvPr>
          <p:cNvGraphicFramePr>
            <a:graphicFrameLocks noGrp="1"/>
          </p:cNvGraphicFramePr>
          <p:nvPr>
            <p:extLst>
              <p:ext uri="{D42A27DB-BD31-4B8C-83A1-F6EECF244321}">
                <p14:modId xmlns:p14="http://schemas.microsoft.com/office/powerpoint/2010/main" val="420874877"/>
              </p:ext>
            </p:extLst>
          </p:nvPr>
        </p:nvGraphicFramePr>
        <p:xfrm>
          <a:off x="6488268" y="3969163"/>
          <a:ext cx="4041821" cy="3336725"/>
        </p:xfrm>
        <a:graphic>
          <a:graphicData uri="http://schemas.openxmlformats.org/drawingml/2006/table">
            <a:tbl>
              <a:tblPr>
                <a:tableStyleId>{5C22544A-7EE6-4342-B048-85BDC9FD1C3A}</a:tableStyleId>
              </a:tblPr>
              <a:tblGrid>
                <a:gridCol w="4041821">
                  <a:extLst>
                    <a:ext uri="{9D8B030D-6E8A-4147-A177-3AD203B41FA5}">
                      <a16:colId xmlns:a16="http://schemas.microsoft.com/office/drawing/2014/main" val="2484424921"/>
                    </a:ext>
                  </a:extLst>
                </a:gridCol>
              </a:tblGrid>
              <a:tr h="953678">
                <a:tc>
                  <a:txBody>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sng" kern="1200" dirty="0">
                          <a:solidFill>
                            <a:schemeClr val="dk1"/>
                          </a:solidFill>
                          <a:effectLst/>
                          <a:latin typeface="+mn-lt"/>
                          <a:ea typeface="+mn-ea"/>
                          <a:cs typeface="+mn-cs"/>
                        </a:rPr>
                        <a:t>Version 1</a:t>
                      </a:r>
                      <a:r>
                        <a:rPr lang="pt-PT" sz="1400" b="0" u="none" kern="1200" dirty="0">
                          <a:solidFill>
                            <a:schemeClr val="dk1"/>
                          </a:solidFill>
                          <a:effectLst/>
                          <a:latin typeface="+mn-lt"/>
                          <a:ea typeface="+mn-ea"/>
                          <a:cs typeface="+mn-cs"/>
                        </a:rPr>
                        <a:t> :  the segmented character is adjusted based on its horizodal contours.This version  is used at the final Post- Classification phase. It supports the distigusish of characters based on their relative character position in the image.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pt-PT" sz="1400" b="0" u="sng" kern="1200" dirty="0">
                          <a:solidFill>
                            <a:schemeClr val="dk1"/>
                          </a:solidFill>
                          <a:effectLst/>
                          <a:latin typeface="+mn-lt"/>
                          <a:ea typeface="+mn-ea"/>
                          <a:cs typeface="+mn-cs"/>
                        </a:rPr>
                        <a:t>Version 2</a:t>
                      </a:r>
                      <a:r>
                        <a:rPr lang="pt-PT" sz="1400" b="0" u="none" kern="1200" dirty="0">
                          <a:solidFill>
                            <a:schemeClr val="dk1"/>
                          </a:solidFill>
                          <a:effectLst/>
                          <a:latin typeface="+mn-lt"/>
                          <a:ea typeface="+mn-ea"/>
                          <a:cs typeface="+mn-cs"/>
                        </a:rPr>
                        <a:t> :  the segmented character is adjusted based on its horizodal and vertical contours and  is resized to fit the CNN design requirements. Ths version is the most efficient for the CNN recognition performance.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039047204"/>
                  </a:ext>
                </a:extLst>
              </a:tr>
            </a:tbl>
          </a:graphicData>
        </a:graphic>
      </p:graphicFrame>
      <p:pic>
        <p:nvPicPr>
          <p:cNvPr id="35" name="Picture 34">
            <a:extLst>
              <a:ext uri="{FF2B5EF4-FFF2-40B4-BE49-F238E27FC236}">
                <a16:creationId xmlns:a16="http://schemas.microsoft.com/office/drawing/2014/main" id="{CD664EC6-4A37-455C-A368-D107C0DAC08C}"/>
              </a:ext>
            </a:extLst>
          </p:cNvPr>
          <p:cNvPicPr>
            <a:picLocks noChangeAspect="1"/>
          </p:cNvPicPr>
          <p:nvPr/>
        </p:nvPicPr>
        <p:blipFill>
          <a:blip r:embed="rId8"/>
          <a:stretch>
            <a:fillRect/>
          </a:stretch>
        </p:blipFill>
        <p:spPr>
          <a:xfrm>
            <a:off x="4228640" y="3832461"/>
            <a:ext cx="739526" cy="739527"/>
          </a:xfrm>
          <a:prstGeom prst="rect">
            <a:avLst/>
          </a:prstGeom>
        </p:spPr>
      </p:pic>
      <p:pic>
        <p:nvPicPr>
          <p:cNvPr id="4" name="Picture 3">
            <a:extLst>
              <a:ext uri="{FF2B5EF4-FFF2-40B4-BE49-F238E27FC236}">
                <a16:creationId xmlns:a16="http://schemas.microsoft.com/office/drawing/2014/main" id="{87F4A43B-E658-4CA0-9191-7CC3DEBA2332}"/>
              </a:ext>
            </a:extLst>
          </p:cNvPr>
          <p:cNvPicPr>
            <a:picLocks noChangeAspect="1"/>
          </p:cNvPicPr>
          <p:nvPr/>
        </p:nvPicPr>
        <p:blipFill>
          <a:blip r:embed="rId9"/>
          <a:stretch>
            <a:fillRect/>
          </a:stretch>
        </p:blipFill>
        <p:spPr>
          <a:xfrm>
            <a:off x="4229247" y="2758445"/>
            <a:ext cx="739528" cy="748658"/>
          </a:xfrm>
          <a:prstGeom prst="rect">
            <a:avLst/>
          </a:prstGeom>
        </p:spPr>
      </p:pic>
      <p:pic>
        <p:nvPicPr>
          <p:cNvPr id="8" name="Picture 7">
            <a:extLst>
              <a:ext uri="{FF2B5EF4-FFF2-40B4-BE49-F238E27FC236}">
                <a16:creationId xmlns:a16="http://schemas.microsoft.com/office/drawing/2014/main" id="{26B2C4C5-E523-45C0-B166-E1EFCFECC8F4}"/>
              </a:ext>
            </a:extLst>
          </p:cNvPr>
          <p:cNvPicPr>
            <a:picLocks noChangeAspect="1"/>
          </p:cNvPicPr>
          <p:nvPr/>
        </p:nvPicPr>
        <p:blipFill>
          <a:blip r:embed="rId10"/>
          <a:stretch>
            <a:fillRect/>
          </a:stretch>
        </p:blipFill>
        <p:spPr>
          <a:xfrm>
            <a:off x="4236662" y="4919345"/>
            <a:ext cx="748695" cy="739528"/>
          </a:xfrm>
          <a:prstGeom prst="rect">
            <a:avLst/>
          </a:prstGeom>
        </p:spPr>
      </p:pic>
      <p:pic>
        <p:nvPicPr>
          <p:cNvPr id="9" name="Picture 8">
            <a:extLst>
              <a:ext uri="{FF2B5EF4-FFF2-40B4-BE49-F238E27FC236}">
                <a16:creationId xmlns:a16="http://schemas.microsoft.com/office/drawing/2014/main" id="{1EFF2408-4737-498D-8714-40BE67259478}"/>
              </a:ext>
            </a:extLst>
          </p:cNvPr>
          <p:cNvPicPr>
            <a:picLocks noChangeAspect="1"/>
          </p:cNvPicPr>
          <p:nvPr/>
        </p:nvPicPr>
        <p:blipFill>
          <a:blip r:embed="rId11"/>
          <a:stretch>
            <a:fillRect/>
          </a:stretch>
        </p:blipFill>
        <p:spPr>
          <a:xfrm>
            <a:off x="4228639" y="5923895"/>
            <a:ext cx="739527" cy="751801"/>
          </a:xfrm>
          <a:prstGeom prst="rect">
            <a:avLst/>
          </a:prstGeom>
        </p:spPr>
      </p:pic>
    </p:spTree>
    <p:extLst>
      <p:ext uri="{BB962C8B-B14F-4D97-AF65-F5344CB8AC3E}">
        <p14:creationId xmlns:p14="http://schemas.microsoft.com/office/powerpoint/2010/main" val="28433265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A61B190-C622-41AF-93F5-B552A6C9D4CC}"/>
              </a:ext>
            </a:extLst>
          </p:cNvPr>
          <p:cNvSpPr/>
          <p:nvPr/>
        </p:nvSpPr>
        <p:spPr bwMode="auto">
          <a:xfrm>
            <a:off x="279056" y="1691605"/>
            <a:ext cx="7171389" cy="5178596"/>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673863744"/>
              </p:ext>
            </p:extLst>
          </p:nvPr>
        </p:nvGraphicFramePr>
        <p:xfrm>
          <a:off x="7737384" y="2028963"/>
          <a:ext cx="2766417" cy="2581962"/>
        </p:xfrm>
        <a:graphic>
          <a:graphicData uri="http://schemas.openxmlformats.org/drawingml/2006/table">
            <a:tbl>
              <a:tblPr>
                <a:tableStyleId>{5C22544A-7EE6-4342-B048-85BDC9FD1C3A}</a:tableStyleId>
              </a:tblPr>
              <a:tblGrid>
                <a:gridCol w="2766417">
                  <a:extLst>
                    <a:ext uri="{9D8B030D-6E8A-4147-A177-3AD203B41FA5}">
                      <a16:colId xmlns:a16="http://schemas.microsoft.com/office/drawing/2014/main" val="2484424921"/>
                    </a:ext>
                  </a:extLst>
                </a:gridCol>
              </a:tblGrid>
              <a:tr h="1260176">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In the second step of this phase all the previous described CNN classifiers are combined to identify the character label.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pt-PT" sz="1400" b="0" u="none" kern="1200" dirty="0">
                          <a:solidFill>
                            <a:schemeClr val="accent4">
                              <a:lumMod val="85000"/>
                              <a:lumOff val="15000"/>
                            </a:schemeClr>
                          </a:solidFill>
                          <a:effectLst/>
                          <a:latin typeface="+mn-lt"/>
                          <a:ea typeface="+mn-ea"/>
                          <a:cs typeface="+mn-cs"/>
                        </a:rPr>
                        <a:t>The created models are running seperately, and hence, they can take advantage of the parallel computing practises for execution effciecy.</a:t>
                      </a: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650162" y="1537087"/>
            <a:ext cx="2906608"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Recognition_1_2  –  Step 2</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2285709533"/>
              </p:ext>
            </p:extLst>
          </p:nvPr>
        </p:nvGraphicFramePr>
        <p:xfrm>
          <a:off x="7650162" y="1939716"/>
          <a:ext cx="45720" cy="2526062"/>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2526062">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7" name="Picture 6">
            <a:extLst>
              <a:ext uri="{FF2B5EF4-FFF2-40B4-BE49-F238E27FC236}">
                <a16:creationId xmlns:a16="http://schemas.microsoft.com/office/drawing/2014/main" id="{4C5CD0C8-2732-40CA-B1ED-66BB5E464174}"/>
              </a:ext>
            </a:extLst>
          </p:cNvPr>
          <p:cNvPicPr>
            <a:picLocks noChangeAspect="1"/>
          </p:cNvPicPr>
          <p:nvPr/>
        </p:nvPicPr>
        <p:blipFill>
          <a:blip r:embed="rId3"/>
          <a:stretch>
            <a:fillRect/>
          </a:stretch>
        </p:blipFill>
        <p:spPr>
          <a:xfrm>
            <a:off x="2978775" y="1334958"/>
            <a:ext cx="1597290" cy="713294"/>
          </a:xfrm>
          <a:prstGeom prst="rect">
            <a:avLst/>
          </a:prstGeom>
        </p:spPr>
      </p:pic>
      <p:sp>
        <p:nvSpPr>
          <p:cNvPr id="34" name="Arrow: Bent 33">
            <a:extLst>
              <a:ext uri="{FF2B5EF4-FFF2-40B4-BE49-F238E27FC236}">
                <a16:creationId xmlns:a16="http://schemas.microsoft.com/office/drawing/2014/main" id="{25FC2018-DB4C-48E0-95EE-44C2BD02DBEC}"/>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35" name="Picture 34">
            <a:extLst>
              <a:ext uri="{FF2B5EF4-FFF2-40B4-BE49-F238E27FC236}">
                <a16:creationId xmlns:a16="http://schemas.microsoft.com/office/drawing/2014/main" id="{11A04D5A-A4F3-4EB5-A893-8E1406CD0812}"/>
              </a:ext>
            </a:extLst>
          </p:cNvPr>
          <p:cNvPicPr>
            <a:picLocks noChangeAspect="1"/>
          </p:cNvPicPr>
          <p:nvPr/>
        </p:nvPicPr>
        <p:blipFill rotWithShape="1">
          <a:blip r:embed="rId4"/>
          <a:srcRect r="22024"/>
          <a:stretch/>
        </p:blipFill>
        <p:spPr>
          <a:xfrm>
            <a:off x="406278" y="4819736"/>
            <a:ext cx="808194" cy="1008936"/>
          </a:xfrm>
          <a:prstGeom prst="rect">
            <a:avLst/>
          </a:prstGeom>
        </p:spPr>
      </p:pic>
      <p:pic>
        <p:nvPicPr>
          <p:cNvPr id="36" name="Picture 35">
            <a:extLst>
              <a:ext uri="{FF2B5EF4-FFF2-40B4-BE49-F238E27FC236}">
                <a16:creationId xmlns:a16="http://schemas.microsoft.com/office/drawing/2014/main" id="{7B4C6FF5-406E-4365-8872-A22854098080}"/>
              </a:ext>
            </a:extLst>
          </p:cNvPr>
          <p:cNvPicPr>
            <a:picLocks noChangeAspect="1"/>
          </p:cNvPicPr>
          <p:nvPr/>
        </p:nvPicPr>
        <p:blipFill>
          <a:blip r:embed="rId5"/>
          <a:stretch>
            <a:fillRect/>
          </a:stretch>
        </p:blipFill>
        <p:spPr>
          <a:xfrm>
            <a:off x="1605664" y="4618869"/>
            <a:ext cx="2050235" cy="1410670"/>
          </a:xfrm>
          <a:prstGeom prst="rect">
            <a:avLst/>
          </a:prstGeom>
        </p:spPr>
      </p:pic>
      <p:pic>
        <p:nvPicPr>
          <p:cNvPr id="37" name="Picture 36">
            <a:extLst>
              <a:ext uri="{FF2B5EF4-FFF2-40B4-BE49-F238E27FC236}">
                <a16:creationId xmlns:a16="http://schemas.microsoft.com/office/drawing/2014/main" id="{26B7B3B8-8058-41C5-AC20-22FD165DCB40}"/>
              </a:ext>
            </a:extLst>
          </p:cNvPr>
          <p:cNvPicPr>
            <a:picLocks noChangeAspect="1"/>
          </p:cNvPicPr>
          <p:nvPr/>
        </p:nvPicPr>
        <p:blipFill>
          <a:blip r:embed="rId6"/>
          <a:stretch>
            <a:fillRect/>
          </a:stretch>
        </p:blipFill>
        <p:spPr>
          <a:xfrm>
            <a:off x="4049762" y="4020821"/>
            <a:ext cx="1445309" cy="2495320"/>
          </a:xfrm>
          <a:prstGeom prst="rect">
            <a:avLst/>
          </a:prstGeom>
        </p:spPr>
      </p:pic>
      <p:sp>
        <p:nvSpPr>
          <p:cNvPr id="38" name="Arrow: Right 37">
            <a:extLst>
              <a:ext uri="{FF2B5EF4-FFF2-40B4-BE49-F238E27FC236}">
                <a16:creationId xmlns:a16="http://schemas.microsoft.com/office/drawing/2014/main" id="{AF40C78A-9E6E-429B-81A7-DFCEAC4889B3}"/>
              </a:ext>
            </a:extLst>
          </p:cNvPr>
          <p:cNvSpPr/>
          <p:nvPr/>
        </p:nvSpPr>
        <p:spPr bwMode="auto">
          <a:xfrm>
            <a:off x="1347626" y="5172626"/>
            <a:ext cx="161133" cy="360363"/>
          </a:xfrm>
          <a:prstGeom prst="rightArrow">
            <a:avLst/>
          </a:prstGeom>
          <a:solidFill>
            <a:schemeClr val="accent4">
              <a:lumMod val="50000"/>
              <a:lumOff val="5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39" name="Arrow: Right 38">
            <a:extLst>
              <a:ext uri="{FF2B5EF4-FFF2-40B4-BE49-F238E27FC236}">
                <a16:creationId xmlns:a16="http://schemas.microsoft.com/office/drawing/2014/main" id="{47AAC97B-B869-45E3-A137-1B351094A913}"/>
              </a:ext>
            </a:extLst>
          </p:cNvPr>
          <p:cNvSpPr/>
          <p:nvPr/>
        </p:nvSpPr>
        <p:spPr bwMode="auto">
          <a:xfrm>
            <a:off x="3761730" y="5183523"/>
            <a:ext cx="161133" cy="360363"/>
          </a:xfrm>
          <a:prstGeom prst="rightArrow">
            <a:avLst/>
          </a:prstGeom>
          <a:solidFill>
            <a:schemeClr val="accent4">
              <a:lumMod val="50000"/>
              <a:lumOff val="5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41" name="Picture 40">
            <a:extLst>
              <a:ext uri="{FF2B5EF4-FFF2-40B4-BE49-F238E27FC236}">
                <a16:creationId xmlns:a16="http://schemas.microsoft.com/office/drawing/2014/main" id="{98514F3B-4F43-42DB-B0F0-917CBBE2540F}"/>
              </a:ext>
            </a:extLst>
          </p:cNvPr>
          <p:cNvPicPr>
            <a:picLocks noChangeAspect="1"/>
          </p:cNvPicPr>
          <p:nvPr/>
        </p:nvPicPr>
        <p:blipFill>
          <a:blip r:embed="rId7"/>
          <a:stretch>
            <a:fillRect/>
          </a:stretch>
        </p:blipFill>
        <p:spPr>
          <a:xfrm>
            <a:off x="1846359" y="5202976"/>
            <a:ext cx="388838" cy="463410"/>
          </a:xfrm>
          <a:prstGeom prst="rect">
            <a:avLst/>
          </a:prstGeom>
        </p:spPr>
      </p:pic>
      <p:pic>
        <p:nvPicPr>
          <p:cNvPr id="43" name="Picture 42">
            <a:extLst>
              <a:ext uri="{FF2B5EF4-FFF2-40B4-BE49-F238E27FC236}">
                <a16:creationId xmlns:a16="http://schemas.microsoft.com/office/drawing/2014/main" id="{DE59DC7A-380E-416D-B66A-505148272C6A}"/>
              </a:ext>
            </a:extLst>
          </p:cNvPr>
          <p:cNvPicPr>
            <a:picLocks noChangeAspect="1"/>
          </p:cNvPicPr>
          <p:nvPr/>
        </p:nvPicPr>
        <p:blipFill>
          <a:blip r:embed="rId7"/>
          <a:stretch>
            <a:fillRect/>
          </a:stretch>
        </p:blipFill>
        <p:spPr>
          <a:xfrm>
            <a:off x="4244144" y="5172626"/>
            <a:ext cx="388838" cy="463410"/>
          </a:xfrm>
          <a:prstGeom prst="rect">
            <a:avLst/>
          </a:prstGeom>
        </p:spPr>
      </p:pic>
      <p:pic>
        <p:nvPicPr>
          <p:cNvPr id="45" name="Picture 44">
            <a:extLst>
              <a:ext uri="{FF2B5EF4-FFF2-40B4-BE49-F238E27FC236}">
                <a16:creationId xmlns:a16="http://schemas.microsoft.com/office/drawing/2014/main" id="{45DE18DA-2D00-4211-B18D-FF5E6F4C66BC}"/>
              </a:ext>
            </a:extLst>
          </p:cNvPr>
          <p:cNvPicPr>
            <a:picLocks noChangeAspect="1"/>
          </p:cNvPicPr>
          <p:nvPr/>
        </p:nvPicPr>
        <p:blipFill>
          <a:blip r:embed="rId8"/>
          <a:stretch>
            <a:fillRect/>
          </a:stretch>
        </p:blipFill>
        <p:spPr>
          <a:xfrm>
            <a:off x="1846359" y="5121130"/>
            <a:ext cx="385909" cy="627102"/>
          </a:xfrm>
          <a:prstGeom prst="rect">
            <a:avLst/>
          </a:prstGeom>
        </p:spPr>
      </p:pic>
      <p:pic>
        <p:nvPicPr>
          <p:cNvPr id="51" name="Picture 50">
            <a:extLst>
              <a:ext uri="{FF2B5EF4-FFF2-40B4-BE49-F238E27FC236}">
                <a16:creationId xmlns:a16="http://schemas.microsoft.com/office/drawing/2014/main" id="{F7936ECF-DABA-4968-81A4-346B2B99B5EC}"/>
              </a:ext>
            </a:extLst>
          </p:cNvPr>
          <p:cNvPicPr>
            <a:picLocks noChangeAspect="1"/>
          </p:cNvPicPr>
          <p:nvPr/>
        </p:nvPicPr>
        <p:blipFill>
          <a:blip r:embed="rId8"/>
          <a:stretch>
            <a:fillRect/>
          </a:stretch>
        </p:blipFill>
        <p:spPr>
          <a:xfrm>
            <a:off x="4245608" y="5063948"/>
            <a:ext cx="385909" cy="627102"/>
          </a:xfrm>
          <a:prstGeom prst="rect">
            <a:avLst/>
          </a:prstGeom>
        </p:spPr>
      </p:pic>
      <p:pic>
        <p:nvPicPr>
          <p:cNvPr id="8" name="Picture 7">
            <a:extLst>
              <a:ext uri="{FF2B5EF4-FFF2-40B4-BE49-F238E27FC236}">
                <a16:creationId xmlns:a16="http://schemas.microsoft.com/office/drawing/2014/main" id="{76395ED1-B85F-4D59-AADA-DFF362BD96AA}"/>
              </a:ext>
            </a:extLst>
          </p:cNvPr>
          <p:cNvPicPr>
            <a:picLocks noChangeAspect="1"/>
          </p:cNvPicPr>
          <p:nvPr/>
        </p:nvPicPr>
        <p:blipFill rotWithShape="1">
          <a:blip r:embed="rId9"/>
          <a:srcRect b="29360"/>
          <a:stretch/>
        </p:blipFill>
        <p:spPr>
          <a:xfrm>
            <a:off x="5921970" y="4308853"/>
            <a:ext cx="1404149" cy="1875367"/>
          </a:xfrm>
          <a:prstGeom prst="rect">
            <a:avLst/>
          </a:prstGeom>
        </p:spPr>
      </p:pic>
      <p:sp>
        <p:nvSpPr>
          <p:cNvPr id="54" name="Arrow: Right 53">
            <a:extLst>
              <a:ext uri="{FF2B5EF4-FFF2-40B4-BE49-F238E27FC236}">
                <a16:creationId xmlns:a16="http://schemas.microsoft.com/office/drawing/2014/main" id="{47951AEA-C7E8-499C-A63A-B206B2C2673F}"/>
              </a:ext>
            </a:extLst>
          </p:cNvPr>
          <p:cNvSpPr/>
          <p:nvPr/>
        </p:nvSpPr>
        <p:spPr bwMode="auto">
          <a:xfrm>
            <a:off x="5633938" y="5144022"/>
            <a:ext cx="161133" cy="360363"/>
          </a:xfrm>
          <a:prstGeom prst="rightArrow">
            <a:avLst/>
          </a:prstGeom>
          <a:solidFill>
            <a:schemeClr val="accent4">
              <a:lumMod val="50000"/>
              <a:lumOff val="5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55" name="Picture 54">
            <a:extLst>
              <a:ext uri="{FF2B5EF4-FFF2-40B4-BE49-F238E27FC236}">
                <a16:creationId xmlns:a16="http://schemas.microsoft.com/office/drawing/2014/main" id="{AA039242-589C-4210-9990-01DC1BE3774B}"/>
              </a:ext>
            </a:extLst>
          </p:cNvPr>
          <p:cNvPicPr>
            <a:picLocks noChangeAspect="1"/>
          </p:cNvPicPr>
          <p:nvPr/>
        </p:nvPicPr>
        <p:blipFill>
          <a:blip r:embed="rId8"/>
          <a:stretch>
            <a:fillRect/>
          </a:stretch>
        </p:blipFill>
        <p:spPr>
          <a:xfrm>
            <a:off x="6054085" y="5001394"/>
            <a:ext cx="385909" cy="627102"/>
          </a:xfrm>
          <a:prstGeom prst="rect">
            <a:avLst/>
          </a:prstGeom>
        </p:spPr>
      </p:pic>
      <p:pic>
        <p:nvPicPr>
          <p:cNvPr id="10" name="Picture 9">
            <a:extLst>
              <a:ext uri="{FF2B5EF4-FFF2-40B4-BE49-F238E27FC236}">
                <a16:creationId xmlns:a16="http://schemas.microsoft.com/office/drawing/2014/main" id="{4753BA8F-D994-47D3-BD55-13F9569BF217}"/>
              </a:ext>
            </a:extLst>
          </p:cNvPr>
          <p:cNvPicPr>
            <a:picLocks noChangeAspect="1"/>
          </p:cNvPicPr>
          <p:nvPr/>
        </p:nvPicPr>
        <p:blipFill>
          <a:blip r:embed="rId10"/>
          <a:stretch>
            <a:fillRect/>
          </a:stretch>
        </p:blipFill>
        <p:spPr>
          <a:xfrm>
            <a:off x="6503246" y="4639956"/>
            <a:ext cx="445047" cy="1425365"/>
          </a:xfrm>
          <a:prstGeom prst="rect">
            <a:avLst/>
          </a:prstGeom>
        </p:spPr>
      </p:pic>
      <p:sp>
        <p:nvSpPr>
          <p:cNvPr id="11" name="Rectangle 10">
            <a:extLst>
              <a:ext uri="{FF2B5EF4-FFF2-40B4-BE49-F238E27FC236}">
                <a16:creationId xmlns:a16="http://schemas.microsoft.com/office/drawing/2014/main" id="{2F8B5210-9A9A-4B2A-904C-63E4E3616425}"/>
              </a:ext>
            </a:extLst>
          </p:cNvPr>
          <p:cNvSpPr/>
          <p:nvPr/>
        </p:nvSpPr>
        <p:spPr>
          <a:xfrm>
            <a:off x="6948293" y="4465778"/>
            <a:ext cx="377826" cy="338554"/>
          </a:xfrm>
          <a:prstGeom prst="rect">
            <a:avLst/>
          </a:prstGeom>
        </p:spPr>
        <p:txBody>
          <a:bodyPr wrap="square">
            <a:spAutoFit/>
          </a:bodyPr>
          <a:lstStyle/>
          <a:p>
            <a:r>
              <a:rPr lang="en-US" sz="1600" dirty="0">
                <a:ln w="0"/>
                <a:solidFill>
                  <a:schemeClr val="accent4">
                    <a:lumMod val="85000"/>
                    <a:lumOff val="15000"/>
                  </a:schemeClr>
                </a:solidFill>
              </a:rPr>
              <a:t>k</a:t>
            </a:r>
            <a:endParaRPr lang="en-US" sz="1400" dirty="0">
              <a:solidFill>
                <a:schemeClr val="accent4">
                  <a:lumMod val="85000"/>
                  <a:lumOff val="15000"/>
                </a:schemeClr>
              </a:solidFill>
            </a:endParaRPr>
          </a:p>
        </p:txBody>
      </p:sp>
      <p:sp>
        <p:nvSpPr>
          <p:cNvPr id="74" name="Rectangle 73">
            <a:extLst>
              <a:ext uri="{FF2B5EF4-FFF2-40B4-BE49-F238E27FC236}">
                <a16:creationId xmlns:a16="http://schemas.microsoft.com/office/drawing/2014/main" id="{1A4FAD4A-F200-4341-BE18-A9CE2EC397EE}"/>
              </a:ext>
            </a:extLst>
          </p:cNvPr>
          <p:cNvSpPr/>
          <p:nvPr/>
        </p:nvSpPr>
        <p:spPr>
          <a:xfrm>
            <a:off x="6964106" y="5173612"/>
            <a:ext cx="377826" cy="338554"/>
          </a:xfrm>
          <a:prstGeom prst="rect">
            <a:avLst/>
          </a:prstGeom>
        </p:spPr>
        <p:txBody>
          <a:bodyPr wrap="square">
            <a:spAutoFit/>
          </a:bodyPr>
          <a:lstStyle/>
          <a:p>
            <a:r>
              <a:rPr lang="en-US" sz="1600" dirty="0">
                <a:ln w="0"/>
                <a:solidFill>
                  <a:schemeClr val="accent4">
                    <a:lumMod val="85000"/>
                    <a:lumOff val="15000"/>
                  </a:schemeClr>
                </a:solidFill>
              </a:rPr>
              <a:t>r</a:t>
            </a:r>
            <a:endParaRPr lang="en-US" sz="1400" dirty="0">
              <a:solidFill>
                <a:schemeClr val="accent4">
                  <a:lumMod val="85000"/>
                  <a:lumOff val="15000"/>
                </a:schemeClr>
              </a:solidFill>
            </a:endParaRPr>
          </a:p>
        </p:txBody>
      </p:sp>
      <p:sp>
        <p:nvSpPr>
          <p:cNvPr id="75" name="Rectangle 74">
            <a:extLst>
              <a:ext uri="{FF2B5EF4-FFF2-40B4-BE49-F238E27FC236}">
                <a16:creationId xmlns:a16="http://schemas.microsoft.com/office/drawing/2014/main" id="{00361A3A-76EA-41D7-8123-093E35CD8230}"/>
              </a:ext>
            </a:extLst>
          </p:cNvPr>
          <p:cNvSpPr/>
          <p:nvPr/>
        </p:nvSpPr>
        <p:spPr>
          <a:xfrm>
            <a:off x="6964106" y="5907598"/>
            <a:ext cx="377826" cy="307777"/>
          </a:xfrm>
          <a:prstGeom prst="rect">
            <a:avLst/>
          </a:prstGeom>
        </p:spPr>
        <p:txBody>
          <a:bodyPr wrap="square">
            <a:spAutoFit/>
          </a:bodyPr>
          <a:lstStyle/>
          <a:p>
            <a:r>
              <a:rPr lang="pt-PT" sz="1400" dirty="0">
                <a:solidFill>
                  <a:schemeClr val="accent4">
                    <a:lumMod val="85000"/>
                    <a:lumOff val="15000"/>
                  </a:schemeClr>
                </a:solidFill>
              </a:rPr>
              <a:t>K</a:t>
            </a:r>
            <a:endParaRPr lang="en-US" sz="1400" dirty="0">
              <a:solidFill>
                <a:schemeClr val="accent4">
                  <a:lumMod val="85000"/>
                  <a:lumOff val="15000"/>
                </a:schemeClr>
              </a:solidFill>
            </a:endParaRPr>
          </a:p>
        </p:txBody>
      </p:sp>
      <p:cxnSp>
        <p:nvCxnSpPr>
          <p:cNvPr id="15" name="Straight Connector 14">
            <a:extLst>
              <a:ext uri="{FF2B5EF4-FFF2-40B4-BE49-F238E27FC236}">
                <a16:creationId xmlns:a16="http://schemas.microsoft.com/office/drawing/2014/main" id="{4EA3576F-2C7A-438B-8160-59E4BFB2B83D}"/>
              </a:ext>
            </a:extLst>
          </p:cNvPr>
          <p:cNvCxnSpPr>
            <a:stCxn id="10" idx="1"/>
            <a:endCxn id="74" idx="1"/>
          </p:cNvCxnSpPr>
          <p:nvPr/>
        </p:nvCxnSpPr>
        <p:spPr bwMode="auto">
          <a:xfrm flipV="1">
            <a:off x="6503246" y="5342889"/>
            <a:ext cx="460860" cy="9750"/>
          </a:xfrm>
          <a:prstGeom prst="line">
            <a:avLst/>
          </a:prstGeom>
          <a:noFill/>
          <a:ln w="9525" cap="flat" cmpd="sng" algn="ctr">
            <a:solidFill>
              <a:srgbClr val="87B39B"/>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7" name="Picture 16">
            <a:extLst>
              <a:ext uri="{FF2B5EF4-FFF2-40B4-BE49-F238E27FC236}">
                <a16:creationId xmlns:a16="http://schemas.microsoft.com/office/drawing/2014/main" id="{84A2B3FC-03D7-402F-89FB-0123DCDA9C0D}"/>
              </a:ext>
            </a:extLst>
          </p:cNvPr>
          <p:cNvPicPr>
            <a:picLocks noChangeAspect="1"/>
          </p:cNvPicPr>
          <p:nvPr/>
        </p:nvPicPr>
        <p:blipFill>
          <a:blip r:embed="rId11"/>
          <a:stretch>
            <a:fillRect/>
          </a:stretch>
        </p:blipFill>
        <p:spPr>
          <a:xfrm>
            <a:off x="969081" y="5144022"/>
            <a:ext cx="152400" cy="409575"/>
          </a:xfrm>
          <a:prstGeom prst="rect">
            <a:avLst/>
          </a:prstGeom>
        </p:spPr>
      </p:pic>
      <p:pic>
        <p:nvPicPr>
          <p:cNvPr id="44" name="Picture 43">
            <a:extLst>
              <a:ext uri="{FF2B5EF4-FFF2-40B4-BE49-F238E27FC236}">
                <a16:creationId xmlns:a16="http://schemas.microsoft.com/office/drawing/2014/main" id="{44082C8F-C8BE-4AAF-8660-7BBA726315AB}"/>
              </a:ext>
            </a:extLst>
          </p:cNvPr>
          <p:cNvPicPr>
            <a:picLocks noChangeAspect="1"/>
          </p:cNvPicPr>
          <p:nvPr/>
        </p:nvPicPr>
        <p:blipFill>
          <a:blip r:embed="rId8"/>
          <a:stretch>
            <a:fillRect/>
          </a:stretch>
        </p:blipFill>
        <p:spPr>
          <a:xfrm>
            <a:off x="607068" y="5090780"/>
            <a:ext cx="385909" cy="627102"/>
          </a:xfrm>
          <a:prstGeom prst="rect">
            <a:avLst/>
          </a:prstGeom>
        </p:spPr>
      </p:pic>
      <p:graphicFrame>
        <p:nvGraphicFramePr>
          <p:cNvPr id="105" name="Diagram 104">
            <a:extLst>
              <a:ext uri="{FF2B5EF4-FFF2-40B4-BE49-F238E27FC236}">
                <a16:creationId xmlns:a16="http://schemas.microsoft.com/office/drawing/2014/main" id="{79C2AA24-A206-4B89-A7A4-62AB6E3A0D76}"/>
              </a:ext>
            </a:extLst>
          </p:cNvPr>
          <p:cNvGraphicFramePr/>
          <p:nvPr>
            <p:extLst>
              <p:ext uri="{D42A27DB-BD31-4B8C-83A1-F6EECF244321}">
                <p14:modId xmlns:p14="http://schemas.microsoft.com/office/powerpoint/2010/main" val="3876246527"/>
              </p:ext>
            </p:extLst>
          </p:nvPr>
        </p:nvGraphicFramePr>
        <p:xfrm>
          <a:off x="708224" y="2290276"/>
          <a:ext cx="6149850" cy="932515"/>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6" name="Rectangle 105">
            <a:extLst>
              <a:ext uri="{FF2B5EF4-FFF2-40B4-BE49-F238E27FC236}">
                <a16:creationId xmlns:a16="http://schemas.microsoft.com/office/drawing/2014/main" id="{FD9B94AA-DDEA-4505-94F8-C8DD8F2A1AA3}"/>
              </a:ext>
            </a:extLst>
          </p:cNvPr>
          <p:cNvSpPr/>
          <p:nvPr/>
        </p:nvSpPr>
        <p:spPr bwMode="auto">
          <a:xfrm>
            <a:off x="1821816" y="2629357"/>
            <a:ext cx="360040" cy="183279"/>
          </a:xfrm>
          <a:prstGeom prst="rect">
            <a:avLst/>
          </a:prstGeom>
          <a:solidFill>
            <a:srgbClr val="34B8B5"/>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7" name="Rectangle 106">
            <a:extLst>
              <a:ext uri="{FF2B5EF4-FFF2-40B4-BE49-F238E27FC236}">
                <a16:creationId xmlns:a16="http://schemas.microsoft.com/office/drawing/2014/main" id="{DEEBF54D-4EA2-4FE4-A0BD-636B952793A5}"/>
              </a:ext>
            </a:extLst>
          </p:cNvPr>
          <p:cNvSpPr/>
          <p:nvPr/>
        </p:nvSpPr>
        <p:spPr bwMode="auto">
          <a:xfrm>
            <a:off x="2832086" y="2614640"/>
            <a:ext cx="684099" cy="314821"/>
          </a:xfrm>
          <a:prstGeom prst="rect">
            <a:avLst/>
          </a:prstGeom>
          <a:solidFill>
            <a:srgbClr val="47C4C0"/>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08" name="Rectangle 107">
            <a:extLst>
              <a:ext uri="{FF2B5EF4-FFF2-40B4-BE49-F238E27FC236}">
                <a16:creationId xmlns:a16="http://schemas.microsoft.com/office/drawing/2014/main" id="{BCEDE93C-52F2-4552-B652-29FBA606916D}"/>
              </a:ext>
            </a:extLst>
          </p:cNvPr>
          <p:cNvSpPr/>
          <p:nvPr/>
        </p:nvSpPr>
        <p:spPr bwMode="auto">
          <a:xfrm>
            <a:off x="4120173" y="2628056"/>
            <a:ext cx="461621" cy="206055"/>
          </a:xfrm>
          <a:prstGeom prst="rect">
            <a:avLst/>
          </a:prstGeom>
          <a:solidFill>
            <a:srgbClr val="64C6C3"/>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9" name="Rectangle 108">
            <a:extLst>
              <a:ext uri="{FF2B5EF4-FFF2-40B4-BE49-F238E27FC236}">
                <a16:creationId xmlns:a16="http://schemas.microsoft.com/office/drawing/2014/main" id="{9E5E08DF-59F0-4FE6-8F63-5245C2DECC98}"/>
              </a:ext>
            </a:extLst>
          </p:cNvPr>
          <p:cNvSpPr/>
          <p:nvPr/>
        </p:nvSpPr>
        <p:spPr bwMode="auto">
          <a:xfrm>
            <a:off x="5295976" y="2628056"/>
            <a:ext cx="461621" cy="206055"/>
          </a:xfrm>
          <a:prstGeom prst="rect">
            <a:avLst/>
          </a:prstGeom>
          <a:solidFill>
            <a:srgbClr val="7FCAC8"/>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10" name="TextBox 109">
            <a:extLst>
              <a:ext uri="{FF2B5EF4-FFF2-40B4-BE49-F238E27FC236}">
                <a16:creationId xmlns:a16="http://schemas.microsoft.com/office/drawing/2014/main" id="{7C97BD5C-EEC7-4932-BD5F-BCD9C289E4F1}"/>
              </a:ext>
            </a:extLst>
          </p:cNvPr>
          <p:cNvSpPr txBox="1"/>
          <p:nvPr/>
        </p:nvSpPr>
        <p:spPr>
          <a:xfrm>
            <a:off x="1631676" y="2614639"/>
            <a:ext cx="835251" cy="276999"/>
          </a:xfrm>
          <a:prstGeom prst="rect">
            <a:avLst/>
          </a:prstGeom>
          <a:noFill/>
        </p:spPr>
        <p:txBody>
          <a:bodyPr wrap="square" rtlCol="0">
            <a:spAutoFit/>
          </a:bodyPr>
          <a:lstStyle/>
          <a:p>
            <a:r>
              <a:rPr lang="pt-PT" sz="1200" dirty="0"/>
              <a:t>Segment</a:t>
            </a:r>
            <a:endParaRPr lang="en-US" dirty="0"/>
          </a:p>
        </p:txBody>
      </p:sp>
      <p:sp>
        <p:nvSpPr>
          <p:cNvPr id="111" name="TextBox 110">
            <a:extLst>
              <a:ext uri="{FF2B5EF4-FFF2-40B4-BE49-F238E27FC236}">
                <a16:creationId xmlns:a16="http://schemas.microsoft.com/office/drawing/2014/main" id="{4C92D4EA-F0A1-45BF-A512-3DFBF08197DE}"/>
              </a:ext>
            </a:extLst>
          </p:cNvPr>
          <p:cNvSpPr txBox="1"/>
          <p:nvPr/>
        </p:nvSpPr>
        <p:spPr>
          <a:xfrm>
            <a:off x="2786765" y="2541217"/>
            <a:ext cx="835251" cy="461665"/>
          </a:xfrm>
          <a:prstGeom prst="rect">
            <a:avLst/>
          </a:prstGeom>
          <a:noFill/>
        </p:spPr>
        <p:txBody>
          <a:bodyPr wrap="square" rtlCol="0">
            <a:spAutoFit/>
          </a:bodyPr>
          <a:lstStyle/>
          <a:p>
            <a:r>
              <a:rPr lang="pt-PT" sz="1200" dirty="0"/>
              <a:t>Type </a:t>
            </a:r>
          </a:p>
          <a:p>
            <a:r>
              <a:rPr lang="pt-PT" sz="1200" dirty="0"/>
              <a:t>Detection</a:t>
            </a:r>
            <a:endParaRPr lang="en-US" sz="1200" dirty="0"/>
          </a:p>
        </p:txBody>
      </p:sp>
      <p:sp>
        <p:nvSpPr>
          <p:cNvPr id="112" name="TextBox 111">
            <a:extLst>
              <a:ext uri="{FF2B5EF4-FFF2-40B4-BE49-F238E27FC236}">
                <a16:creationId xmlns:a16="http://schemas.microsoft.com/office/drawing/2014/main" id="{FE03495D-98CD-4A4A-B207-2754E65B4847}"/>
              </a:ext>
            </a:extLst>
          </p:cNvPr>
          <p:cNvSpPr txBox="1"/>
          <p:nvPr/>
        </p:nvSpPr>
        <p:spPr>
          <a:xfrm>
            <a:off x="3986970" y="2541387"/>
            <a:ext cx="835251" cy="461665"/>
          </a:xfrm>
          <a:prstGeom prst="rect">
            <a:avLst/>
          </a:prstGeom>
          <a:noFill/>
        </p:spPr>
        <p:txBody>
          <a:bodyPr wrap="square" rtlCol="0">
            <a:spAutoFit/>
          </a:bodyPr>
          <a:lstStyle/>
          <a:p>
            <a:r>
              <a:rPr lang="pt-PT" sz="1200" dirty="0"/>
              <a:t>Char</a:t>
            </a:r>
          </a:p>
          <a:p>
            <a:r>
              <a:rPr lang="pt-PT" sz="1200" dirty="0"/>
              <a:t>Detection</a:t>
            </a:r>
            <a:endParaRPr lang="en-US" dirty="0"/>
          </a:p>
        </p:txBody>
      </p:sp>
      <p:sp>
        <p:nvSpPr>
          <p:cNvPr id="113" name="TextBox 112">
            <a:extLst>
              <a:ext uri="{FF2B5EF4-FFF2-40B4-BE49-F238E27FC236}">
                <a16:creationId xmlns:a16="http://schemas.microsoft.com/office/drawing/2014/main" id="{84ADDE3D-955F-4D69-BACC-0E40372D1BD7}"/>
              </a:ext>
            </a:extLst>
          </p:cNvPr>
          <p:cNvSpPr txBox="1"/>
          <p:nvPr/>
        </p:nvSpPr>
        <p:spPr>
          <a:xfrm>
            <a:off x="5146878" y="2541217"/>
            <a:ext cx="835251" cy="646331"/>
          </a:xfrm>
          <a:prstGeom prst="rect">
            <a:avLst/>
          </a:prstGeom>
          <a:noFill/>
        </p:spPr>
        <p:txBody>
          <a:bodyPr wrap="square" rtlCol="0">
            <a:spAutoFit/>
          </a:bodyPr>
          <a:lstStyle/>
          <a:p>
            <a:r>
              <a:rPr lang="pt-PT" sz="1200" dirty="0"/>
              <a:t>False </a:t>
            </a:r>
          </a:p>
          <a:p>
            <a:r>
              <a:rPr lang="pt-PT" sz="1200" dirty="0"/>
              <a:t>Positive</a:t>
            </a:r>
          </a:p>
          <a:p>
            <a:endParaRPr lang="en-US" sz="1200" dirty="0"/>
          </a:p>
        </p:txBody>
      </p:sp>
      <p:sp>
        <p:nvSpPr>
          <p:cNvPr id="114" name="Rectangle 113">
            <a:extLst>
              <a:ext uri="{FF2B5EF4-FFF2-40B4-BE49-F238E27FC236}">
                <a16:creationId xmlns:a16="http://schemas.microsoft.com/office/drawing/2014/main" id="{C22D49C5-9591-4060-8BF0-98F2AB7572E9}"/>
              </a:ext>
            </a:extLst>
          </p:cNvPr>
          <p:cNvSpPr/>
          <p:nvPr/>
        </p:nvSpPr>
        <p:spPr>
          <a:xfrm>
            <a:off x="309991" y="3616525"/>
            <a:ext cx="7140454" cy="217722"/>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Example</a:t>
            </a:r>
            <a:endParaRPr lang="pt-PT" sz="1400" dirty="0">
              <a:solidFill>
                <a:schemeClr val="tx1"/>
              </a:solidFill>
            </a:endParaRPr>
          </a:p>
        </p:txBody>
      </p:sp>
    </p:spTree>
    <p:extLst>
      <p:ext uri="{BB962C8B-B14F-4D97-AF65-F5344CB8AC3E}">
        <p14:creationId xmlns:p14="http://schemas.microsoft.com/office/powerpoint/2010/main" val="8271402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F700EA-D07D-4381-9C4D-938A37E8F8DF}"/>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1" name="Rectangle 10">
            <a:extLst>
              <a:ext uri="{FF2B5EF4-FFF2-40B4-BE49-F238E27FC236}">
                <a16:creationId xmlns:a16="http://schemas.microsoft.com/office/drawing/2014/main" id="{2929015D-53C6-42CF-9B44-D99F5DD4630D}"/>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689722" y="5423370"/>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4" name="Picture 3">
            <a:extLst>
              <a:ext uri="{FF2B5EF4-FFF2-40B4-BE49-F238E27FC236}">
                <a16:creationId xmlns:a16="http://schemas.microsoft.com/office/drawing/2014/main" id="{F22C69A1-476E-4C4B-A4F8-22EA61E64F06}"/>
              </a:ext>
            </a:extLst>
          </p:cNvPr>
          <p:cNvPicPr>
            <a:picLocks noChangeAspect="1"/>
          </p:cNvPicPr>
          <p:nvPr/>
        </p:nvPicPr>
        <p:blipFill>
          <a:blip r:embed="rId4"/>
          <a:stretch>
            <a:fillRect/>
          </a:stretch>
        </p:blipFill>
        <p:spPr>
          <a:xfrm>
            <a:off x="4193525" y="5364013"/>
            <a:ext cx="2304761" cy="466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83921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12866064-AF6A-4D7F-8306-167D157682A3}"/>
              </a:ext>
            </a:extLst>
          </p:cNvPr>
          <p:cNvSpPr txBox="1"/>
          <p:nvPr/>
        </p:nvSpPr>
        <p:spPr>
          <a:xfrm>
            <a:off x="0" y="4931965"/>
            <a:ext cx="10691813" cy="2616101"/>
          </a:xfrm>
          <a:prstGeom prst="rect">
            <a:avLst/>
          </a:prstGeom>
          <a:noFill/>
          <a:ln>
            <a:solidFill>
              <a:schemeClr val="tx2">
                <a:lumMod val="20000"/>
                <a:lumOff val="80000"/>
              </a:schemeClr>
            </a:solidFill>
            <a:prstDash val="sysDash"/>
          </a:ln>
        </p:spPr>
        <p:txBody>
          <a:bodyPr wrap="square" rtlCol="0">
            <a:spAutoFit/>
          </a:bodyPr>
          <a:lstStyle/>
          <a:p>
            <a:endParaRPr lang="en-US" sz="2000" b="1" dirty="0">
              <a:ln w="0"/>
            </a:endParaRPr>
          </a:p>
          <a:p>
            <a:endParaRPr lang="en-US" sz="2000" b="1" dirty="0">
              <a:ln w="0"/>
            </a:endParaRPr>
          </a:p>
          <a:p>
            <a:endParaRPr lang="en-US" sz="2000" b="1" dirty="0">
              <a:ln w="0"/>
            </a:endParaRPr>
          </a:p>
          <a:p>
            <a:endParaRPr lang="en-US" sz="2000" b="1" dirty="0">
              <a:ln w="0"/>
            </a:endParaRPr>
          </a:p>
          <a:p>
            <a:endParaRPr lang="en-US" sz="2000" b="1" dirty="0">
              <a:ln w="0"/>
            </a:endParaRPr>
          </a:p>
          <a:p>
            <a:r>
              <a:rPr lang="en-US" sz="3200" b="1" dirty="0">
                <a:ln w="0"/>
              </a:rPr>
              <a:t>S</a:t>
            </a:r>
          </a:p>
          <a:p>
            <a:endParaRPr lang="en-US" sz="3200" b="1" dirty="0">
              <a:ln w="0"/>
            </a:endParaRPr>
          </a:p>
        </p:txBody>
      </p:sp>
      <p:pic>
        <p:nvPicPr>
          <p:cNvPr id="54" name="Picture 53">
            <a:extLst>
              <a:ext uri="{FF2B5EF4-FFF2-40B4-BE49-F238E27FC236}">
                <a16:creationId xmlns:a16="http://schemas.microsoft.com/office/drawing/2014/main" id="{BFDA732B-A71F-45F5-A741-9CE72D095C57}"/>
              </a:ext>
            </a:extLst>
          </p:cNvPr>
          <p:cNvPicPr>
            <a:picLocks noChangeAspect="1"/>
          </p:cNvPicPr>
          <p:nvPr/>
        </p:nvPicPr>
        <p:blipFill>
          <a:blip r:embed="rId3"/>
          <a:stretch>
            <a:fillRect/>
          </a:stretch>
        </p:blipFill>
        <p:spPr>
          <a:xfrm>
            <a:off x="76745" y="2009622"/>
            <a:ext cx="1330464" cy="402063"/>
          </a:xfrm>
          <a:prstGeom prst="rect">
            <a:avLst/>
          </a:prstGeom>
        </p:spPr>
      </p:pic>
      <p:sp>
        <p:nvSpPr>
          <p:cNvPr id="8198" name="Rectangle 2">
            <a:extLst>
              <a:ext uri="{FF2B5EF4-FFF2-40B4-BE49-F238E27FC236}">
                <a16:creationId xmlns:a16="http://schemas.microsoft.com/office/drawing/2014/main" id="{65FF07D9-190F-4BA9-BDD1-499EC9C682BC}"/>
              </a:ext>
            </a:extLst>
          </p:cNvPr>
          <p:cNvSpPr>
            <a:spLocks noGrp="1" noChangeArrowheads="1"/>
          </p:cNvSpPr>
          <p:nvPr>
            <p:ph type="title"/>
          </p:nvPr>
        </p:nvSpPr>
        <p:spPr>
          <a:xfrm>
            <a:off x="449263" y="611188"/>
            <a:ext cx="9642475" cy="549275"/>
          </a:xfrm>
        </p:spPr>
        <p:txBody>
          <a:bodyPr/>
          <a:lstStyle/>
          <a:p>
            <a:pPr eaLnBrk="1" hangingPunct="1"/>
            <a:r>
              <a:rPr lang="en-US" altLang="en-US" sz="2800" b="1" u="sng">
                <a:solidFill>
                  <a:srgbClr val="000000"/>
                </a:solidFill>
              </a:rPr>
              <a:t>Prior Art  </a:t>
            </a:r>
            <a:endParaRPr lang="fr-FR" altLang="en-US" sz="2800" b="1" u="sng">
              <a:solidFill>
                <a:srgbClr val="000000"/>
              </a:solidFill>
            </a:endParaRPr>
          </a:p>
        </p:txBody>
      </p:sp>
      <p:sp>
        <p:nvSpPr>
          <p:cNvPr id="19" name="Footer Placeholder 3">
            <a:extLst>
              <a:ext uri="{FF2B5EF4-FFF2-40B4-BE49-F238E27FC236}">
                <a16:creationId xmlns:a16="http://schemas.microsoft.com/office/drawing/2014/main" id="{ADB2387A-85F6-4BAA-BA6F-A4169B07B3EF}"/>
              </a:ext>
            </a:extLst>
          </p:cNvPr>
          <p:cNvSpPr>
            <a:spLocks noGrp="1"/>
          </p:cNvSpPr>
          <p:nvPr>
            <p:ph type="ftr" sz="quarter" idx="10"/>
          </p:nvPr>
        </p:nvSpPr>
        <p:spPr>
          <a:xfrm>
            <a:off x="1032173" y="7165975"/>
            <a:ext cx="4456113"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20" name="Date Placeholder 4">
            <a:extLst>
              <a:ext uri="{FF2B5EF4-FFF2-40B4-BE49-F238E27FC236}">
                <a16:creationId xmlns:a16="http://schemas.microsoft.com/office/drawing/2014/main" id="{4E74B727-4E84-4967-97F6-3CFAD4225A74}"/>
              </a:ext>
            </a:extLst>
          </p:cNvPr>
          <p:cNvSpPr>
            <a:spLocks noGrp="1"/>
          </p:cNvSpPr>
          <p:nvPr>
            <p:ph type="dt" sz="quarter" idx="11"/>
          </p:nvPr>
        </p:nvSpPr>
        <p:spPr>
          <a:xfrm>
            <a:off x="6253461" y="7165975"/>
            <a:ext cx="2274887" cy="271463"/>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B805AE79-DD18-49F2-A3D2-5B25C1B5EA68}" type="datetime1">
              <a:rPr lang="en-US" altLang="en-US" sz="1100" b="0" smtClean="0">
                <a:solidFill>
                  <a:srgbClr val="FFFFFF"/>
                </a:solidFill>
              </a:rPr>
              <a:pPr>
                <a:spcBef>
                  <a:spcPct val="0"/>
                </a:spcBef>
                <a:spcAft>
                  <a:spcPct val="0"/>
                </a:spcAft>
                <a:buClrTx/>
                <a:buFontTx/>
                <a:buNone/>
              </a:pPr>
              <a:t>7/7/2021</a:t>
            </a:fld>
            <a:endParaRPr lang="en-US" altLang="en-US" sz="1100" b="0" dirty="0">
              <a:solidFill>
                <a:srgbClr val="FFFFFF"/>
              </a:solidFill>
            </a:endParaRPr>
          </a:p>
        </p:txBody>
      </p:sp>
      <p:graphicFrame>
        <p:nvGraphicFramePr>
          <p:cNvPr id="38" name="Table 37">
            <a:extLst>
              <a:ext uri="{FF2B5EF4-FFF2-40B4-BE49-F238E27FC236}">
                <a16:creationId xmlns:a16="http://schemas.microsoft.com/office/drawing/2014/main" id="{6775BDA6-CB44-4DF7-8FFB-2CB86EDC9E81}"/>
              </a:ext>
            </a:extLst>
          </p:cNvPr>
          <p:cNvGraphicFramePr>
            <a:graphicFrameLocks noGrp="1"/>
          </p:cNvGraphicFramePr>
          <p:nvPr>
            <p:extLst>
              <p:ext uri="{D42A27DB-BD31-4B8C-83A1-F6EECF244321}">
                <p14:modId xmlns:p14="http://schemas.microsoft.com/office/powerpoint/2010/main" val="546797841"/>
              </p:ext>
            </p:extLst>
          </p:nvPr>
        </p:nvGraphicFramePr>
        <p:xfrm>
          <a:off x="1571873" y="1417493"/>
          <a:ext cx="1515031" cy="243095"/>
        </p:xfrm>
        <a:graphic>
          <a:graphicData uri="http://schemas.openxmlformats.org/drawingml/2006/table">
            <a:tbl>
              <a:tblPr>
                <a:tableStyleId>{5C22544A-7EE6-4342-B048-85BDC9FD1C3A}</a:tableStyleId>
              </a:tblPr>
              <a:tblGrid>
                <a:gridCol w="1515031">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n-lt"/>
                        </a:rPr>
                        <a:t>Description</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39" name="Table 38">
            <a:extLst>
              <a:ext uri="{FF2B5EF4-FFF2-40B4-BE49-F238E27FC236}">
                <a16:creationId xmlns:a16="http://schemas.microsoft.com/office/drawing/2014/main" id="{74142AE3-CEBB-4368-919B-E9E090BBE2B6}"/>
              </a:ext>
            </a:extLst>
          </p:cNvPr>
          <p:cNvGraphicFramePr>
            <a:graphicFrameLocks noGrp="1"/>
          </p:cNvGraphicFramePr>
          <p:nvPr>
            <p:extLst>
              <p:ext uri="{D42A27DB-BD31-4B8C-83A1-F6EECF244321}">
                <p14:modId xmlns:p14="http://schemas.microsoft.com/office/powerpoint/2010/main" val="984171281"/>
              </p:ext>
            </p:extLst>
          </p:nvPr>
        </p:nvGraphicFramePr>
        <p:xfrm>
          <a:off x="1574736" y="1722401"/>
          <a:ext cx="1512168" cy="1527737"/>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52773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Task to categorize a character into its particular class.</a:t>
                      </a:r>
                      <a:endParaRPr lang="en-US" sz="14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0" name="Picture 39" descr="Icon&#10;&#10;Description automatically generated">
            <a:extLst>
              <a:ext uri="{FF2B5EF4-FFF2-40B4-BE49-F238E27FC236}">
                <a16:creationId xmlns:a16="http://schemas.microsoft.com/office/drawing/2014/main" id="{D8CDDBA9-E2D4-44FC-BB45-E2709A48BCDB}"/>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97634" y="1315953"/>
            <a:ext cx="360040" cy="360040"/>
          </a:xfrm>
          <a:prstGeom prst="rect">
            <a:avLst/>
          </a:prstGeom>
        </p:spPr>
      </p:pic>
      <p:graphicFrame>
        <p:nvGraphicFramePr>
          <p:cNvPr id="41" name="Table 40">
            <a:extLst>
              <a:ext uri="{FF2B5EF4-FFF2-40B4-BE49-F238E27FC236}">
                <a16:creationId xmlns:a16="http://schemas.microsoft.com/office/drawing/2014/main" id="{C5067080-7CE5-490C-A1CE-B64CE59C71A9}"/>
              </a:ext>
            </a:extLst>
          </p:cNvPr>
          <p:cNvGraphicFramePr>
            <a:graphicFrameLocks noGrp="1"/>
          </p:cNvGraphicFramePr>
          <p:nvPr>
            <p:extLst>
              <p:ext uri="{D42A27DB-BD31-4B8C-83A1-F6EECF244321}">
                <p14:modId xmlns:p14="http://schemas.microsoft.com/office/powerpoint/2010/main" val="3514948387"/>
              </p:ext>
            </p:extLst>
          </p:nvPr>
        </p:nvGraphicFramePr>
        <p:xfrm>
          <a:off x="3405137" y="1418078"/>
          <a:ext cx="1541785" cy="242510"/>
        </p:xfrm>
        <a:graphic>
          <a:graphicData uri="http://schemas.openxmlformats.org/drawingml/2006/table">
            <a:tbl>
              <a:tblPr>
                <a:tableStyleId>{5C22544A-7EE6-4342-B048-85BDC9FD1C3A}</a:tableStyleId>
              </a:tblPr>
              <a:tblGrid>
                <a:gridCol w="1541785">
                  <a:extLst>
                    <a:ext uri="{9D8B030D-6E8A-4147-A177-3AD203B41FA5}">
                      <a16:colId xmlns:a16="http://schemas.microsoft.com/office/drawing/2014/main" val="2484424921"/>
                    </a:ext>
                  </a:extLst>
                </a:gridCol>
              </a:tblGrid>
              <a:tr h="242510">
                <a:tc>
                  <a:txBody>
                    <a:bodyPr/>
                    <a:lstStyle/>
                    <a:p>
                      <a:pPr algn="l" fontAlgn="b"/>
                      <a:r>
                        <a:rPr lang="pt-PT" sz="1200" b="1" i="0" u="none" strike="noStrike" dirty="0">
                          <a:solidFill>
                            <a:srgbClr val="000000"/>
                          </a:solidFill>
                          <a:effectLst/>
                          <a:latin typeface="+mn-lt"/>
                        </a:rPr>
                        <a:t>Approaches</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42" name="Table 41">
            <a:extLst>
              <a:ext uri="{FF2B5EF4-FFF2-40B4-BE49-F238E27FC236}">
                <a16:creationId xmlns:a16="http://schemas.microsoft.com/office/drawing/2014/main" id="{DF3D4FE8-E3A8-4500-9C71-675EBA8C6BB9}"/>
              </a:ext>
            </a:extLst>
          </p:cNvPr>
          <p:cNvGraphicFramePr>
            <a:graphicFrameLocks noGrp="1"/>
          </p:cNvGraphicFramePr>
          <p:nvPr>
            <p:extLst>
              <p:ext uri="{D42A27DB-BD31-4B8C-83A1-F6EECF244321}">
                <p14:modId xmlns:p14="http://schemas.microsoft.com/office/powerpoint/2010/main" val="2796232143"/>
              </p:ext>
            </p:extLst>
          </p:nvPr>
        </p:nvGraphicFramePr>
        <p:xfrm>
          <a:off x="3405137" y="1715305"/>
          <a:ext cx="1512168" cy="1534833"/>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534833">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r>
                        <a:rPr lang="en-US" sz="1400" u="none" strike="noStrike" dirty="0">
                          <a:effectLst/>
                        </a:rPr>
                        <a:t>▪Template  </a:t>
                      </a:r>
                      <a:r>
                        <a:rPr lang="en-US" sz="1400" u="none" strike="noStrike" dirty="0">
                          <a:solidFill>
                            <a:schemeClr val="accent3">
                              <a:lumMod val="95000"/>
                            </a:schemeClr>
                          </a:solidFill>
                          <a:effectLst/>
                        </a:rPr>
                        <a:t>d</a:t>
                      </a:r>
                      <a:r>
                        <a:rPr lang="en-US" sz="1400" u="none" strike="noStrike" dirty="0">
                          <a:solidFill>
                            <a:schemeClr val="tx1">
                              <a:lumMod val="85000"/>
                              <a:lumOff val="15000"/>
                            </a:schemeClr>
                          </a:solidFill>
                          <a:effectLst/>
                        </a:rPr>
                        <a:t>ma</a:t>
                      </a:r>
                      <a:r>
                        <a:rPr lang="en-US" sz="1400" u="none" strike="noStrike" dirty="0">
                          <a:effectLst/>
                        </a:rPr>
                        <a:t>tching           </a:t>
                      </a:r>
                      <a:r>
                        <a:rPr lang="en-US" sz="1400" u="none" strike="noStrike" dirty="0">
                          <a:solidFill>
                            <a:schemeClr val="accent3">
                              <a:lumMod val="95000"/>
                            </a:schemeClr>
                          </a:solidFill>
                          <a:effectLst/>
                        </a:rPr>
                        <a:t>-</a:t>
                      </a:r>
                      <a:endParaRPr lang="en-US" sz="1400" u="none" strike="noStrike" dirty="0">
                        <a:solidFill>
                          <a:schemeClr val="tx1"/>
                        </a:solidFill>
                        <a:effectLst/>
                      </a:endParaRPr>
                    </a:p>
                    <a:p>
                      <a:pPr algn="l" fontAlgn="ctr"/>
                      <a:r>
                        <a:rPr lang="en-US" sz="800" u="none" strike="noStrike" dirty="0">
                          <a:solidFill>
                            <a:schemeClr val="accent3">
                              <a:lumMod val="95000"/>
                            </a:schemeClr>
                          </a:solidFill>
                          <a:effectLst/>
                        </a:rPr>
                        <a:t>d</a:t>
                      </a:r>
                      <a:br>
                        <a:rPr lang="en-US" sz="1400" u="none" strike="noStrike" dirty="0">
                          <a:effectLst/>
                        </a:rPr>
                      </a:br>
                      <a:r>
                        <a:rPr lang="en-US" sz="1400" u="none" strike="noStrike" dirty="0">
                          <a:effectLst/>
                        </a:rPr>
                        <a:t>▪Statistical                  </a:t>
                      </a:r>
                      <a:r>
                        <a:rPr lang="en-US" sz="1400" u="none" strike="noStrike" dirty="0">
                          <a:solidFill>
                            <a:schemeClr val="accent3">
                              <a:lumMod val="95000"/>
                            </a:schemeClr>
                          </a:solidFill>
                          <a:effectLst/>
                        </a:rPr>
                        <a:t>d</a:t>
                      </a:r>
                      <a:r>
                        <a:rPr lang="en-US" sz="1400" u="none" strike="noStrike" dirty="0">
                          <a:effectLst/>
                        </a:rPr>
                        <a:t>techniques</a:t>
                      </a:r>
                    </a:p>
                    <a:p>
                      <a:pPr algn="l" fontAlgn="ctr"/>
                      <a:r>
                        <a:rPr lang="en-US" sz="800" u="none" strike="noStrike" dirty="0">
                          <a:solidFill>
                            <a:schemeClr val="accent3">
                              <a:lumMod val="95000"/>
                            </a:schemeClr>
                          </a:solidFill>
                          <a:effectLst/>
                        </a:rPr>
                        <a:t>s</a:t>
                      </a:r>
                      <a:br>
                        <a:rPr lang="en-US" sz="1400" u="none" strike="noStrike" dirty="0">
                          <a:effectLst/>
                        </a:rPr>
                      </a:br>
                      <a:r>
                        <a:rPr lang="en-US" sz="1400" u="none" strike="noStrike" dirty="0">
                          <a:effectLst/>
                        </a:rPr>
                        <a:t>▪Neural Networks</a:t>
                      </a:r>
                    </a:p>
                    <a:p>
                      <a:pPr algn="l" fontAlgn="ctr"/>
                      <a:r>
                        <a:rPr lang="en-US" sz="800" u="none" strike="noStrike" dirty="0">
                          <a:solidFill>
                            <a:schemeClr val="accent3">
                              <a:lumMod val="95000"/>
                            </a:schemeClr>
                          </a:solidFill>
                          <a:effectLst/>
                        </a:rPr>
                        <a:t>s</a:t>
                      </a:r>
                      <a:endParaRPr lang="en-US" sz="1400" u="none" strike="noStrike" dirty="0">
                        <a:effectLst/>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3" name="Picture 42" descr="Icon&#10;&#10;Description automatically generated">
            <a:extLst>
              <a:ext uri="{FF2B5EF4-FFF2-40B4-BE49-F238E27FC236}">
                <a16:creationId xmlns:a16="http://schemas.microsoft.com/office/drawing/2014/main" id="{429ECD49-E792-4CD8-BE4F-927612F05C1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25826" y="1303446"/>
            <a:ext cx="394499" cy="388159"/>
          </a:xfrm>
          <a:prstGeom prst="rect">
            <a:avLst/>
          </a:prstGeom>
        </p:spPr>
      </p:pic>
      <p:graphicFrame>
        <p:nvGraphicFramePr>
          <p:cNvPr id="44" name="Table 43">
            <a:extLst>
              <a:ext uri="{FF2B5EF4-FFF2-40B4-BE49-F238E27FC236}">
                <a16:creationId xmlns:a16="http://schemas.microsoft.com/office/drawing/2014/main" id="{8334004A-92DC-47CF-8939-7F99B755359E}"/>
              </a:ext>
            </a:extLst>
          </p:cNvPr>
          <p:cNvGraphicFramePr>
            <a:graphicFrameLocks noGrp="1"/>
          </p:cNvGraphicFramePr>
          <p:nvPr>
            <p:extLst>
              <p:ext uri="{D42A27DB-BD31-4B8C-83A1-F6EECF244321}">
                <p14:modId xmlns:p14="http://schemas.microsoft.com/office/powerpoint/2010/main" val="2637296171"/>
              </p:ext>
            </p:extLst>
          </p:nvPr>
        </p:nvGraphicFramePr>
        <p:xfrm>
          <a:off x="5260696" y="755501"/>
          <a:ext cx="5259644" cy="243095"/>
        </p:xfrm>
        <a:graphic>
          <a:graphicData uri="http://schemas.openxmlformats.org/drawingml/2006/table">
            <a:tbl>
              <a:tblPr>
                <a:tableStyleId>{5C22544A-7EE6-4342-B048-85BDC9FD1C3A}</a:tableStyleId>
              </a:tblPr>
              <a:tblGrid>
                <a:gridCol w="5259644">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j-lt"/>
                        </a:rPr>
                        <a:t>Weaknesees</a:t>
                      </a:r>
                      <a:endParaRPr lang="pt-PT" sz="1400" b="1" i="0" u="none" strike="noStrike" dirty="0">
                        <a:solidFill>
                          <a:srgbClr val="000000"/>
                        </a:solidFill>
                        <a:effectLst/>
                        <a:latin typeface="+mj-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45" name="Table 44">
            <a:extLst>
              <a:ext uri="{FF2B5EF4-FFF2-40B4-BE49-F238E27FC236}">
                <a16:creationId xmlns:a16="http://schemas.microsoft.com/office/drawing/2014/main" id="{A57735BE-3740-4153-B14E-535DAB2EF039}"/>
              </a:ext>
            </a:extLst>
          </p:cNvPr>
          <p:cNvGraphicFramePr>
            <a:graphicFrameLocks noGrp="1"/>
          </p:cNvGraphicFramePr>
          <p:nvPr>
            <p:extLst>
              <p:ext uri="{D42A27DB-BD31-4B8C-83A1-F6EECF244321}">
                <p14:modId xmlns:p14="http://schemas.microsoft.com/office/powerpoint/2010/main" val="1646147086"/>
              </p:ext>
            </p:extLst>
          </p:nvPr>
        </p:nvGraphicFramePr>
        <p:xfrm>
          <a:off x="5260696" y="1043533"/>
          <a:ext cx="5259644" cy="3703191"/>
        </p:xfrm>
        <a:graphic>
          <a:graphicData uri="http://schemas.openxmlformats.org/drawingml/2006/table">
            <a:tbl>
              <a:tblPr>
                <a:tableStyleId>{5C22544A-7EE6-4342-B048-85BDC9FD1C3A}</a:tableStyleId>
              </a:tblPr>
              <a:tblGrid>
                <a:gridCol w="5259644">
                  <a:extLst>
                    <a:ext uri="{9D8B030D-6E8A-4147-A177-3AD203B41FA5}">
                      <a16:colId xmlns:a16="http://schemas.microsoft.com/office/drawing/2014/main" val="2484424921"/>
                    </a:ext>
                  </a:extLst>
                </a:gridCol>
              </a:tblGrid>
              <a:tr h="3703191">
                <a:tc>
                  <a:txBody>
                    <a:bodyPr/>
                    <a:lstStyle/>
                    <a:p>
                      <a:pPr algn="just"/>
                      <a:r>
                        <a:rPr lang="en-US" sz="600" u="none" strike="noStrike" dirty="0">
                          <a:solidFill>
                            <a:schemeClr val="accent3">
                              <a:lumMod val="95000"/>
                            </a:schemeClr>
                          </a:solidFill>
                          <a:effectLst/>
                        </a:rPr>
                        <a:t>s</a:t>
                      </a:r>
                      <a:endParaRPr lang="en-US" sz="600" u="none" strike="noStrike" dirty="0">
                        <a:solidFill>
                          <a:schemeClr val="accent4">
                            <a:lumMod val="85000"/>
                            <a:lumOff val="15000"/>
                          </a:schemeClr>
                        </a:solidFill>
                        <a:effectLst/>
                      </a:endParaRPr>
                    </a:p>
                    <a:p>
                      <a:pPr algn="just"/>
                      <a:r>
                        <a:rPr lang="en-US" sz="1400" u="none" strike="noStrike" dirty="0">
                          <a:solidFill>
                            <a:schemeClr val="accent4">
                              <a:lumMod val="85000"/>
                              <a:lumOff val="15000"/>
                            </a:schemeClr>
                          </a:solidFill>
                          <a:effectLst/>
                        </a:rPr>
                        <a:t>▪</a:t>
                      </a:r>
                      <a:r>
                        <a:rPr lang="en-US" sz="1400" kern="1200" dirty="0">
                          <a:solidFill>
                            <a:schemeClr val="accent4">
                              <a:lumMod val="85000"/>
                              <a:lumOff val="15000"/>
                            </a:schemeClr>
                          </a:solidFill>
                          <a:effectLst/>
                          <a:latin typeface="+mn-lt"/>
                          <a:ea typeface="+mn-ea"/>
                          <a:cs typeface="+mn-cs"/>
                        </a:rPr>
                        <a:t>With template matching a quite satisfactory classification accuracy can be achieved, but the recognition rate of this strategy is extremely dedicate to noise and input disfigurement.</a:t>
                      </a:r>
                      <a:endParaRPr lang="en-US" sz="1400" u="none" strike="noStrike" dirty="0">
                        <a:solidFill>
                          <a:schemeClr val="accent4">
                            <a:lumMod val="85000"/>
                            <a:lumOff val="15000"/>
                          </a:schemeClr>
                        </a:solidFill>
                        <a:effectLst/>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600" kern="1200" dirty="0">
                        <a:solidFill>
                          <a:schemeClr val="accent4">
                            <a:lumMod val="85000"/>
                            <a:lumOff val="15000"/>
                          </a:schemeClr>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▪S</a:t>
                      </a:r>
                      <a:r>
                        <a:rPr lang="en-US" sz="1400" kern="1200" dirty="0">
                          <a:solidFill>
                            <a:schemeClr val="accent4">
                              <a:lumMod val="85000"/>
                              <a:lumOff val="15000"/>
                            </a:schemeClr>
                          </a:solidFill>
                          <a:effectLst/>
                          <a:latin typeface="+mn-lt"/>
                          <a:ea typeface="+mn-ea"/>
                          <a:cs typeface="+mn-cs"/>
                        </a:rPr>
                        <a:t>tatistical classifiers they can achieve high but not exceptional recognition rates. Because of their nature, a single statistical classifier can be trained to get near perfect results but loses its capability when it is trained for a wide range of characters. </a:t>
                      </a:r>
                    </a:p>
                    <a:p>
                      <a:pPr algn="just" fontAlgn="ctr"/>
                      <a:endParaRPr lang="en-US" sz="600" u="none" strike="noStrike" dirty="0">
                        <a:solidFill>
                          <a:schemeClr val="accent4">
                            <a:lumMod val="85000"/>
                            <a:lumOff val="15000"/>
                          </a:schemeClr>
                        </a:solidFill>
                        <a:effectLst/>
                      </a:endParaRPr>
                    </a:p>
                    <a:p>
                      <a:pPr algn="just"/>
                      <a:r>
                        <a:rPr lang="en-US" sz="1400" u="none" strike="noStrike" dirty="0">
                          <a:solidFill>
                            <a:schemeClr val="accent4">
                              <a:lumMod val="85000"/>
                              <a:lumOff val="15000"/>
                            </a:schemeClr>
                          </a:solidFill>
                          <a:effectLst/>
                        </a:rPr>
                        <a:t>▪</a:t>
                      </a:r>
                      <a:r>
                        <a:rPr lang="en-US" sz="1400" kern="1200" dirty="0">
                          <a:solidFill>
                            <a:schemeClr val="accent4">
                              <a:lumMod val="85000"/>
                              <a:lumOff val="15000"/>
                            </a:schemeClr>
                          </a:solidFill>
                          <a:effectLst/>
                          <a:latin typeface="+mn-lt"/>
                          <a:ea typeface="+mn-ea"/>
                          <a:cs typeface="+mn-cs"/>
                        </a:rPr>
                        <a:t>Neural networks can learn </a:t>
                      </a:r>
                      <a:r>
                        <a:rPr lang="pt-PT" sz="1400" kern="1200" dirty="0">
                          <a:solidFill>
                            <a:schemeClr val="accent4">
                              <a:lumMod val="85000"/>
                              <a:lumOff val="15000"/>
                            </a:schemeClr>
                          </a:solidFill>
                          <a:effectLst/>
                          <a:latin typeface="+mn-lt"/>
                          <a:ea typeface="+mn-ea"/>
                          <a:cs typeface="+mn-cs"/>
                        </a:rPr>
                        <a:t>complex patterns in high dimension spaces </a:t>
                      </a:r>
                      <a:r>
                        <a:rPr lang="en-US" sz="1400" kern="1200" dirty="0">
                          <a:solidFill>
                            <a:schemeClr val="accent4">
                              <a:lumMod val="85000"/>
                              <a:lumOff val="15000"/>
                            </a:schemeClr>
                          </a:solidFill>
                          <a:effectLst/>
                          <a:latin typeface="+mn-lt"/>
                          <a:ea typeface="+mn-ea"/>
                          <a:cs typeface="+mn-cs"/>
                        </a:rPr>
                        <a:t>with the proper multilayer design</a:t>
                      </a:r>
                      <a:r>
                        <a:rPr lang="pt-PT" sz="1400" kern="1200" dirty="0">
                          <a:solidFill>
                            <a:schemeClr val="accent4">
                              <a:lumMod val="85000"/>
                              <a:lumOff val="15000"/>
                            </a:schemeClr>
                          </a:solidFill>
                          <a:effectLst/>
                          <a:latin typeface="+mn-lt"/>
                          <a:ea typeface="+mn-ea"/>
                          <a:cs typeface="+mn-cs"/>
                        </a:rPr>
                        <a:t>. </a:t>
                      </a:r>
                      <a:r>
                        <a:rPr lang="en-US" sz="1400" kern="1200" dirty="0">
                          <a:solidFill>
                            <a:schemeClr val="accent4">
                              <a:lumMod val="85000"/>
                              <a:lumOff val="15000"/>
                            </a:schemeClr>
                          </a:solidFill>
                          <a:effectLst/>
                          <a:latin typeface="+mn-lt"/>
                          <a:ea typeface="+mn-ea"/>
                          <a:cs typeface="+mn-cs"/>
                        </a:rPr>
                        <a:t>Their key constraints are the large number of possible </a:t>
                      </a:r>
                      <a:r>
                        <a:rPr lang="en-US" sz="1400" i="0" kern="1200" dirty="0">
                          <a:solidFill>
                            <a:schemeClr val="accent4">
                              <a:lumMod val="85000"/>
                              <a:lumOff val="15000"/>
                            </a:schemeClr>
                          </a:solidFill>
                          <a:effectLst/>
                          <a:latin typeface="+mn-lt"/>
                          <a:ea typeface="+mn-ea"/>
                          <a:cs typeface="+mn-cs"/>
                        </a:rPr>
                        <a:t>architecture</a:t>
                      </a:r>
                      <a:r>
                        <a:rPr lang="en-US" sz="1400" kern="1200" dirty="0">
                          <a:solidFill>
                            <a:schemeClr val="accent4">
                              <a:lumMod val="85000"/>
                              <a:lumOff val="15000"/>
                            </a:schemeClr>
                          </a:solidFill>
                          <a:effectLst/>
                          <a:latin typeface="+mn-lt"/>
                          <a:ea typeface="+mn-ea"/>
                          <a:cs typeface="+mn-cs"/>
                        </a:rPr>
                        <a:t> candidates, the presence of the black box and their regional dependency for pair of characters with limited morphological differences.</a:t>
                      </a:r>
                    </a:p>
                    <a:p>
                      <a:pPr algn="just"/>
                      <a:endParaRPr lang="en-US" sz="600" kern="1200" dirty="0">
                        <a:solidFill>
                          <a:schemeClr val="accent4">
                            <a:lumMod val="85000"/>
                            <a:lumOff val="15000"/>
                          </a:schemeClr>
                        </a:solidFill>
                        <a:effectLst/>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▪Both statistical methods and neural networks require a signifficant quantity and variety of training data. </a:t>
                      </a:r>
                      <a:r>
                        <a:rPr lang="en-US" altLang="en-US" sz="1400" b="0" dirty="0">
                          <a:solidFill>
                            <a:schemeClr val="accent4">
                              <a:lumMod val="85000"/>
                              <a:lumOff val="15000"/>
                            </a:schemeClr>
                          </a:solidFill>
                        </a:rPr>
                        <a:t>The existing datasets can be incomplete, expensive or with limited enriching capabilities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accent3">
                              <a:lumMod val="95000"/>
                            </a:schemeClr>
                          </a:solidFill>
                          <a:effectLst/>
                          <a:latin typeface="+mn-lt"/>
                          <a:ea typeface="+mn-ea"/>
                          <a:cs typeface="+mn-cs"/>
                        </a:rPr>
                        <a:t>s</a:t>
                      </a: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u="none" strike="noStrike" dirty="0">
                          <a:solidFill>
                            <a:schemeClr val="accent3">
                              <a:lumMod val="95000"/>
                            </a:schemeClr>
                          </a:solidFill>
                          <a:effectLst/>
                        </a:rPr>
                        <a:t>D</a:t>
                      </a:r>
                      <a:endParaRPr lang="en-US" sz="100" kern="1200" dirty="0">
                        <a:solidFill>
                          <a:schemeClr val="accent3">
                            <a:lumMod val="95000"/>
                          </a:schemeClr>
                        </a:solidFill>
                        <a:effectLst/>
                        <a:latin typeface="+mn-lt"/>
                        <a:ea typeface="+mn-ea"/>
                        <a:cs typeface="+mn-cs"/>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6" name="Picture 45" descr="Icon&#10;&#10;Description automatically generated">
            <a:extLst>
              <a:ext uri="{FF2B5EF4-FFF2-40B4-BE49-F238E27FC236}">
                <a16:creationId xmlns:a16="http://schemas.microsoft.com/office/drawing/2014/main" id="{B86E5512-10BF-4006-A020-4A0BFFE8B595}"/>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10252322" y="650766"/>
            <a:ext cx="350168" cy="320759"/>
          </a:xfrm>
          <a:prstGeom prst="rect">
            <a:avLst/>
          </a:prstGeom>
        </p:spPr>
      </p:pic>
      <p:graphicFrame>
        <p:nvGraphicFramePr>
          <p:cNvPr id="47" name="Table 46">
            <a:extLst>
              <a:ext uri="{FF2B5EF4-FFF2-40B4-BE49-F238E27FC236}">
                <a16:creationId xmlns:a16="http://schemas.microsoft.com/office/drawing/2014/main" id="{600ECAD6-959A-4B18-86E9-DDB2275840D2}"/>
              </a:ext>
            </a:extLst>
          </p:cNvPr>
          <p:cNvGraphicFramePr>
            <a:graphicFrameLocks noGrp="1"/>
          </p:cNvGraphicFramePr>
          <p:nvPr>
            <p:extLst>
              <p:ext uri="{D42A27DB-BD31-4B8C-83A1-F6EECF244321}">
                <p14:modId xmlns:p14="http://schemas.microsoft.com/office/powerpoint/2010/main" val="628024328"/>
              </p:ext>
            </p:extLst>
          </p:nvPr>
        </p:nvGraphicFramePr>
        <p:xfrm>
          <a:off x="3362746" y="1717657"/>
          <a:ext cx="42391" cy="1532481"/>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53248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48" name="Table 47">
            <a:extLst>
              <a:ext uri="{FF2B5EF4-FFF2-40B4-BE49-F238E27FC236}">
                <a16:creationId xmlns:a16="http://schemas.microsoft.com/office/drawing/2014/main" id="{B0D1A217-46F8-4DC0-BA6E-72375BCED83C}"/>
              </a:ext>
            </a:extLst>
          </p:cNvPr>
          <p:cNvGraphicFramePr>
            <a:graphicFrameLocks noGrp="1"/>
          </p:cNvGraphicFramePr>
          <p:nvPr>
            <p:extLst>
              <p:ext uri="{D42A27DB-BD31-4B8C-83A1-F6EECF244321}">
                <p14:modId xmlns:p14="http://schemas.microsoft.com/office/powerpoint/2010/main" val="1832695017"/>
              </p:ext>
            </p:extLst>
          </p:nvPr>
        </p:nvGraphicFramePr>
        <p:xfrm>
          <a:off x="5201889" y="1041685"/>
          <a:ext cx="45719" cy="3703191"/>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3703191">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49" name="Table 48">
            <a:extLst>
              <a:ext uri="{FF2B5EF4-FFF2-40B4-BE49-F238E27FC236}">
                <a16:creationId xmlns:a16="http://schemas.microsoft.com/office/drawing/2014/main" id="{16449775-E5E4-4A34-BEF9-E7E70CF24979}"/>
              </a:ext>
            </a:extLst>
          </p:cNvPr>
          <p:cNvGraphicFramePr>
            <a:graphicFrameLocks noGrp="1"/>
          </p:cNvGraphicFramePr>
          <p:nvPr>
            <p:extLst>
              <p:ext uri="{D42A27DB-BD31-4B8C-83A1-F6EECF244321}">
                <p14:modId xmlns:p14="http://schemas.microsoft.com/office/powerpoint/2010/main" val="3351808486"/>
              </p:ext>
            </p:extLst>
          </p:nvPr>
        </p:nvGraphicFramePr>
        <p:xfrm>
          <a:off x="1529482" y="1722400"/>
          <a:ext cx="42391" cy="1527737"/>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527737">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50" name="Table 49">
            <a:extLst>
              <a:ext uri="{FF2B5EF4-FFF2-40B4-BE49-F238E27FC236}">
                <a16:creationId xmlns:a16="http://schemas.microsoft.com/office/drawing/2014/main" id="{B956C550-2355-4138-AA71-27F28FCEC274}"/>
              </a:ext>
            </a:extLst>
          </p:cNvPr>
          <p:cNvGraphicFramePr>
            <a:graphicFrameLocks noGrp="1"/>
          </p:cNvGraphicFramePr>
          <p:nvPr>
            <p:extLst>
              <p:ext uri="{D42A27DB-BD31-4B8C-83A1-F6EECF244321}">
                <p14:modId xmlns:p14="http://schemas.microsoft.com/office/powerpoint/2010/main" val="3261092298"/>
              </p:ext>
            </p:extLst>
          </p:nvPr>
        </p:nvGraphicFramePr>
        <p:xfrm>
          <a:off x="1529482" y="1418078"/>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51" name="Table 50">
            <a:extLst>
              <a:ext uri="{FF2B5EF4-FFF2-40B4-BE49-F238E27FC236}">
                <a16:creationId xmlns:a16="http://schemas.microsoft.com/office/drawing/2014/main" id="{ED9CB6B0-6DEE-450F-883C-4895AA136806}"/>
              </a:ext>
            </a:extLst>
          </p:cNvPr>
          <p:cNvGraphicFramePr>
            <a:graphicFrameLocks noGrp="1"/>
          </p:cNvGraphicFramePr>
          <p:nvPr>
            <p:extLst>
              <p:ext uri="{D42A27DB-BD31-4B8C-83A1-F6EECF244321}">
                <p14:modId xmlns:p14="http://schemas.microsoft.com/office/powerpoint/2010/main" val="2260989012"/>
              </p:ext>
            </p:extLst>
          </p:nvPr>
        </p:nvGraphicFramePr>
        <p:xfrm>
          <a:off x="3362746" y="1418078"/>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52" name="Table 51">
            <a:extLst>
              <a:ext uri="{FF2B5EF4-FFF2-40B4-BE49-F238E27FC236}">
                <a16:creationId xmlns:a16="http://schemas.microsoft.com/office/drawing/2014/main" id="{400FF5CC-7968-4E14-913B-5DCA583F3027}"/>
              </a:ext>
            </a:extLst>
          </p:cNvPr>
          <p:cNvGraphicFramePr>
            <a:graphicFrameLocks noGrp="1"/>
          </p:cNvGraphicFramePr>
          <p:nvPr>
            <p:extLst>
              <p:ext uri="{D42A27DB-BD31-4B8C-83A1-F6EECF244321}">
                <p14:modId xmlns:p14="http://schemas.microsoft.com/office/powerpoint/2010/main" val="2753914111"/>
              </p:ext>
            </p:extLst>
          </p:nvPr>
        </p:nvGraphicFramePr>
        <p:xfrm>
          <a:off x="5201890" y="755501"/>
          <a:ext cx="45719" cy="247840"/>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7840">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117" name="TextBox 116">
            <a:extLst>
              <a:ext uri="{FF2B5EF4-FFF2-40B4-BE49-F238E27FC236}">
                <a16:creationId xmlns:a16="http://schemas.microsoft.com/office/drawing/2014/main" id="{D3A3CBFC-01A6-42BE-8485-F09EB62BD8B2}"/>
              </a:ext>
            </a:extLst>
          </p:cNvPr>
          <p:cNvSpPr txBox="1"/>
          <p:nvPr/>
        </p:nvSpPr>
        <p:spPr>
          <a:xfrm>
            <a:off x="146434" y="5108311"/>
            <a:ext cx="360040" cy="261610"/>
          </a:xfrm>
          <a:prstGeom prst="rect">
            <a:avLst/>
          </a:prstGeom>
          <a:noFill/>
        </p:spPr>
        <p:txBody>
          <a:bodyPr wrap="square" rtlCol="0">
            <a:spAutoFit/>
          </a:bodyPr>
          <a:lstStyle/>
          <a:p>
            <a:r>
              <a:rPr lang="en-US" dirty="0"/>
              <a:t>1.</a:t>
            </a:r>
          </a:p>
        </p:txBody>
      </p:sp>
      <p:sp>
        <p:nvSpPr>
          <p:cNvPr id="118" name="TextBox 117">
            <a:extLst>
              <a:ext uri="{FF2B5EF4-FFF2-40B4-BE49-F238E27FC236}">
                <a16:creationId xmlns:a16="http://schemas.microsoft.com/office/drawing/2014/main" id="{2977A7F4-CCC5-4358-A546-EA04EB0DE2EE}"/>
              </a:ext>
            </a:extLst>
          </p:cNvPr>
          <p:cNvSpPr txBox="1"/>
          <p:nvPr/>
        </p:nvSpPr>
        <p:spPr>
          <a:xfrm>
            <a:off x="159626" y="6138512"/>
            <a:ext cx="360040" cy="261610"/>
          </a:xfrm>
          <a:prstGeom prst="rect">
            <a:avLst/>
          </a:prstGeom>
          <a:noFill/>
        </p:spPr>
        <p:txBody>
          <a:bodyPr wrap="square" rtlCol="0">
            <a:spAutoFit/>
          </a:bodyPr>
          <a:lstStyle/>
          <a:p>
            <a:r>
              <a:rPr lang="en-US" dirty="0"/>
              <a:t>3.</a:t>
            </a:r>
          </a:p>
        </p:txBody>
      </p:sp>
      <p:graphicFrame>
        <p:nvGraphicFramePr>
          <p:cNvPr id="121" name="Table 120">
            <a:extLst>
              <a:ext uri="{FF2B5EF4-FFF2-40B4-BE49-F238E27FC236}">
                <a16:creationId xmlns:a16="http://schemas.microsoft.com/office/drawing/2014/main" id="{9E3A35AA-CEF4-4327-8A16-78AB6C624D35}"/>
              </a:ext>
            </a:extLst>
          </p:cNvPr>
          <p:cNvGraphicFramePr>
            <a:graphicFrameLocks noGrp="1"/>
          </p:cNvGraphicFramePr>
          <p:nvPr>
            <p:extLst>
              <p:ext uri="{D42A27DB-BD31-4B8C-83A1-F6EECF244321}">
                <p14:modId xmlns:p14="http://schemas.microsoft.com/office/powerpoint/2010/main" val="1734541429"/>
              </p:ext>
            </p:extLst>
          </p:nvPr>
        </p:nvGraphicFramePr>
        <p:xfrm>
          <a:off x="1571873" y="5205077"/>
          <a:ext cx="1515031" cy="243095"/>
        </p:xfrm>
        <a:graphic>
          <a:graphicData uri="http://schemas.openxmlformats.org/drawingml/2006/table">
            <a:tbl>
              <a:tblPr>
                <a:tableStyleId>{5C22544A-7EE6-4342-B048-85BDC9FD1C3A}</a:tableStyleId>
              </a:tblPr>
              <a:tblGrid>
                <a:gridCol w="1515031">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n-lt"/>
                        </a:rPr>
                        <a:t>Description</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22" name="Table 121">
            <a:extLst>
              <a:ext uri="{FF2B5EF4-FFF2-40B4-BE49-F238E27FC236}">
                <a16:creationId xmlns:a16="http://schemas.microsoft.com/office/drawing/2014/main" id="{93760F22-043D-42E7-9900-1BD3FA1A2F89}"/>
              </a:ext>
            </a:extLst>
          </p:cNvPr>
          <p:cNvGraphicFramePr>
            <a:graphicFrameLocks noGrp="1"/>
          </p:cNvGraphicFramePr>
          <p:nvPr>
            <p:extLst>
              <p:ext uri="{D42A27DB-BD31-4B8C-83A1-F6EECF244321}">
                <p14:modId xmlns:p14="http://schemas.microsoft.com/office/powerpoint/2010/main" val="3064421158"/>
              </p:ext>
            </p:extLst>
          </p:nvPr>
        </p:nvGraphicFramePr>
        <p:xfrm>
          <a:off x="1574736" y="5509985"/>
          <a:ext cx="1512168" cy="1492826"/>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49282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Task to improve accuracy of the OCR results.</a:t>
                      </a:r>
                      <a:endParaRPr lang="en-US" sz="14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23" name="Picture 122" descr="Icon&#10;&#10;Description automatically generated">
            <a:extLst>
              <a:ext uri="{FF2B5EF4-FFF2-40B4-BE49-F238E27FC236}">
                <a16:creationId xmlns:a16="http://schemas.microsoft.com/office/drawing/2014/main" id="{F8637D8A-58D2-46E3-8FAD-AA4B3E004858}"/>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890105" y="5103537"/>
            <a:ext cx="360040" cy="360040"/>
          </a:xfrm>
          <a:prstGeom prst="rect">
            <a:avLst/>
          </a:prstGeom>
        </p:spPr>
      </p:pic>
      <p:graphicFrame>
        <p:nvGraphicFramePr>
          <p:cNvPr id="124" name="Table 123">
            <a:extLst>
              <a:ext uri="{FF2B5EF4-FFF2-40B4-BE49-F238E27FC236}">
                <a16:creationId xmlns:a16="http://schemas.microsoft.com/office/drawing/2014/main" id="{04219D68-1FB5-4301-A7DE-FF0658556A2F}"/>
              </a:ext>
            </a:extLst>
          </p:cNvPr>
          <p:cNvGraphicFramePr>
            <a:graphicFrameLocks noGrp="1"/>
          </p:cNvGraphicFramePr>
          <p:nvPr>
            <p:extLst>
              <p:ext uri="{D42A27DB-BD31-4B8C-83A1-F6EECF244321}">
                <p14:modId xmlns:p14="http://schemas.microsoft.com/office/powerpoint/2010/main" val="526511069"/>
              </p:ext>
            </p:extLst>
          </p:nvPr>
        </p:nvGraphicFramePr>
        <p:xfrm>
          <a:off x="3405137" y="5205662"/>
          <a:ext cx="1541785" cy="242510"/>
        </p:xfrm>
        <a:graphic>
          <a:graphicData uri="http://schemas.openxmlformats.org/drawingml/2006/table">
            <a:tbl>
              <a:tblPr>
                <a:tableStyleId>{5C22544A-7EE6-4342-B048-85BDC9FD1C3A}</a:tableStyleId>
              </a:tblPr>
              <a:tblGrid>
                <a:gridCol w="1541785">
                  <a:extLst>
                    <a:ext uri="{9D8B030D-6E8A-4147-A177-3AD203B41FA5}">
                      <a16:colId xmlns:a16="http://schemas.microsoft.com/office/drawing/2014/main" val="2484424921"/>
                    </a:ext>
                  </a:extLst>
                </a:gridCol>
              </a:tblGrid>
              <a:tr h="242510">
                <a:tc>
                  <a:txBody>
                    <a:bodyPr/>
                    <a:lstStyle/>
                    <a:p>
                      <a:pPr algn="l" fontAlgn="b"/>
                      <a:r>
                        <a:rPr lang="pt-PT" sz="1200" b="1" i="0" u="none" strike="noStrike" dirty="0">
                          <a:solidFill>
                            <a:srgbClr val="000000"/>
                          </a:solidFill>
                          <a:effectLst/>
                          <a:latin typeface="+mn-lt"/>
                        </a:rPr>
                        <a:t>Approaches</a:t>
                      </a:r>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25" name="Table 124">
            <a:extLst>
              <a:ext uri="{FF2B5EF4-FFF2-40B4-BE49-F238E27FC236}">
                <a16:creationId xmlns:a16="http://schemas.microsoft.com/office/drawing/2014/main" id="{7B6FAF1F-3CA8-443B-83A8-5DCF3674D07A}"/>
              </a:ext>
            </a:extLst>
          </p:cNvPr>
          <p:cNvGraphicFramePr>
            <a:graphicFrameLocks noGrp="1"/>
          </p:cNvGraphicFramePr>
          <p:nvPr>
            <p:extLst>
              <p:ext uri="{D42A27DB-BD31-4B8C-83A1-F6EECF244321}">
                <p14:modId xmlns:p14="http://schemas.microsoft.com/office/powerpoint/2010/main" val="3866808992"/>
              </p:ext>
            </p:extLst>
          </p:nvPr>
        </p:nvGraphicFramePr>
        <p:xfrm>
          <a:off x="3405137" y="5502889"/>
          <a:ext cx="1512168" cy="1499922"/>
        </p:xfrm>
        <a:graphic>
          <a:graphicData uri="http://schemas.openxmlformats.org/drawingml/2006/table">
            <a:tbl>
              <a:tblPr>
                <a:tableStyleId>{5C22544A-7EE6-4342-B048-85BDC9FD1C3A}</a:tableStyleId>
              </a:tblPr>
              <a:tblGrid>
                <a:gridCol w="1512168">
                  <a:extLst>
                    <a:ext uri="{9D8B030D-6E8A-4147-A177-3AD203B41FA5}">
                      <a16:colId xmlns:a16="http://schemas.microsoft.com/office/drawing/2014/main" val="2484424921"/>
                    </a:ext>
                  </a:extLst>
                </a:gridCol>
              </a:tblGrid>
              <a:tr h="1434624">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r>
                        <a:rPr lang="en-US" sz="1400" u="none" strike="noStrike" dirty="0">
                          <a:effectLst/>
                        </a:rPr>
                        <a:t>▪Contextual </a:t>
                      </a:r>
                      <a:r>
                        <a:rPr lang="en-US" sz="1400" u="none" strike="noStrike" dirty="0">
                          <a:solidFill>
                            <a:schemeClr val="accent3">
                              <a:lumMod val="95000"/>
                            </a:schemeClr>
                          </a:solidFill>
                          <a:effectLst/>
                        </a:rPr>
                        <a:t>d</a:t>
                      </a:r>
                      <a:r>
                        <a:rPr lang="en-US" sz="1400" u="none" strike="noStrike" dirty="0">
                          <a:effectLst/>
                        </a:rPr>
                        <a:t>approaches</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800" u="none" strike="noStrike" dirty="0">
                          <a:solidFill>
                            <a:schemeClr val="accent3">
                              <a:lumMod val="95000"/>
                            </a:schemeClr>
                          </a:solidFill>
                          <a:effectLst/>
                        </a:rPr>
                        <a:t>s</a:t>
                      </a:r>
                      <a:br>
                        <a:rPr lang="en-US" sz="1400" u="none" strike="noStrike" dirty="0">
                          <a:effectLst/>
                        </a:rPr>
                      </a:br>
                      <a:r>
                        <a:rPr lang="en-US" sz="1400" u="none" strike="noStrike" dirty="0">
                          <a:effectLst/>
                        </a:rPr>
                        <a:t>▪Multiple </a:t>
                      </a:r>
                      <a:r>
                        <a:rPr lang="en-US" sz="1400" u="none" strike="noStrike" dirty="0">
                          <a:solidFill>
                            <a:schemeClr val="accent3">
                              <a:lumMod val="95000"/>
                            </a:schemeClr>
                          </a:solidFill>
                          <a:effectLst/>
                        </a:rPr>
                        <a:t>d</a:t>
                      </a:r>
                      <a:r>
                        <a:rPr lang="en-US" sz="1400" u="none" strike="noStrike" dirty="0">
                          <a:effectLst/>
                        </a:rPr>
                        <a:t>classifiers</a:t>
                      </a: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800" u="none" strike="noStrike" dirty="0">
                        <a:effectLst/>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400" u="none" strike="noStrike" dirty="0">
                          <a:effectLst/>
                        </a:rPr>
                        <a:t>▪Dictionary</a:t>
                      </a:r>
                    </a:p>
                    <a:p>
                      <a:pPr marL="0" marR="0" lvl="0" indent="0" algn="l" defTabSz="914400" rtl="0" eaLnBrk="1" fontAlgn="ctr" latinLnBrk="0" hangingPunct="1">
                        <a:lnSpc>
                          <a:spcPct val="100000"/>
                        </a:lnSpc>
                        <a:spcBef>
                          <a:spcPts val="0"/>
                        </a:spcBef>
                        <a:spcAft>
                          <a:spcPts val="0"/>
                        </a:spcAft>
                        <a:buClrTx/>
                        <a:buSzTx/>
                        <a:buFontTx/>
                        <a:buNone/>
                        <a:tabLst/>
                        <a:defRPr/>
                      </a:pPr>
                      <a:r>
                        <a:rPr lang="en-US" sz="600" u="none" strike="noStrike" dirty="0">
                          <a:solidFill>
                            <a:schemeClr val="accent3">
                              <a:lumMod val="95000"/>
                            </a:schemeClr>
                          </a:solidFill>
                          <a:effectLst/>
                        </a:rPr>
                        <a:t>d</a:t>
                      </a:r>
                      <a:endParaRPr lang="en-US" sz="60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26" name="Picture 125" descr="Icon&#10;&#10;Description automatically generated">
            <a:extLst>
              <a:ext uri="{FF2B5EF4-FFF2-40B4-BE49-F238E27FC236}">
                <a16:creationId xmlns:a16="http://schemas.microsoft.com/office/drawing/2014/main" id="{4BECCEF1-A74F-459E-8060-BB71DC7A344E}"/>
              </a:ext>
            </a:extLst>
          </p:cNvPr>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25826" y="5119870"/>
            <a:ext cx="394499" cy="388159"/>
          </a:xfrm>
          <a:prstGeom prst="rect">
            <a:avLst/>
          </a:prstGeom>
        </p:spPr>
      </p:pic>
      <p:graphicFrame>
        <p:nvGraphicFramePr>
          <p:cNvPr id="130" name="Table 129">
            <a:extLst>
              <a:ext uri="{FF2B5EF4-FFF2-40B4-BE49-F238E27FC236}">
                <a16:creationId xmlns:a16="http://schemas.microsoft.com/office/drawing/2014/main" id="{13901E47-7144-4C8F-BBBB-145DC98F8303}"/>
              </a:ext>
            </a:extLst>
          </p:cNvPr>
          <p:cNvGraphicFramePr>
            <a:graphicFrameLocks noGrp="1"/>
          </p:cNvGraphicFramePr>
          <p:nvPr>
            <p:extLst>
              <p:ext uri="{D42A27DB-BD31-4B8C-83A1-F6EECF244321}">
                <p14:modId xmlns:p14="http://schemas.microsoft.com/office/powerpoint/2010/main" val="433251252"/>
              </p:ext>
            </p:extLst>
          </p:nvPr>
        </p:nvGraphicFramePr>
        <p:xfrm>
          <a:off x="3362746" y="5505241"/>
          <a:ext cx="42391" cy="1497570"/>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49757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132" name="Table 131">
            <a:extLst>
              <a:ext uri="{FF2B5EF4-FFF2-40B4-BE49-F238E27FC236}">
                <a16:creationId xmlns:a16="http://schemas.microsoft.com/office/drawing/2014/main" id="{72808692-B104-452D-8AC4-4E2802B0C432}"/>
              </a:ext>
            </a:extLst>
          </p:cNvPr>
          <p:cNvGraphicFramePr>
            <a:graphicFrameLocks noGrp="1"/>
          </p:cNvGraphicFramePr>
          <p:nvPr>
            <p:extLst>
              <p:ext uri="{D42A27DB-BD31-4B8C-83A1-F6EECF244321}">
                <p14:modId xmlns:p14="http://schemas.microsoft.com/office/powerpoint/2010/main" val="104013159"/>
              </p:ext>
            </p:extLst>
          </p:nvPr>
        </p:nvGraphicFramePr>
        <p:xfrm>
          <a:off x="1529482" y="5509985"/>
          <a:ext cx="42391" cy="1492826"/>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49282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133" name="Table 132">
            <a:extLst>
              <a:ext uri="{FF2B5EF4-FFF2-40B4-BE49-F238E27FC236}">
                <a16:creationId xmlns:a16="http://schemas.microsoft.com/office/drawing/2014/main" id="{D5704DD4-5ADD-4FD1-89E2-AF413456EBC6}"/>
              </a:ext>
            </a:extLst>
          </p:cNvPr>
          <p:cNvGraphicFramePr>
            <a:graphicFrameLocks noGrp="1"/>
          </p:cNvGraphicFramePr>
          <p:nvPr>
            <p:extLst>
              <p:ext uri="{D42A27DB-BD31-4B8C-83A1-F6EECF244321}">
                <p14:modId xmlns:p14="http://schemas.microsoft.com/office/powerpoint/2010/main" val="1367203860"/>
              </p:ext>
            </p:extLst>
          </p:nvPr>
        </p:nvGraphicFramePr>
        <p:xfrm>
          <a:off x="1529482" y="5205662"/>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134" name="Table 133">
            <a:extLst>
              <a:ext uri="{FF2B5EF4-FFF2-40B4-BE49-F238E27FC236}">
                <a16:creationId xmlns:a16="http://schemas.microsoft.com/office/drawing/2014/main" id="{0AC7DDE9-7352-419A-903D-1FE5E90CCC5C}"/>
              </a:ext>
            </a:extLst>
          </p:cNvPr>
          <p:cNvGraphicFramePr>
            <a:graphicFrameLocks noGrp="1"/>
          </p:cNvGraphicFramePr>
          <p:nvPr>
            <p:extLst>
              <p:ext uri="{D42A27DB-BD31-4B8C-83A1-F6EECF244321}">
                <p14:modId xmlns:p14="http://schemas.microsoft.com/office/powerpoint/2010/main" val="1500234615"/>
              </p:ext>
            </p:extLst>
          </p:nvPr>
        </p:nvGraphicFramePr>
        <p:xfrm>
          <a:off x="3362746" y="5205662"/>
          <a:ext cx="45719" cy="24309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43095">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
        <p:nvSpPr>
          <p:cNvPr id="145" name="Arrow: Bent 144">
            <a:extLst>
              <a:ext uri="{FF2B5EF4-FFF2-40B4-BE49-F238E27FC236}">
                <a16:creationId xmlns:a16="http://schemas.microsoft.com/office/drawing/2014/main" id="{30EA2692-2F2D-49F2-A74C-B6291E232EFD}"/>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57" name="Picture 56">
            <a:extLst>
              <a:ext uri="{FF2B5EF4-FFF2-40B4-BE49-F238E27FC236}">
                <a16:creationId xmlns:a16="http://schemas.microsoft.com/office/drawing/2014/main" id="{4255BDFA-9DA1-4242-A8D8-9E601622736D}"/>
              </a:ext>
            </a:extLst>
          </p:cNvPr>
          <p:cNvPicPr>
            <a:picLocks noChangeAspect="1"/>
          </p:cNvPicPr>
          <p:nvPr/>
        </p:nvPicPr>
        <p:blipFill>
          <a:blip r:embed="rId8"/>
          <a:stretch>
            <a:fillRect/>
          </a:stretch>
        </p:blipFill>
        <p:spPr>
          <a:xfrm>
            <a:off x="106425" y="5607593"/>
            <a:ext cx="1370332" cy="403448"/>
          </a:xfrm>
          <a:prstGeom prst="rect">
            <a:avLst/>
          </a:prstGeom>
        </p:spPr>
      </p:pic>
      <p:graphicFrame>
        <p:nvGraphicFramePr>
          <p:cNvPr id="58" name="Table 57">
            <a:extLst>
              <a:ext uri="{FF2B5EF4-FFF2-40B4-BE49-F238E27FC236}">
                <a16:creationId xmlns:a16="http://schemas.microsoft.com/office/drawing/2014/main" id="{33FEBF4A-45D8-4AAC-8D6A-0111780F033C}"/>
              </a:ext>
            </a:extLst>
          </p:cNvPr>
          <p:cNvGraphicFramePr>
            <a:graphicFrameLocks noGrp="1"/>
          </p:cNvGraphicFramePr>
          <p:nvPr>
            <p:extLst>
              <p:ext uri="{D42A27DB-BD31-4B8C-83A1-F6EECF244321}">
                <p14:modId xmlns:p14="http://schemas.microsoft.com/office/powerpoint/2010/main" val="590396018"/>
              </p:ext>
            </p:extLst>
          </p:nvPr>
        </p:nvGraphicFramePr>
        <p:xfrm>
          <a:off x="5201890" y="5200473"/>
          <a:ext cx="5208080" cy="243095"/>
        </p:xfrm>
        <a:graphic>
          <a:graphicData uri="http://schemas.openxmlformats.org/drawingml/2006/table">
            <a:tbl>
              <a:tblPr>
                <a:tableStyleId>{5C22544A-7EE6-4342-B048-85BDC9FD1C3A}</a:tableStyleId>
              </a:tblPr>
              <a:tblGrid>
                <a:gridCol w="5208080">
                  <a:extLst>
                    <a:ext uri="{9D8B030D-6E8A-4147-A177-3AD203B41FA5}">
                      <a16:colId xmlns:a16="http://schemas.microsoft.com/office/drawing/2014/main" val="2484424921"/>
                    </a:ext>
                  </a:extLst>
                </a:gridCol>
              </a:tblGrid>
              <a:tr h="243095">
                <a:tc>
                  <a:txBody>
                    <a:bodyPr/>
                    <a:lstStyle/>
                    <a:p>
                      <a:pPr algn="l" fontAlgn="b"/>
                      <a:r>
                        <a:rPr lang="pt-PT" sz="1200" b="1" i="0" u="none" strike="noStrike" dirty="0">
                          <a:solidFill>
                            <a:srgbClr val="000000"/>
                          </a:solidFill>
                          <a:effectLst/>
                          <a:latin typeface="+mj-lt"/>
                        </a:rPr>
                        <a:t>Weaknesees</a:t>
                      </a:r>
                      <a:endParaRPr lang="pt-PT" sz="1400" b="1" i="0" u="none" strike="noStrike" dirty="0">
                        <a:solidFill>
                          <a:srgbClr val="000000"/>
                        </a:solidFill>
                        <a:effectLst/>
                        <a:latin typeface="+mj-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graphicFrame>
        <p:nvGraphicFramePr>
          <p:cNvPr id="59" name="Table 58">
            <a:extLst>
              <a:ext uri="{FF2B5EF4-FFF2-40B4-BE49-F238E27FC236}">
                <a16:creationId xmlns:a16="http://schemas.microsoft.com/office/drawing/2014/main" id="{DF1AE947-23DE-4268-A467-EDCEB5A20560}"/>
              </a:ext>
            </a:extLst>
          </p:cNvPr>
          <p:cNvGraphicFramePr>
            <a:graphicFrameLocks noGrp="1"/>
          </p:cNvGraphicFramePr>
          <p:nvPr>
            <p:extLst>
              <p:ext uri="{D42A27DB-BD31-4B8C-83A1-F6EECF244321}">
                <p14:modId xmlns:p14="http://schemas.microsoft.com/office/powerpoint/2010/main" val="93002820"/>
              </p:ext>
            </p:extLst>
          </p:nvPr>
        </p:nvGraphicFramePr>
        <p:xfrm>
          <a:off x="5216005" y="5513863"/>
          <a:ext cx="5193965" cy="1488947"/>
        </p:xfrm>
        <a:graphic>
          <a:graphicData uri="http://schemas.openxmlformats.org/drawingml/2006/table">
            <a:tbl>
              <a:tblPr>
                <a:tableStyleId>{5C22544A-7EE6-4342-B048-85BDC9FD1C3A}</a:tableStyleId>
              </a:tblPr>
              <a:tblGrid>
                <a:gridCol w="5193965">
                  <a:extLst>
                    <a:ext uri="{9D8B030D-6E8A-4147-A177-3AD203B41FA5}">
                      <a16:colId xmlns:a16="http://schemas.microsoft.com/office/drawing/2014/main" val="2484424921"/>
                    </a:ext>
                  </a:extLst>
                </a:gridCol>
              </a:tblGrid>
              <a:tr h="1488947">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u="none" strike="noStrike" dirty="0">
                          <a:solidFill>
                            <a:schemeClr val="accent4">
                              <a:lumMod val="85000"/>
                              <a:lumOff val="15000"/>
                            </a:schemeClr>
                          </a:solidFill>
                          <a:effectLst/>
                        </a:rPr>
                        <a:t>▪</a:t>
                      </a:r>
                      <a:r>
                        <a:rPr lang="pt-PT" sz="1400" u="none" strike="noStrike" dirty="0">
                          <a:solidFill>
                            <a:schemeClr val="accent4">
                              <a:lumMod val="85000"/>
                              <a:lumOff val="15000"/>
                            </a:schemeClr>
                          </a:solidFill>
                          <a:effectLst/>
                        </a:rPr>
                        <a:t>Computer applications may contain non-logic text such as IDs and coding scripts. Usage of dictionary-based methods have high propensity to introduce bias and damage the accuracy. Thus the avaiable ooptions are very limited.</a:t>
                      </a:r>
                      <a:endParaRPr lang="pt-PT" sz="1400" kern="1200" dirty="0">
                        <a:solidFill>
                          <a:schemeClr val="accent4">
                            <a:lumMod val="85000"/>
                            <a:lumOff val="15000"/>
                          </a:schemeClr>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kern="1200" dirty="0">
                        <a:solidFill>
                          <a:schemeClr val="dk1"/>
                        </a:solidFill>
                        <a:effectLst/>
                        <a:latin typeface="+mn-lt"/>
                        <a:ea typeface="+mn-ea"/>
                        <a:cs typeface="+mn-cs"/>
                      </a:endParaRPr>
                    </a:p>
                    <a:p>
                      <a:endParaRPr lang="en-US" sz="700" kern="1200" dirty="0">
                        <a:solidFill>
                          <a:schemeClr val="accent3">
                            <a:lumMod val="95000"/>
                          </a:schemeClr>
                        </a:solidFill>
                        <a:effectLst/>
                        <a:latin typeface="+mn-lt"/>
                        <a:ea typeface="+mn-ea"/>
                        <a:cs typeface="+mn-cs"/>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138" name="Picture 137" descr="Icon&#10;&#10;Description automatically generated">
            <a:extLst>
              <a:ext uri="{FF2B5EF4-FFF2-40B4-BE49-F238E27FC236}">
                <a16:creationId xmlns:a16="http://schemas.microsoft.com/office/drawing/2014/main" id="{FB561D68-6CCD-4718-B0CA-A57CC71DA18F}"/>
              </a:ext>
            </a:extLst>
          </p:cNvPr>
          <p:cNvPicPr>
            <a:picLocks noChangeAspect="1"/>
          </p:cNvPicPr>
          <p:nvPr/>
        </p:nvPicPr>
        <p:blipFill>
          <a:blip r:embed="rId6">
            <a:extLst>
              <a:ext uri="{BEBA8EAE-BF5A-486C-A8C5-ECC9F3942E4B}">
                <a14:imgProps xmlns:a14="http://schemas.microsoft.com/office/drawing/2010/main">
                  <a14:imgLayer r:embed="rId7">
                    <a14:imgEffect>
                      <a14:saturation sat="33000"/>
                    </a14:imgEffect>
                  </a14:imgLayer>
                </a14:imgProps>
              </a:ext>
              <a:ext uri="{28A0092B-C50C-407E-A947-70E740481C1C}">
                <a14:useLocalDpi xmlns:a14="http://schemas.microsoft.com/office/drawing/2010/main" val="0"/>
              </a:ext>
            </a:extLst>
          </a:blip>
          <a:stretch>
            <a:fillRect/>
          </a:stretch>
        </p:blipFill>
        <p:spPr>
          <a:xfrm>
            <a:off x="10180314" y="5115262"/>
            <a:ext cx="350168" cy="320759"/>
          </a:xfrm>
          <a:prstGeom prst="rect">
            <a:avLst/>
          </a:prstGeom>
        </p:spPr>
      </p:pic>
      <p:sp>
        <p:nvSpPr>
          <p:cNvPr id="2" name="Rectangle 1">
            <a:extLst>
              <a:ext uri="{FF2B5EF4-FFF2-40B4-BE49-F238E27FC236}">
                <a16:creationId xmlns:a16="http://schemas.microsoft.com/office/drawing/2014/main" id="{075EBE28-0E1E-4C60-979A-DF6C54C058D8}"/>
              </a:ext>
            </a:extLst>
          </p:cNvPr>
          <p:cNvSpPr/>
          <p:nvPr/>
        </p:nvSpPr>
        <p:spPr>
          <a:xfrm>
            <a:off x="4997481" y="3649033"/>
            <a:ext cx="263214" cy="261610"/>
          </a:xfrm>
          <a:prstGeom prst="rect">
            <a:avLst/>
          </a:prstGeom>
        </p:spPr>
        <p:txBody>
          <a:bodyPr wrap="none">
            <a:spAutoFit/>
          </a:bodyPr>
          <a:lstStyle/>
          <a:p>
            <a:r>
              <a:rPr lang="en-US" dirty="0">
                <a:solidFill>
                  <a:schemeClr val="accent3">
                    <a:lumMod val="95000"/>
                  </a:schemeClr>
                </a:solidFill>
              </a:rPr>
              <a:t>d</a:t>
            </a:r>
            <a:endParaRPr lang="en-US" dirty="0"/>
          </a:p>
        </p:txBody>
      </p:sp>
      <p:graphicFrame>
        <p:nvGraphicFramePr>
          <p:cNvPr id="55" name="Table 54">
            <a:extLst>
              <a:ext uri="{FF2B5EF4-FFF2-40B4-BE49-F238E27FC236}">
                <a16:creationId xmlns:a16="http://schemas.microsoft.com/office/drawing/2014/main" id="{DE677344-1204-4E9D-A8BD-A605737F9F1C}"/>
              </a:ext>
            </a:extLst>
          </p:cNvPr>
          <p:cNvGraphicFramePr>
            <a:graphicFrameLocks noGrp="1"/>
          </p:cNvGraphicFramePr>
          <p:nvPr>
            <p:extLst>
              <p:ext uri="{D42A27DB-BD31-4B8C-83A1-F6EECF244321}">
                <p14:modId xmlns:p14="http://schemas.microsoft.com/office/powerpoint/2010/main" val="2799507530"/>
              </p:ext>
            </p:extLst>
          </p:nvPr>
        </p:nvGraphicFramePr>
        <p:xfrm>
          <a:off x="5173615" y="5509985"/>
          <a:ext cx="42391" cy="1497570"/>
        </p:xfrm>
        <a:graphic>
          <a:graphicData uri="http://schemas.openxmlformats.org/drawingml/2006/table">
            <a:tbl>
              <a:tblPr>
                <a:tableStyleId>{5C22544A-7EE6-4342-B048-85BDC9FD1C3A}</a:tableStyleId>
              </a:tblPr>
              <a:tblGrid>
                <a:gridCol w="42391">
                  <a:extLst>
                    <a:ext uri="{9D8B030D-6E8A-4147-A177-3AD203B41FA5}">
                      <a16:colId xmlns:a16="http://schemas.microsoft.com/office/drawing/2014/main" val="2484424921"/>
                    </a:ext>
                  </a:extLst>
                </a:gridCol>
              </a:tblGrid>
              <a:tr h="149757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graphicFrame>
        <p:nvGraphicFramePr>
          <p:cNvPr id="56" name="Table 55">
            <a:extLst>
              <a:ext uri="{FF2B5EF4-FFF2-40B4-BE49-F238E27FC236}">
                <a16:creationId xmlns:a16="http://schemas.microsoft.com/office/drawing/2014/main" id="{411FA733-301C-4A29-971B-75C9C0E3A9C4}"/>
              </a:ext>
            </a:extLst>
          </p:cNvPr>
          <p:cNvGraphicFramePr>
            <a:graphicFrameLocks noGrp="1"/>
          </p:cNvGraphicFramePr>
          <p:nvPr>
            <p:extLst>
              <p:ext uri="{D42A27DB-BD31-4B8C-83A1-F6EECF244321}">
                <p14:modId xmlns:p14="http://schemas.microsoft.com/office/powerpoint/2010/main" val="1286154439"/>
              </p:ext>
            </p:extLst>
          </p:nvPr>
        </p:nvGraphicFramePr>
        <p:xfrm>
          <a:off x="5173615" y="5205076"/>
          <a:ext cx="45719" cy="237707"/>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237707">
                <a:tc>
                  <a:txBody>
                    <a:bodyPr/>
                    <a:lstStyle/>
                    <a:p>
                      <a:pPr algn="l" fontAlgn="b"/>
                      <a:endParaRPr lang="pt-PT" sz="1400" b="1" i="0" u="none" strike="noStrike" dirty="0">
                        <a:solidFill>
                          <a:srgbClr val="000000"/>
                        </a:solidFill>
                        <a:effectLst/>
                        <a:latin typeface="+mn-lt"/>
                      </a:endParaRPr>
                    </a:p>
                  </a:txBody>
                  <a:tcPr marL="6402" marR="6402" marT="6402" marB="0" anchor="b">
                    <a:solidFill>
                      <a:schemeClr val="accent3">
                        <a:lumMod val="95000"/>
                      </a:schemeClr>
                    </a:solidFill>
                  </a:tcPr>
                </a:tc>
                <a:extLst>
                  <a:ext uri="{0D108BD9-81ED-4DB2-BD59-A6C34878D82A}">
                    <a16:rowId xmlns:a16="http://schemas.microsoft.com/office/drawing/2014/main" val="1651786438"/>
                  </a:ext>
                </a:extLst>
              </a:tr>
            </a:tbl>
          </a:graphicData>
        </a:graphic>
      </p:graphicFrame>
    </p:spTree>
    <p:extLst>
      <p:ext uri="{BB962C8B-B14F-4D97-AF65-F5344CB8AC3E}">
        <p14:creationId xmlns:p14="http://schemas.microsoft.com/office/powerpoint/2010/main" val="2791717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Rectangle 77">
            <a:extLst>
              <a:ext uri="{FF2B5EF4-FFF2-40B4-BE49-F238E27FC236}">
                <a16:creationId xmlns:a16="http://schemas.microsoft.com/office/drawing/2014/main" id="{0A61B190-C622-41AF-93F5-B552A6C9D4CC}"/>
              </a:ext>
            </a:extLst>
          </p:cNvPr>
          <p:cNvSpPr/>
          <p:nvPr/>
        </p:nvSpPr>
        <p:spPr bwMode="auto">
          <a:xfrm>
            <a:off x="279056" y="1612989"/>
            <a:ext cx="6795042" cy="5178596"/>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2872594085"/>
              </p:ext>
            </p:extLst>
          </p:nvPr>
        </p:nvGraphicFramePr>
        <p:xfrm>
          <a:off x="7381562" y="1836327"/>
          <a:ext cx="3122240" cy="4502202"/>
        </p:xfrm>
        <a:graphic>
          <a:graphicData uri="http://schemas.openxmlformats.org/drawingml/2006/table">
            <a:tbl>
              <a:tblPr>
                <a:tableStyleId>{5C22544A-7EE6-4342-B048-85BDC9FD1C3A}</a:tableStyleId>
              </a:tblPr>
              <a:tblGrid>
                <a:gridCol w="3122240">
                  <a:extLst>
                    <a:ext uri="{9D8B030D-6E8A-4147-A177-3AD203B41FA5}">
                      <a16:colId xmlns:a16="http://schemas.microsoft.com/office/drawing/2014/main" val="2484424921"/>
                    </a:ext>
                  </a:extLst>
                </a:gridCol>
              </a:tblGrid>
              <a:tr h="4391782">
                <a:tc>
                  <a:txBody>
                    <a:bodyPr/>
                    <a:lstStyle/>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As we already mentioned ,during our experiments we identified pairs of characters that the CNNs fail to distinguish because they share similar geomterical attributes. At this level, fuzzy algorithms were created to correct the False Positive classifications based on the character´s relative position in the image.</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For this task , the non-rised images are used (version 1) , because they contain the spatial information.</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This is a dynamic process and is expected to identify and correct more pairs while the solution is tested.</a:t>
                      </a: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316410" y="1483977"/>
            <a:ext cx="3206824"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Post – Classification –  Step 1</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647781342"/>
              </p:ext>
            </p:extLst>
          </p:nvPr>
        </p:nvGraphicFramePr>
        <p:xfrm>
          <a:off x="7316410" y="1941522"/>
          <a:ext cx="45720" cy="4134176"/>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4134176">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pic>
        <p:nvPicPr>
          <p:cNvPr id="42" name="Picture 41">
            <a:extLst>
              <a:ext uri="{FF2B5EF4-FFF2-40B4-BE49-F238E27FC236}">
                <a16:creationId xmlns:a16="http://schemas.microsoft.com/office/drawing/2014/main" id="{E4BFEBAC-8E3A-4D23-9718-A72E16F29371}"/>
              </a:ext>
            </a:extLst>
          </p:cNvPr>
          <p:cNvPicPr>
            <a:picLocks noChangeAspect="1"/>
          </p:cNvPicPr>
          <p:nvPr/>
        </p:nvPicPr>
        <p:blipFill>
          <a:blip r:embed="rId3"/>
          <a:stretch>
            <a:fillRect/>
          </a:stretch>
        </p:blipFill>
        <p:spPr>
          <a:xfrm>
            <a:off x="2844735" y="1475581"/>
            <a:ext cx="1565067" cy="316854"/>
          </a:xfrm>
          <a:prstGeom prst="rect">
            <a:avLst/>
          </a:prstGeom>
          <a:ln>
            <a:noFill/>
          </a:ln>
          <a:effectLst/>
        </p:spPr>
      </p:pic>
      <p:cxnSp>
        <p:nvCxnSpPr>
          <p:cNvPr id="67" name="Straight Arrow Connector 66">
            <a:extLst>
              <a:ext uri="{FF2B5EF4-FFF2-40B4-BE49-F238E27FC236}">
                <a16:creationId xmlns:a16="http://schemas.microsoft.com/office/drawing/2014/main" id="{29CC986D-A708-4AB2-872E-46A52CCB6E7E}"/>
              </a:ext>
            </a:extLst>
          </p:cNvPr>
          <p:cNvCxnSpPr/>
          <p:nvPr/>
        </p:nvCxnSpPr>
        <p:spPr bwMode="auto">
          <a:xfrm flipV="1">
            <a:off x="2528039" y="2526717"/>
            <a:ext cx="530803" cy="347003"/>
          </a:xfrm>
          <a:prstGeom prst="straightConnector1">
            <a:avLst/>
          </a:prstGeom>
          <a:noFill/>
          <a:ln>
            <a:noFill/>
            <a:tailEnd type="triangle"/>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7" name="Picture 6">
            <a:extLst>
              <a:ext uri="{FF2B5EF4-FFF2-40B4-BE49-F238E27FC236}">
                <a16:creationId xmlns:a16="http://schemas.microsoft.com/office/drawing/2014/main" id="{82EAE6A2-33D9-41E8-8B6B-50F817C5ED7A}"/>
              </a:ext>
            </a:extLst>
          </p:cNvPr>
          <p:cNvPicPr>
            <a:picLocks noChangeAspect="1"/>
          </p:cNvPicPr>
          <p:nvPr/>
        </p:nvPicPr>
        <p:blipFill>
          <a:blip r:embed="rId4"/>
          <a:stretch>
            <a:fillRect/>
          </a:stretch>
        </p:blipFill>
        <p:spPr>
          <a:xfrm>
            <a:off x="486801" y="2186007"/>
            <a:ext cx="2850866" cy="1593829"/>
          </a:xfrm>
          <a:prstGeom prst="rect">
            <a:avLst/>
          </a:prstGeom>
        </p:spPr>
      </p:pic>
      <p:pic>
        <p:nvPicPr>
          <p:cNvPr id="9" name="Picture 8">
            <a:extLst>
              <a:ext uri="{FF2B5EF4-FFF2-40B4-BE49-F238E27FC236}">
                <a16:creationId xmlns:a16="http://schemas.microsoft.com/office/drawing/2014/main" id="{8EC651B4-D8AC-48AD-AA8A-F7B19ED95130}"/>
              </a:ext>
            </a:extLst>
          </p:cNvPr>
          <p:cNvPicPr>
            <a:picLocks noChangeAspect="1"/>
          </p:cNvPicPr>
          <p:nvPr/>
        </p:nvPicPr>
        <p:blipFill>
          <a:blip r:embed="rId5"/>
          <a:stretch>
            <a:fillRect/>
          </a:stretch>
        </p:blipFill>
        <p:spPr>
          <a:xfrm>
            <a:off x="3825885" y="2028009"/>
            <a:ext cx="2943586" cy="2159935"/>
          </a:xfrm>
          <a:prstGeom prst="rect">
            <a:avLst/>
          </a:prstGeom>
        </p:spPr>
      </p:pic>
      <p:pic>
        <p:nvPicPr>
          <p:cNvPr id="10" name="Picture 9">
            <a:extLst>
              <a:ext uri="{FF2B5EF4-FFF2-40B4-BE49-F238E27FC236}">
                <a16:creationId xmlns:a16="http://schemas.microsoft.com/office/drawing/2014/main" id="{F3C71E67-1FDB-465E-96AB-FC1C5FBB676A}"/>
              </a:ext>
            </a:extLst>
          </p:cNvPr>
          <p:cNvPicPr>
            <a:picLocks noChangeAspect="1"/>
          </p:cNvPicPr>
          <p:nvPr/>
        </p:nvPicPr>
        <p:blipFill>
          <a:blip r:embed="rId6"/>
          <a:stretch>
            <a:fillRect/>
          </a:stretch>
        </p:blipFill>
        <p:spPr>
          <a:xfrm>
            <a:off x="520748" y="4798202"/>
            <a:ext cx="2729036" cy="1593829"/>
          </a:xfrm>
          <a:prstGeom prst="rect">
            <a:avLst/>
          </a:prstGeom>
        </p:spPr>
      </p:pic>
      <p:pic>
        <p:nvPicPr>
          <p:cNvPr id="11" name="Picture 10">
            <a:extLst>
              <a:ext uri="{FF2B5EF4-FFF2-40B4-BE49-F238E27FC236}">
                <a16:creationId xmlns:a16="http://schemas.microsoft.com/office/drawing/2014/main" id="{02C0E50B-5184-4469-9AE9-6A2AD5BDA077}"/>
              </a:ext>
            </a:extLst>
          </p:cNvPr>
          <p:cNvPicPr>
            <a:picLocks noChangeAspect="1"/>
          </p:cNvPicPr>
          <p:nvPr/>
        </p:nvPicPr>
        <p:blipFill>
          <a:blip r:embed="rId7"/>
          <a:stretch>
            <a:fillRect/>
          </a:stretch>
        </p:blipFill>
        <p:spPr>
          <a:xfrm>
            <a:off x="3874177" y="4470206"/>
            <a:ext cx="3056143" cy="1962847"/>
          </a:xfrm>
          <a:prstGeom prst="rect">
            <a:avLst/>
          </a:prstGeom>
        </p:spPr>
      </p:pic>
      <p:sp>
        <p:nvSpPr>
          <p:cNvPr id="43" name="Rectangle 42">
            <a:extLst>
              <a:ext uri="{FF2B5EF4-FFF2-40B4-BE49-F238E27FC236}">
                <a16:creationId xmlns:a16="http://schemas.microsoft.com/office/drawing/2014/main" id="{A823C581-5A4B-4829-B475-6B1412B55600}"/>
              </a:ext>
            </a:extLst>
          </p:cNvPr>
          <p:cNvSpPr/>
          <p:nvPr/>
        </p:nvSpPr>
        <p:spPr>
          <a:xfrm>
            <a:off x="279056" y="4037544"/>
            <a:ext cx="6795042" cy="1504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Tree>
    <p:extLst>
      <p:ext uri="{BB962C8B-B14F-4D97-AF65-F5344CB8AC3E}">
        <p14:creationId xmlns:p14="http://schemas.microsoft.com/office/powerpoint/2010/main" val="9193256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5F700EA-D07D-4381-9C4D-938A37E8F8DF}"/>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1" name="Rectangle 10">
            <a:extLst>
              <a:ext uri="{FF2B5EF4-FFF2-40B4-BE49-F238E27FC236}">
                <a16:creationId xmlns:a16="http://schemas.microsoft.com/office/drawing/2014/main" id="{2929015D-53C6-42CF-9B44-D99F5DD4630D}"/>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3" name="Arrow: Right 2">
            <a:extLst>
              <a:ext uri="{FF2B5EF4-FFF2-40B4-BE49-F238E27FC236}">
                <a16:creationId xmlns:a16="http://schemas.microsoft.com/office/drawing/2014/main" id="{5F0F8304-50B3-4036-B5D7-50FF3362F897}"/>
              </a:ext>
            </a:extLst>
          </p:cNvPr>
          <p:cNvSpPr/>
          <p:nvPr/>
        </p:nvSpPr>
        <p:spPr bwMode="auto">
          <a:xfrm>
            <a:off x="3977754" y="5992316"/>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8" name="Picture 7">
            <a:extLst>
              <a:ext uri="{FF2B5EF4-FFF2-40B4-BE49-F238E27FC236}">
                <a16:creationId xmlns:a16="http://schemas.microsoft.com/office/drawing/2014/main" id="{4DFCEB77-D488-4A02-9360-C2AC5F9C1078}"/>
              </a:ext>
            </a:extLst>
          </p:cNvPr>
          <p:cNvPicPr>
            <a:picLocks noChangeAspect="1"/>
          </p:cNvPicPr>
          <p:nvPr/>
        </p:nvPicPr>
        <p:blipFill rotWithShape="1">
          <a:blip r:embed="rId4"/>
          <a:srcRect l="-4444" t="19288" r="4444" b="-19288"/>
          <a:stretch/>
        </p:blipFill>
        <p:spPr>
          <a:xfrm>
            <a:off x="4610614" y="5760057"/>
            <a:ext cx="808650" cy="1220604"/>
          </a:xfrm>
          <a:prstGeom prst="rect">
            <a:avLst/>
          </a:prstGeom>
          <a:ln>
            <a:noFill/>
          </a:ln>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105435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4875C446-EDBE-489D-A7F7-5ADE38AC2921}"/>
              </a:ext>
            </a:extLst>
          </p:cNvPr>
          <p:cNvSpPr/>
          <p:nvPr/>
        </p:nvSpPr>
        <p:spPr bwMode="auto">
          <a:xfrm>
            <a:off x="110195" y="1436376"/>
            <a:ext cx="6675871" cy="5512111"/>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pic>
        <p:nvPicPr>
          <p:cNvPr id="15" name="Picture 14">
            <a:extLst>
              <a:ext uri="{FF2B5EF4-FFF2-40B4-BE49-F238E27FC236}">
                <a16:creationId xmlns:a16="http://schemas.microsoft.com/office/drawing/2014/main" id="{308AF808-A487-4C10-A9F0-31289C8B7291}"/>
              </a:ext>
            </a:extLst>
          </p:cNvPr>
          <p:cNvPicPr>
            <a:picLocks noChangeAspect="1"/>
          </p:cNvPicPr>
          <p:nvPr/>
        </p:nvPicPr>
        <p:blipFill>
          <a:blip r:embed="rId3"/>
          <a:stretch>
            <a:fillRect/>
          </a:stretch>
        </p:blipFill>
        <p:spPr>
          <a:xfrm>
            <a:off x="736386" y="3889257"/>
            <a:ext cx="1994310" cy="1126061"/>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612067202"/>
              </p:ext>
            </p:extLst>
          </p:nvPr>
        </p:nvGraphicFramePr>
        <p:xfrm>
          <a:off x="7102894" y="1836327"/>
          <a:ext cx="3400907" cy="1515162"/>
        </p:xfrm>
        <a:graphic>
          <a:graphicData uri="http://schemas.openxmlformats.org/drawingml/2006/table">
            <a:tbl>
              <a:tblPr>
                <a:tableStyleId>{5C22544A-7EE6-4342-B048-85BDC9FD1C3A}</a:tableStyleId>
              </a:tblPr>
              <a:tblGrid>
                <a:gridCol w="3400907">
                  <a:extLst>
                    <a:ext uri="{9D8B030D-6E8A-4147-A177-3AD203B41FA5}">
                      <a16:colId xmlns:a16="http://schemas.microsoft.com/office/drawing/2014/main" val="2484424921"/>
                    </a:ext>
                  </a:extLst>
                </a:gridCol>
              </a:tblGrid>
              <a:tr h="1511462">
                <a:tc>
                  <a:txBody>
                    <a:bodyPr/>
                    <a:lstStyle/>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final output of the process is a JSON dictionary with the following keys: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0" indent="0" algn="just">
                        <a:buFont typeface="Wingdings" panose="05000000000000000000" pitchFamily="2" charset="2"/>
                        <a:buNone/>
                      </a:pPr>
                      <a:r>
                        <a:rPr lang="pt-PT" sz="1400" kern="1200" dirty="0">
                          <a:solidFill>
                            <a:schemeClr val="dk1"/>
                          </a:solidFill>
                          <a:effectLst/>
                          <a:latin typeface="+mn-lt"/>
                          <a:ea typeface="+mn-ea"/>
                          <a:cs typeface="+mn-cs"/>
                        </a:rPr>
                        <a:t>                                   </a:t>
                      </a:r>
                    </a:p>
                    <a:p>
                      <a:pPr marL="0" indent="0" algn="just">
                        <a:buFont typeface="Wingdings" panose="05000000000000000000" pitchFamily="2" charset="2"/>
                        <a:buNone/>
                      </a:pPr>
                      <a:endParaRPr lang="pt-PT" sz="1400" kern="1200" dirty="0">
                        <a:solidFill>
                          <a:schemeClr val="dk1"/>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018461" y="1483977"/>
            <a:ext cx="3504773"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Results JSON –  Step 1</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16" name="Picture 15">
            <a:extLst>
              <a:ext uri="{FF2B5EF4-FFF2-40B4-BE49-F238E27FC236}">
                <a16:creationId xmlns:a16="http://schemas.microsoft.com/office/drawing/2014/main" id="{5A706B7B-F878-4969-B58B-B008E903AA25}"/>
              </a:ext>
            </a:extLst>
          </p:cNvPr>
          <p:cNvPicPr>
            <a:picLocks noChangeAspect="1"/>
          </p:cNvPicPr>
          <p:nvPr/>
        </p:nvPicPr>
        <p:blipFill rotWithShape="1">
          <a:blip r:embed="rId4"/>
          <a:srcRect l="-4444" t="19288" r="4444" b="-19288"/>
          <a:stretch/>
        </p:blipFill>
        <p:spPr>
          <a:xfrm>
            <a:off x="2956426" y="1142211"/>
            <a:ext cx="536256" cy="809443"/>
          </a:xfrm>
          <a:prstGeom prst="rect">
            <a:avLst/>
          </a:prstGeom>
          <a:ln>
            <a:noFill/>
          </a:ln>
          <a:effectLst>
            <a:outerShdw blurRad="63500" sx="102000" sy="102000" algn="ctr" rotWithShape="0">
              <a:prstClr val="black">
                <a:alpha val="40000"/>
              </a:prstClr>
            </a:outerShdw>
          </a:effectLst>
        </p:spPr>
      </p:pic>
      <p:sp>
        <p:nvSpPr>
          <p:cNvPr id="3" name="Rectangle 1">
            <a:extLst>
              <a:ext uri="{FF2B5EF4-FFF2-40B4-BE49-F238E27FC236}">
                <a16:creationId xmlns:a16="http://schemas.microsoft.com/office/drawing/2014/main" id="{4C0FFC91-4C7F-4F74-9F3D-A637BF2B880B}"/>
              </a:ext>
            </a:extLst>
          </p:cNvPr>
          <p:cNvSpPr>
            <a:spLocks noChangeArrowheads="1"/>
          </p:cNvSpPr>
          <p:nvPr/>
        </p:nvSpPr>
        <p:spPr bwMode="auto">
          <a:xfrm>
            <a:off x="3355697" y="1869295"/>
            <a:ext cx="3286353" cy="486287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4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pt-PT" altLang="pt-PT" sz="1400" b="0" i="0" u="none" strike="noStrike" cap="none" normalizeH="0" baseline="0" dirty="0">
                <a:ln>
                  <a:noFill/>
                </a:ln>
                <a:solidFill>
                  <a:schemeClr val="tx1"/>
                </a:solidFill>
                <a:effectLst/>
              </a:rPr>
              <a:t>‘</a:t>
            </a:r>
            <a:r>
              <a:rPr kumimoji="0" lang="pt-PT" altLang="pt-PT" sz="1400" b="1" i="0" u="none" strike="noStrike" cap="none" normalizeH="0" baseline="0" dirty="0">
                <a:ln>
                  <a:noFill/>
                </a:ln>
                <a:solidFill>
                  <a:schemeClr val="accent4">
                    <a:lumMod val="85000"/>
                    <a:lumOff val="15000"/>
                  </a:schemeClr>
                </a:solidFill>
                <a:effectLst/>
              </a:rPr>
              <a:t>image id</a:t>
            </a:r>
            <a:r>
              <a:rPr kumimoji="0" lang="pt-PT" altLang="pt-PT" sz="1400" b="0" i="0" u="none" strike="noStrike" cap="none" normalizeH="0" baseline="0" dirty="0">
                <a:ln>
                  <a:noFill/>
                </a:ln>
                <a:solidFill>
                  <a:schemeClr val="accent4">
                    <a:lumMod val="85000"/>
                    <a:lumOff val="15000"/>
                  </a:schemeClr>
                </a:solidFill>
                <a:effectLst/>
              </a:rPr>
              <a:t>’ </a:t>
            </a:r>
            <a:r>
              <a:rPr kumimoji="0" lang="pt-PT" altLang="pt-PT" sz="1400" b="0" i="0" u="none" strike="noStrike" cap="none" normalizeH="0" baseline="0" dirty="0">
                <a:ln>
                  <a:noFill/>
                </a:ln>
                <a:solidFill>
                  <a:schemeClr val="tx1"/>
                </a:solidFill>
                <a:effectLst/>
              </a:rPr>
              <a:t>: 'ex_007.png’,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pt-PT" altLang="pt-PT" sz="1400" b="0" i="0" u="none" strike="noStrike" cap="none" normalizeH="0" baseline="0" dirty="0">
              <a:ln>
                <a:noFill/>
              </a:ln>
              <a:solidFill>
                <a:schemeClr val="tx1"/>
              </a:solidFill>
              <a:effectLst/>
            </a:endParaRPr>
          </a:p>
          <a:p>
            <a:pPr lvl="0"/>
            <a:r>
              <a:rPr kumimoji="0" lang="pt-PT" altLang="pt-PT" sz="1400" b="0" i="0" u="none" strike="noStrike" cap="none" normalizeH="0" baseline="0" dirty="0">
                <a:ln>
                  <a:noFill/>
                </a:ln>
                <a:solidFill>
                  <a:schemeClr val="tx1"/>
                </a:solidFill>
                <a:effectLst/>
              </a:rPr>
              <a:t>‘</a:t>
            </a:r>
            <a:r>
              <a:rPr kumimoji="0" lang="pt-PT" altLang="pt-PT" sz="1400" b="1" i="0" u="none" strike="noStrike" cap="none" normalizeH="0" baseline="0" dirty="0">
                <a:ln>
                  <a:noFill/>
                </a:ln>
                <a:solidFill>
                  <a:schemeClr val="accent4">
                    <a:lumMod val="85000"/>
                    <a:lumOff val="15000"/>
                  </a:schemeClr>
                </a:solidFill>
                <a:effectLst/>
              </a:rPr>
              <a:t>line coordinates</a:t>
            </a:r>
            <a:r>
              <a:rPr kumimoji="0" lang="pt-PT" altLang="pt-PT" sz="1400" b="0" i="0" u="none" strike="noStrike" cap="none" normalizeH="0" baseline="0" dirty="0">
                <a:ln>
                  <a:noFill/>
                </a:ln>
                <a:solidFill>
                  <a:schemeClr val="tx1"/>
                </a:solidFill>
                <a:effectLst/>
              </a:rPr>
              <a:t>’ : </a:t>
            </a:r>
            <a:r>
              <a:rPr lang="pt-PT" altLang="pt-PT" sz="1400" dirty="0">
                <a:solidFill>
                  <a:schemeClr val="tx1"/>
                </a:solidFill>
              </a:rPr>
              <a:t>[[36, 41, 128, 49], </a:t>
            </a:r>
          </a:p>
          <a:p>
            <a:pPr lvl="0"/>
            <a:r>
              <a:rPr lang="pt-PT" altLang="pt-PT" sz="1400" dirty="0">
                <a:solidFill>
                  <a:schemeClr val="tx1"/>
                </a:solidFill>
              </a:rPr>
              <a:t>                                [60, 74, 127, 81],</a:t>
            </a:r>
          </a:p>
          <a:p>
            <a:pPr lvl="0"/>
            <a:r>
              <a:rPr lang="pt-PT" altLang="pt-PT" sz="1400" dirty="0">
                <a:solidFill>
                  <a:schemeClr val="tx1"/>
                </a:solidFill>
              </a:rPr>
              <a:t>                                [8, 103, 127, 111], </a:t>
            </a:r>
          </a:p>
          <a:p>
            <a:pPr lvl="0"/>
            <a:r>
              <a:rPr lang="pt-PT" altLang="pt-PT" sz="1400" dirty="0">
                <a:solidFill>
                  <a:schemeClr val="tx1"/>
                </a:solidFill>
              </a:rPr>
              <a:t>                                [145, 40, 171, 50],</a:t>
            </a:r>
          </a:p>
          <a:p>
            <a:pPr lvl="0"/>
            <a:r>
              <a:rPr lang="pt-PT" altLang="pt-PT" sz="1400" dirty="0">
                <a:solidFill>
                  <a:schemeClr val="tx1"/>
                </a:solidFill>
              </a:rPr>
              <a:t>                                [144, 71, 200, 81]]</a:t>
            </a:r>
          </a:p>
          <a:p>
            <a:pPr lvl="0"/>
            <a:endParaRPr kumimoji="0" lang="pt-PT" altLang="pt-PT" sz="1400" b="0" i="0" u="none" strike="noStrike" cap="none" normalizeH="0" baseline="0" dirty="0">
              <a:ln>
                <a:noFill/>
              </a:ln>
              <a:solidFill>
                <a:schemeClr val="tx1"/>
              </a:solidFill>
              <a:effectLst/>
            </a:endParaRPr>
          </a:p>
          <a:p>
            <a:pPr lvl="0"/>
            <a:endParaRPr lang="pt-PT" altLang="pt-PT" sz="1400" dirty="0">
              <a:solidFill>
                <a:schemeClr val="tx1"/>
              </a:solidFill>
            </a:endParaRPr>
          </a:p>
          <a:p>
            <a:pPr lvl="0"/>
            <a:r>
              <a:rPr lang="pt-PT" altLang="pt-PT" sz="1400" dirty="0">
                <a:solidFill>
                  <a:schemeClr val="tx1"/>
                </a:solidFill>
              </a:rPr>
              <a:t>‘</a:t>
            </a:r>
            <a:r>
              <a:rPr lang="pt-PT" altLang="pt-PT" sz="1400" b="1" dirty="0">
                <a:solidFill>
                  <a:schemeClr val="accent4">
                    <a:lumMod val="85000"/>
                    <a:lumOff val="15000"/>
                  </a:schemeClr>
                </a:solidFill>
              </a:rPr>
              <a:t>subcoordinates</a:t>
            </a:r>
            <a:r>
              <a:rPr lang="pt-PT" altLang="pt-PT" sz="1400" dirty="0">
                <a:solidFill>
                  <a:schemeClr val="accent4">
                    <a:lumMod val="85000"/>
                    <a:lumOff val="15000"/>
                  </a:schemeClr>
                </a:solidFill>
              </a:rPr>
              <a:t>’ </a:t>
            </a:r>
            <a:r>
              <a:rPr lang="pt-PT" altLang="pt-PT" sz="1400" dirty="0">
                <a:solidFill>
                  <a:schemeClr val="tx1"/>
                </a:solidFill>
              </a:rPr>
              <a:t>: [[5, 10, 14, 26], </a:t>
            </a:r>
          </a:p>
          <a:p>
            <a:pPr lvl="0"/>
            <a:r>
              <a:rPr lang="pt-PT" altLang="pt-PT" sz="1400" dirty="0">
                <a:solidFill>
                  <a:schemeClr val="tx1"/>
                </a:solidFill>
              </a:rPr>
              <a:t>                               [15, 16, 24, 26],</a:t>
            </a:r>
          </a:p>
          <a:p>
            <a:pPr lvl="0"/>
            <a:r>
              <a:rPr lang="pt-PT" altLang="pt-PT" sz="1400" dirty="0">
                <a:solidFill>
                  <a:schemeClr val="tx1"/>
                </a:solidFill>
              </a:rPr>
              <a:t>                               [25, 16, 31, 26], </a:t>
            </a:r>
          </a:p>
          <a:p>
            <a:r>
              <a:rPr lang="pt-PT" altLang="pt-PT" sz="1400" dirty="0">
                <a:solidFill>
                  <a:schemeClr val="tx1"/>
                </a:solidFill>
              </a:rPr>
              <a:t>                               [33, 16, 41, 26] ,</a:t>
            </a:r>
          </a:p>
          <a:p>
            <a:r>
              <a:rPr lang="pt-PT" altLang="pt-PT" sz="1400" dirty="0">
                <a:solidFill>
                  <a:schemeClr val="tx1"/>
                </a:solidFill>
              </a:rPr>
              <a:t>                               [42, 16, 48, 26]......]</a:t>
            </a:r>
          </a:p>
          <a:p>
            <a:pPr lvl="0"/>
            <a:endParaRPr lang="pt-PT" altLang="pt-PT" sz="1400" dirty="0">
              <a:solidFill>
                <a:schemeClr val="tx1"/>
              </a:solidFill>
            </a:endParaRPr>
          </a:p>
          <a:p>
            <a:pPr lvl="0"/>
            <a:endParaRPr lang="pt-PT" altLang="pt-PT" sz="1400" dirty="0">
              <a:solidFill>
                <a:schemeClr val="tx1"/>
              </a:solidFill>
            </a:endParaRPr>
          </a:p>
          <a:p>
            <a:r>
              <a:rPr lang="pt-PT" altLang="pt-PT" sz="1400" dirty="0">
                <a:solidFill>
                  <a:schemeClr val="tx1"/>
                </a:solidFill>
              </a:rPr>
              <a:t>‘</a:t>
            </a:r>
            <a:r>
              <a:rPr lang="pt-PT" altLang="pt-PT" sz="1400" b="1" dirty="0">
                <a:solidFill>
                  <a:schemeClr val="accent4">
                    <a:lumMod val="85000"/>
                    <a:lumOff val="15000"/>
                  </a:schemeClr>
                </a:solidFill>
              </a:rPr>
              <a:t>recognition</a:t>
            </a:r>
            <a:r>
              <a:rPr lang="pt-PT" altLang="pt-PT" sz="1400" dirty="0">
                <a:solidFill>
                  <a:schemeClr val="tx1"/>
                </a:solidFill>
              </a:rPr>
              <a:t>': [[ ‘F‘, ‘a‘, ‘z‘, ‘e‘, ‘r‘ ].......]</a:t>
            </a:r>
          </a:p>
          <a:p>
            <a:r>
              <a:rPr lang="pt-PT" altLang="pt-PT" sz="1400" dirty="0">
                <a:solidFill>
                  <a:schemeClr val="tx1"/>
                </a:solidFill>
              </a:rPr>
              <a:t> </a:t>
            </a:r>
          </a:p>
          <a:p>
            <a:r>
              <a:rPr lang="pt-PT" altLang="pt-PT" sz="1400" dirty="0">
                <a:solidFill>
                  <a:schemeClr val="tx1"/>
                </a:solidFill>
              </a:rPr>
              <a:t>}</a:t>
            </a:r>
          </a:p>
          <a:p>
            <a:pPr lvl="0"/>
            <a:endParaRPr lang="pt-PT" altLang="pt-PT" sz="1600" dirty="0">
              <a:solidFill>
                <a:schemeClr val="tx1"/>
              </a:solidFill>
              <a:latin typeface="Arial Unicode MS"/>
            </a:endParaRPr>
          </a:p>
        </p:txBody>
      </p:sp>
      <p:pic>
        <p:nvPicPr>
          <p:cNvPr id="13" name="Picture 12">
            <a:extLst>
              <a:ext uri="{FF2B5EF4-FFF2-40B4-BE49-F238E27FC236}">
                <a16:creationId xmlns:a16="http://schemas.microsoft.com/office/drawing/2014/main" id="{585EE669-CB4B-4A34-9C62-C5A54728BE93}"/>
              </a:ext>
            </a:extLst>
          </p:cNvPr>
          <p:cNvPicPr>
            <a:picLocks noChangeAspect="1"/>
          </p:cNvPicPr>
          <p:nvPr/>
        </p:nvPicPr>
        <p:blipFill rotWithShape="1">
          <a:blip r:embed="rId5"/>
          <a:srcRect t="17611" b="19911"/>
          <a:stretch/>
        </p:blipFill>
        <p:spPr>
          <a:xfrm>
            <a:off x="186221" y="2367448"/>
            <a:ext cx="2671111" cy="1146426"/>
          </a:xfrm>
          <a:prstGeom prst="rect">
            <a:avLst/>
          </a:prstGeom>
        </p:spPr>
      </p:pic>
      <p:sp>
        <p:nvSpPr>
          <p:cNvPr id="26" name="Rectangle 25">
            <a:extLst>
              <a:ext uri="{FF2B5EF4-FFF2-40B4-BE49-F238E27FC236}">
                <a16:creationId xmlns:a16="http://schemas.microsoft.com/office/drawing/2014/main" id="{2E75CFD5-E3F7-44CC-B7F1-C0622BE74B6F}"/>
              </a:ext>
            </a:extLst>
          </p:cNvPr>
          <p:cNvSpPr/>
          <p:nvPr/>
        </p:nvSpPr>
        <p:spPr>
          <a:xfrm>
            <a:off x="525290" y="2417635"/>
            <a:ext cx="1008008" cy="325206"/>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27" name="Rectangle 26">
            <a:extLst>
              <a:ext uri="{FF2B5EF4-FFF2-40B4-BE49-F238E27FC236}">
                <a16:creationId xmlns:a16="http://schemas.microsoft.com/office/drawing/2014/main" id="{09C44239-61F5-4728-85C9-0F256DC5F498}"/>
              </a:ext>
            </a:extLst>
          </p:cNvPr>
          <p:cNvSpPr/>
          <p:nvPr/>
        </p:nvSpPr>
        <p:spPr>
          <a:xfrm>
            <a:off x="1569037" y="2417635"/>
            <a:ext cx="1030248" cy="325206"/>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28" name="Rectangle 27">
            <a:extLst>
              <a:ext uri="{FF2B5EF4-FFF2-40B4-BE49-F238E27FC236}">
                <a16:creationId xmlns:a16="http://schemas.microsoft.com/office/drawing/2014/main" id="{B9429F98-29B0-44D9-BAF8-A335F257072D}"/>
              </a:ext>
            </a:extLst>
          </p:cNvPr>
          <p:cNvSpPr/>
          <p:nvPr/>
        </p:nvSpPr>
        <p:spPr>
          <a:xfrm>
            <a:off x="1569037" y="2804023"/>
            <a:ext cx="1030247" cy="325206"/>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31" name="Rectangle 30">
            <a:extLst>
              <a:ext uri="{FF2B5EF4-FFF2-40B4-BE49-F238E27FC236}">
                <a16:creationId xmlns:a16="http://schemas.microsoft.com/office/drawing/2014/main" id="{27BCA8AE-4902-488D-92EE-58797BBCC157}"/>
              </a:ext>
            </a:extLst>
          </p:cNvPr>
          <p:cNvSpPr/>
          <p:nvPr/>
        </p:nvSpPr>
        <p:spPr>
          <a:xfrm>
            <a:off x="503050" y="2804023"/>
            <a:ext cx="1030247" cy="325206"/>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32" name="Rectangle 31">
            <a:extLst>
              <a:ext uri="{FF2B5EF4-FFF2-40B4-BE49-F238E27FC236}">
                <a16:creationId xmlns:a16="http://schemas.microsoft.com/office/drawing/2014/main" id="{A83C206C-8071-4CBD-9980-D724515958C0}"/>
              </a:ext>
            </a:extLst>
          </p:cNvPr>
          <p:cNvSpPr/>
          <p:nvPr/>
        </p:nvSpPr>
        <p:spPr>
          <a:xfrm>
            <a:off x="212371" y="3185135"/>
            <a:ext cx="1320925" cy="325206"/>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36" name="Rectangle 35">
            <a:extLst>
              <a:ext uri="{FF2B5EF4-FFF2-40B4-BE49-F238E27FC236}">
                <a16:creationId xmlns:a16="http://schemas.microsoft.com/office/drawing/2014/main" id="{3D3AB2D1-A6E5-4B70-81AE-E12FEA0EA4AB}"/>
              </a:ext>
            </a:extLst>
          </p:cNvPr>
          <p:cNvSpPr/>
          <p:nvPr/>
        </p:nvSpPr>
        <p:spPr>
          <a:xfrm rot="16200000">
            <a:off x="699747" y="4253129"/>
            <a:ext cx="720080" cy="349557"/>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39" name="Rectangle 38">
            <a:extLst>
              <a:ext uri="{FF2B5EF4-FFF2-40B4-BE49-F238E27FC236}">
                <a16:creationId xmlns:a16="http://schemas.microsoft.com/office/drawing/2014/main" id="{40E1B7E2-A289-43D4-AE59-4BE21EE42E7F}"/>
              </a:ext>
            </a:extLst>
          </p:cNvPr>
          <p:cNvSpPr/>
          <p:nvPr/>
        </p:nvSpPr>
        <p:spPr>
          <a:xfrm rot="16200000">
            <a:off x="1015298" y="4253127"/>
            <a:ext cx="720082" cy="349557"/>
          </a:xfrm>
          <a:prstGeom prst="rect">
            <a:avLst/>
          </a:prstGeom>
          <a:solidFill>
            <a:schemeClr val="accent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40" name="Rectangle 39">
            <a:extLst>
              <a:ext uri="{FF2B5EF4-FFF2-40B4-BE49-F238E27FC236}">
                <a16:creationId xmlns:a16="http://schemas.microsoft.com/office/drawing/2014/main" id="{20C0C0AC-48B0-4405-AE2B-29047276B217}"/>
              </a:ext>
            </a:extLst>
          </p:cNvPr>
          <p:cNvSpPr/>
          <p:nvPr/>
        </p:nvSpPr>
        <p:spPr>
          <a:xfrm rot="16200000">
            <a:off x="1342480" y="4270129"/>
            <a:ext cx="720083" cy="315550"/>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41" name="Rectangle 40">
            <a:extLst>
              <a:ext uri="{FF2B5EF4-FFF2-40B4-BE49-F238E27FC236}">
                <a16:creationId xmlns:a16="http://schemas.microsoft.com/office/drawing/2014/main" id="{0C46BE81-6130-4979-91B8-54AF095FBA68}"/>
              </a:ext>
            </a:extLst>
          </p:cNvPr>
          <p:cNvSpPr/>
          <p:nvPr/>
        </p:nvSpPr>
        <p:spPr>
          <a:xfrm rot="16200000">
            <a:off x="1895573" y="4322756"/>
            <a:ext cx="720083" cy="210291"/>
          </a:xfrm>
          <a:prstGeom prst="rect">
            <a:avLst/>
          </a:prstGeom>
          <a:solidFill>
            <a:schemeClr val="tx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44" name="Rectangle 43">
            <a:extLst>
              <a:ext uri="{FF2B5EF4-FFF2-40B4-BE49-F238E27FC236}">
                <a16:creationId xmlns:a16="http://schemas.microsoft.com/office/drawing/2014/main" id="{314CD138-1452-4299-BB71-91DCA4ADFCE7}"/>
              </a:ext>
            </a:extLst>
          </p:cNvPr>
          <p:cNvSpPr/>
          <p:nvPr/>
        </p:nvSpPr>
        <p:spPr>
          <a:xfrm rot="16200000">
            <a:off x="1620429" y="4257903"/>
            <a:ext cx="720082" cy="339998"/>
          </a:xfrm>
          <a:prstGeom prst="rect">
            <a:avLst/>
          </a:prstGeom>
          <a:solidFill>
            <a:schemeClr val="accent2">
              <a:lumMod val="40000"/>
              <a:lumOff val="60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cxnSp>
        <p:nvCxnSpPr>
          <p:cNvPr id="18" name="Straight Arrow Connector 17">
            <a:extLst>
              <a:ext uri="{FF2B5EF4-FFF2-40B4-BE49-F238E27FC236}">
                <a16:creationId xmlns:a16="http://schemas.microsoft.com/office/drawing/2014/main" id="{DF6A6637-F353-4A11-AB1C-619883B00354}"/>
              </a:ext>
            </a:extLst>
          </p:cNvPr>
          <p:cNvCxnSpPr>
            <a:cxnSpLocks/>
          </p:cNvCxnSpPr>
          <p:nvPr/>
        </p:nvCxnSpPr>
        <p:spPr bwMode="auto">
          <a:xfrm flipH="1">
            <a:off x="1438710" y="2555701"/>
            <a:ext cx="695345" cy="15121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6" name="Table 45">
            <a:extLst>
              <a:ext uri="{FF2B5EF4-FFF2-40B4-BE49-F238E27FC236}">
                <a16:creationId xmlns:a16="http://schemas.microsoft.com/office/drawing/2014/main" id="{CB1DE8CA-55CF-4DA0-BFA1-04F4FFF95D35}"/>
              </a:ext>
            </a:extLst>
          </p:cNvPr>
          <p:cNvGraphicFramePr>
            <a:graphicFrameLocks noGrp="1"/>
          </p:cNvGraphicFramePr>
          <p:nvPr>
            <p:extLst>
              <p:ext uri="{D42A27DB-BD31-4B8C-83A1-F6EECF244321}">
                <p14:modId xmlns:p14="http://schemas.microsoft.com/office/powerpoint/2010/main" val="1880025189"/>
              </p:ext>
            </p:extLst>
          </p:nvPr>
        </p:nvGraphicFramePr>
        <p:xfrm>
          <a:off x="7130252" y="2804023"/>
          <a:ext cx="3373549" cy="3976805"/>
        </p:xfrm>
        <a:graphic>
          <a:graphicData uri="http://schemas.openxmlformats.org/drawingml/2006/table">
            <a:tbl>
              <a:tblPr>
                <a:tableStyleId>{5C22544A-7EE6-4342-B048-85BDC9FD1C3A}</a:tableStyleId>
              </a:tblPr>
              <a:tblGrid>
                <a:gridCol w="3373549">
                  <a:extLst>
                    <a:ext uri="{9D8B030D-6E8A-4147-A177-3AD203B41FA5}">
                      <a16:colId xmlns:a16="http://schemas.microsoft.com/office/drawing/2014/main" val="2484424921"/>
                    </a:ext>
                  </a:extLst>
                </a:gridCol>
              </a:tblGrid>
              <a:tr h="953678">
                <a:tc>
                  <a:txBody>
                    <a:bodyPr/>
                    <a:lstStyle/>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pt-PT" altLang="pt-PT" sz="1400" b="0" i="0" u="sng" strike="noStrike" cap="none" normalizeH="0" baseline="0" dirty="0">
                          <a:ln>
                            <a:noFill/>
                          </a:ln>
                          <a:solidFill>
                            <a:schemeClr val="tx1"/>
                          </a:solidFill>
                          <a:effectLst/>
                        </a:rPr>
                        <a:t>image id</a:t>
                      </a:r>
                      <a:r>
                        <a:rPr kumimoji="0" lang="pt-PT" altLang="pt-PT" sz="1400" b="0" i="0" u="none" strike="noStrike" cap="none" normalizeH="0" baseline="0" dirty="0">
                          <a:ln>
                            <a:noFill/>
                          </a:ln>
                          <a:solidFill>
                            <a:schemeClr val="tx1"/>
                          </a:solidFill>
                          <a:effectLst/>
                        </a:rPr>
                        <a:t>: the id of the input image</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kumimoji="0" lang="pt-PT" altLang="pt-PT" sz="1400" b="0" i="0" u="none" strike="noStrike" cap="none" normalizeH="0" baseline="0" dirty="0">
                        <a:ln>
                          <a:noFill/>
                        </a:ln>
                        <a:solidFill>
                          <a:schemeClr val="tx1"/>
                        </a:solidFill>
                        <a:effectLst/>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kumimoji="0" lang="pt-PT" altLang="pt-PT" sz="1400" b="0" i="0" u="sng" strike="noStrike" cap="none" normalizeH="0" baseline="0" dirty="0">
                          <a:ln>
                            <a:noFill/>
                          </a:ln>
                          <a:solidFill>
                            <a:schemeClr val="tx1"/>
                          </a:solidFill>
                          <a:effectLst/>
                        </a:rPr>
                        <a:t>line coordinates</a:t>
                      </a:r>
                      <a:r>
                        <a:rPr lang="pt-PT" sz="1400" b="0" u="sng"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  the</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relative position coordinates of the line or word sergment based the initial input image.We keep this information for our key-value pairs future studies.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lang="pt-PT" sz="1400" b="0" u="none" kern="1200" dirty="0">
                        <a:solidFill>
                          <a:schemeClr val="dk1"/>
                        </a:solidFill>
                        <a:effectLst/>
                        <a:latin typeface="+mn-lt"/>
                        <a:ea typeface="+mn-ea"/>
                        <a:cs typeface="+mn-cs"/>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pt-PT" altLang="pt-PT" sz="1400" u="sng" dirty="0">
                          <a:solidFill>
                            <a:schemeClr val="tx1"/>
                          </a:solidFill>
                        </a:rPr>
                        <a:t>subcoordinates</a:t>
                      </a:r>
                      <a:r>
                        <a:rPr lang="pt-PT" sz="1400" b="0" u="sng"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  the</a:t>
                      </a:r>
                      <a:r>
                        <a:rPr lang="el-GR" sz="1400" b="0" u="none" kern="1200" dirty="0">
                          <a:solidFill>
                            <a:schemeClr val="dk1"/>
                          </a:solidFill>
                          <a:effectLst/>
                          <a:latin typeface="+mn-lt"/>
                          <a:ea typeface="+mn-ea"/>
                          <a:cs typeface="+mn-cs"/>
                        </a:rPr>
                        <a:t> </a:t>
                      </a:r>
                      <a:r>
                        <a:rPr lang="pt-PT" sz="1400" b="0" u="none" kern="1200" dirty="0">
                          <a:solidFill>
                            <a:schemeClr val="dk1"/>
                          </a:solidFill>
                          <a:effectLst/>
                          <a:latin typeface="+mn-lt"/>
                          <a:ea typeface="+mn-ea"/>
                          <a:cs typeface="+mn-cs"/>
                        </a:rPr>
                        <a:t>relative position coordinates of the character based on its corresponding line or word  segment. This information is used </a:t>
                      </a:r>
                      <a:r>
                        <a:rPr lang="pt-PT" sz="1400" kern="1200" dirty="0">
                          <a:solidFill>
                            <a:schemeClr val="dk1"/>
                          </a:solidFill>
                          <a:effectLst/>
                          <a:latin typeface="+mn-lt"/>
                          <a:ea typeface="+mn-ea"/>
                          <a:cs typeface="+mn-cs"/>
                        </a:rPr>
                        <a:t>for the final text represenation and to support an RPA process.</a:t>
                      </a: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endParaRPr lang="pt-PT" altLang="pt-PT" sz="1400" u="sng" dirty="0">
                        <a:solidFill>
                          <a:schemeClr val="tx1"/>
                        </a:solidFill>
                      </a:endParaRPr>
                    </a:p>
                    <a:p>
                      <a:pPr marL="342900" marR="0" lvl="0" indent="-342900" algn="just" defTabSz="914400" rtl="0" eaLnBrk="1" fontAlgn="auto" latinLnBrk="0" hangingPunct="1">
                        <a:lnSpc>
                          <a:spcPct val="100000"/>
                        </a:lnSpc>
                        <a:spcBef>
                          <a:spcPts val="0"/>
                        </a:spcBef>
                        <a:spcAft>
                          <a:spcPts val="0"/>
                        </a:spcAft>
                        <a:buClrTx/>
                        <a:buSzTx/>
                        <a:buFont typeface="+mj-lt"/>
                        <a:buAutoNum type="arabicPeriod"/>
                        <a:tabLst/>
                        <a:defRPr/>
                      </a:pPr>
                      <a:r>
                        <a:rPr lang="pt-PT" altLang="pt-PT" sz="1400" u="sng" dirty="0">
                          <a:solidFill>
                            <a:schemeClr val="tx1"/>
                          </a:solidFill>
                        </a:rPr>
                        <a:t>recognition</a:t>
                      </a:r>
                      <a:r>
                        <a:rPr lang="pt-PT" sz="1400" b="0" u="none" kern="1200" dirty="0">
                          <a:solidFill>
                            <a:schemeClr val="dk1"/>
                          </a:solidFill>
                          <a:effectLst/>
                          <a:latin typeface="+mn-lt"/>
                          <a:ea typeface="+mn-ea"/>
                          <a:cs typeface="+mn-cs"/>
                        </a:rPr>
                        <a:t>: the identified character </a:t>
                      </a:r>
                    </a:p>
                  </a:txBody>
                  <a:tcPr marL="6402" marR="6402" marT="6402"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29222232"/>
                  </a:ext>
                </a:extLst>
              </a:tr>
              <a:tr h="556643">
                <a:tc>
                  <a:txBody>
                    <a:bodyPr/>
                    <a:lstStyle/>
                    <a:p>
                      <a:pPr marL="0" marR="0" lvl="0" indent="0" algn="just"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pt-PT" sz="1400" b="0" u="none" kern="1200" dirty="0">
                        <a:solidFill>
                          <a:schemeClr val="accent4">
                            <a:lumMod val="85000"/>
                            <a:lumOff val="15000"/>
                          </a:schemeClr>
                        </a:solidFill>
                        <a:effectLst/>
                        <a:latin typeface="+mn-lt"/>
                        <a:ea typeface="+mn-ea"/>
                        <a:cs typeface="+mn-cs"/>
                      </a:endParaRPr>
                    </a:p>
                  </a:txBody>
                  <a:tcPr marL="6402" marR="6402" marT="6402" marB="0" anchor="ctr">
                    <a:lnT w="12700" cmpd="sng">
                      <a:noFill/>
                    </a:lnT>
                    <a:noFill/>
                  </a:tcPr>
                </a:tc>
                <a:extLst>
                  <a:ext uri="{0D108BD9-81ED-4DB2-BD59-A6C34878D82A}">
                    <a16:rowId xmlns:a16="http://schemas.microsoft.com/office/drawing/2014/main" val="2039047204"/>
                  </a:ext>
                </a:extLst>
              </a:tr>
            </a:tbl>
          </a:graphicData>
        </a:graphic>
      </p:graphicFrame>
      <p:sp>
        <p:nvSpPr>
          <p:cNvPr id="52" name="Arrow: Right 51">
            <a:extLst>
              <a:ext uri="{FF2B5EF4-FFF2-40B4-BE49-F238E27FC236}">
                <a16:creationId xmlns:a16="http://schemas.microsoft.com/office/drawing/2014/main" id="{63933130-90EF-48C6-B81B-5F22BFD47650}"/>
              </a:ext>
            </a:extLst>
          </p:cNvPr>
          <p:cNvSpPr/>
          <p:nvPr/>
        </p:nvSpPr>
        <p:spPr bwMode="auto">
          <a:xfrm>
            <a:off x="3004027" y="2742841"/>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53" name="Arrow: Right 52">
            <a:extLst>
              <a:ext uri="{FF2B5EF4-FFF2-40B4-BE49-F238E27FC236}">
                <a16:creationId xmlns:a16="http://schemas.microsoft.com/office/drawing/2014/main" id="{4B47E890-A065-4131-981A-5A03F89A267F}"/>
              </a:ext>
            </a:extLst>
          </p:cNvPr>
          <p:cNvSpPr/>
          <p:nvPr/>
        </p:nvSpPr>
        <p:spPr bwMode="auto">
          <a:xfrm>
            <a:off x="2970821" y="4300730"/>
            <a:ext cx="253647" cy="346014"/>
          </a:xfrm>
          <a:prstGeom prst="rightArrow">
            <a:avLst/>
          </a:prstGeom>
          <a:solidFill>
            <a:schemeClr val="accent3">
              <a:lumMod val="8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56" name="Table 55">
            <a:extLst>
              <a:ext uri="{FF2B5EF4-FFF2-40B4-BE49-F238E27FC236}">
                <a16:creationId xmlns:a16="http://schemas.microsoft.com/office/drawing/2014/main" id="{FDF3665D-7FC6-4490-94B5-5578B4E7CCE6}"/>
              </a:ext>
            </a:extLst>
          </p:cNvPr>
          <p:cNvGraphicFramePr>
            <a:graphicFrameLocks noGrp="1"/>
          </p:cNvGraphicFramePr>
          <p:nvPr>
            <p:extLst>
              <p:ext uri="{D42A27DB-BD31-4B8C-83A1-F6EECF244321}">
                <p14:modId xmlns:p14="http://schemas.microsoft.com/office/powerpoint/2010/main" val="2933289298"/>
              </p:ext>
            </p:extLst>
          </p:nvPr>
        </p:nvGraphicFramePr>
        <p:xfrm>
          <a:off x="7018461" y="1869295"/>
          <a:ext cx="45720" cy="4502830"/>
        </p:xfrm>
        <a:graphic>
          <a:graphicData uri="http://schemas.openxmlformats.org/drawingml/2006/table">
            <a:tbl>
              <a:tblPr>
                <a:tableStyleId>{5C22544A-7EE6-4342-B048-85BDC9FD1C3A}</a:tableStyleId>
              </a:tblPr>
              <a:tblGrid>
                <a:gridCol w="45720">
                  <a:extLst>
                    <a:ext uri="{9D8B030D-6E8A-4147-A177-3AD203B41FA5}">
                      <a16:colId xmlns:a16="http://schemas.microsoft.com/office/drawing/2014/main" val="2484424921"/>
                    </a:ext>
                  </a:extLst>
                </a:gridCol>
              </a:tblGrid>
              <a:tr h="450283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Tree>
    <p:extLst>
      <p:ext uri="{BB962C8B-B14F-4D97-AF65-F5344CB8AC3E}">
        <p14:creationId xmlns:p14="http://schemas.microsoft.com/office/powerpoint/2010/main" val="29197333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5" name="Rectangle 484">
            <a:extLst>
              <a:ext uri="{FF2B5EF4-FFF2-40B4-BE49-F238E27FC236}">
                <a16:creationId xmlns:a16="http://schemas.microsoft.com/office/drawing/2014/main" id="{7142E544-44B2-4B9B-B436-1CE4A7D58230}"/>
              </a:ext>
            </a:extLst>
          </p:cNvPr>
          <p:cNvSpPr/>
          <p:nvPr/>
        </p:nvSpPr>
        <p:spPr bwMode="auto">
          <a:xfrm>
            <a:off x="157169" y="1536264"/>
            <a:ext cx="4736594" cy="5512111"/>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486" name="Rectangle 485">
            <a:extLst>
              <a:ext uri="{FF2B5EF4-FFF2-40B4-BE49-F238E27FC236}">
                <a16:creationId xmlns:a16="http://schemas.microsoft.com/office/drawing/2014/main" id="{552EA96C-811C-48D5-86A0-0DC424C5084E}"/>
              </a:ext>
            </a:extLst>
          </p:cNvPr>
          <p:cNvSpPr/>
          <p:nvPr/>
        </p:nvSpPr>
        <p:spPr bwMode="auto">
          <a:xfrm>
            <a:off x="5192048" y="1514831"/>
            <a:ext cx="5410716" cy="551661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24" name="Rectangle 23">
            <a:extLst>
              <a:ext uri="{FF2B5EF4-FFF2-40B4-BE49-F238E27FC236}">
                <a16:creationId xmlns:a16="http://schemas.microsoft.com/office/drawing/2014/main" id="{7C6D4744-A22B-42F0-BE0F-78AD07868F6E}"/>
              </a:ext>
            </a:extLst>
          </p:cNvPr>
          <p:cNvSpPr/>
          <p:nvPr/>
        </p:nvSpPr>
        <p:spPr bwMode="auto">
          <a:xfrm>
            <a:off x="263996" y="2519344"/>
            <a:ext cx="1325263"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90229" y="528226"/>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158504" y="1145056"/>
            <a:ext cx="4735259"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Process Diagram – Training</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 name="Flowchart: Terminator 1">
            <a:extLst>
              <a:ext uri="{FF2B5EF4-FFF2-40B4-BE49-F238E27FC236}">
                <a16:creationId xmlns:a16="http://schemas.microsoft.com/office/drawing/2014/main" id="{FBBAE52C-5C03-4D70-B8F4-0C4174EEEA9B}"/>
              </a:ext>
            </a:extLst>
          </p:cNvPr>
          <p:cNvSpPr/>
          <p:nvPr/>
        </p:nvSpPr>
        <p:spPr bwMode="auto">
          <a:xfrm>
            <a:off x="336556" y="1812787"/>
            <a:ext cx="888517" cy="432048"/>
          </a:xfrm>
          <a:prstGeom prst="flowChartTerminator">
            <a:avLst/>
          </a:prstGeom>
          <a:solidFill>
            <a:schemeClr val="accent6">
              <a:lumMod val="75000"/>
            </a:schemeClr>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cs typeface="Arial" charset="0"/>
              </a:rPr>
              <a:t>Start</a:t>
            </a:r>
            <a:endParaRPr kumimoji="0" lang="en-US" sz="1100" b="0" i="0" u="none" strike="noStrike" cap="none" normalizeH="0" baseline="0" dirty="0">
              <a:ln>
                <a:noFill/>
              </a:ln>
              <a:solidFill>
                <a:srgbClr val="FFFFFF"/>
              </a:solidFill>
              <a:effectLst/>
              <a:latin typeface="Arial" charset="0"/>
              <a:cs typeface="Arial" charset="0"/>
            </a:endParaRPr>
          </a:p>
        </p:txBody>
      </p:sp>
      <p:sp>
        <p:nvSpPr>
          <p:cNvPr id="19" name="TextBox 18">
            <a:extLst>
              <a:ext uri="{FF2B5EF4-FFF2-40B4-BE49-F238E27FC236}">
                <a16:creationId xmlns:a16="http://schemas.microsoft.com/office/drawing/2014/main" id="{D8843DF7-7127-4450-A920-6C8E7DAA7DE3}"/>
              </a:ext>
            </a:extLst>
          </p:cNvPr>
          <p:cNvSpPr txBox="1"/>
          <p:nvPr/>
        </p:nvSpPr>
        <p:spPr>
          <a:xfrm>
            <a:off x="301625" y="2556571"/>
            <a:ext cx="1635923" cy="630942"/>
          </a:xfrm>
          <a:prstGeom prst="rect">
            <a:avLst/>
          </a:prstGeom>
          <a:noFill/>
        </p:spPr>
        <p:txBody>
          <a:bodyPr wrap="square" rtlCol="0">
            <a:spAutoFit/>
          </a:bodyPr>
          <a:lstStyle/>
          <a:p>
            <a:r>
              <a:rPr lang="en-US" sz="1200" dirty="0">
                <a:latin typeface="Arial" charset="0"/>
                <a:cs typeface="Arial" charset="0"/>
              </a:rPr>
              <a:t>Generate Base Training Data</a:t>
            </a:r>
            <a:endParaRPr lang="en-US" dirty="0">
              <a:latin typeface="Arial" charset="0"/>
              <a:cs typeface="Arial" charset="0"/>
            </a:endParaRPr>
          </a:p>
          <a:p>
            <a:endParaRPr lang="en-US" dirty="0"/>
          </a:p>
        </p:txBody>
      </p:sp>
      <p:sp>
        <p:nvSpPr>
          <p:cNvPr id="25" name="Flowchart: Manual Input 24">
            <a:extLst>
              <a:ext uri="{FF2B5EF4-FFF2-40B4-BE49-F238E27FC236}">
                <a16:creationId xmlns:a16="http://schemas.microsoft.com/office/drawing/2014/main" id="{21F886C7-EDE5-4414-B36A-C84E35C095A9}"/>
              </a:ext>
            </a:extLst>
          </p:cNvPr>
          <p:cNvSpPr/>
          <p:nvPr/>
        </p:nvSpPr>
        <p:spPr bwMode="auto">
          <a:xfrm>
            <a:off x="2031879" y="2485338"/>
            <a:ext cx="1250741" cy="600163"/>
          </a:xfrm>
          <a:prstGeom prst="flowChartManualInpu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6" name="TextBox 25">
            <a:extLst>
              <a:ext uri="{FF2B5EF4-FFF2-40B4-BE49-F238E27FC236}">
                <a16:creationId xmlns:a16="http://schemas.microsoft.com/office/drawing/2014/main" id="{A3ADFC48-0A73-4D9B-ABE3-6031AE50470E}"/>
              </a:ext>
            </a:extLst>
          </p:cNvPr>
          <p:cNvSpPr txBox="1"/>
          <p:nvPr/>
        </p:nvSpPr>
        <p:spPr>
          <a:xfrm>
            <a:off x="2261558" y="2593350"/>
            <a:ext cx="1208878" cy="600164"/>
          </a:xfrm>
          <a:prstGeom prst="rect">
            <a:avLst/>
          </a:prstGeom>
          <a:noFill/>
        </p:spPr>
        <p:txBody>
          <a:bodyPr wrap="square" rtlCol="0">
            <a:spAutoFit/>
          </a:bodyPr>
          <a:lstStyle/>
          <a:p>
            <a:r>
              <a:rPr lang="en-US" dirty="0">
                <a:latin typeface="Arial" charset="0"/>
                <a:cs typeface="Arial" charset="0"/>
              </a:rPr>
              <a:t>Characters </a:t>
            </a:r>
          </a:p>
          <a:p>
            <a:r>
              <a:rPr lang="en-US" dirty="0">
                <a:latin typeface="Arial" charset="0"/>
                <a:cs typeface="Arial" charset="0"/>
              </a:rPr>
              <a:t>Quantity</a:t>
            </a:r>
            <a:endParaRPr lang="en-US" sz="1050" dirty="0">
              <a:latin typeface="Arial" charset="0"/>
              <a:cs typeface="Arial" charset="0"/>
            </a:endParaRPr>
          </a:p>
          <a:p>
            <a:endParaRPr lang="en-US" dirty="0"/>
          </a:p>
        </p:txBody>
      </p:sp>
      <p:sp>
        <p:nvSpPr>
          <p:cNvPr id="33" name="Flowchart: Decision 32">
            <a:extLst>
              <a:ext uri="{FF2B5EF4-FFF2-40B4-BE49-F238E27FC236}">
                <a16:creationId xmlns:a16="http://schemas.microsoft.com/office/drawing/2014/main" id="{2D47DE8C-4FF9-4116-B729-C4AED9521AE2}"/>
              </a:ext>
            </a:extLst>
          </p:cNvPr>
          <p:cNvSpPr/>
          <p:nvPr/>
        </p:nvSpPr>
        <p:spPr bwMode="auto">
          <a:xfrm>
            <a:off x="1469603" y="1667044"/>
            <a:ext cx="1201754" cy="715553"/>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4" name="TextBox 33">
            <a:extLst>
              <a:ext uri="{FF2B5EF4-FFF2-40B4-BE49-F238E27FC236}">
                <a16:creationId xmlns:a16="http://schemas.microsoft.com/office/drawing/2014/main" id="{978622F6-561B-4496-A9EF-E5EA66A0A872}"/>
              </a:ext>
            </a:extLst>
          </p:cNvPr>
          <p:cNvSpPr txBox="1"/>
          <p:nvPr/>
        </p:nvSpPr>
        <p:spPr>
          <a:xfrm>
            <a:off x="1647787" y="1751059"/>
            <a:ext cx="1201754" cy="761747"/>
          </a:xfrm>
          <a:prstGeom prst="rect">
            <a:avLst/>
          </a:prstGeom>
          <a:noFill/>
        </p:spPr>
        <p:txBody>
          <a:bodyPr wrap="square" rtlCol="0">
            <a:spAutoFit/>
          </a:bodyPr>
          <a:lstStyle/>
          <a:p>
            <a:r>
              <a:rPr lang="en-US" dirty="0">
                <a:latin typeface="Arial" charset="0"/>
                <a:cs typeface="Arial" charset="0"/>
              </a:rPr>
              <a:t>   Which Characters? </a:t>
            </a:r>
          </a:p>
          <a:p>
            <a:endParaRPr lang="en-US" sz="1050" dirty="0">
              <a:latin typeface="Arial" charset="0"/>
              <a:cs typeface="Arial" charset="0"/>
            </a:endParaRPr>
          </a:p>
          <a:p>
            <a:endParaRPr lang="en-US" dirty="0"/>
          </a:p>
        </p:txBody>
      </p:sp>
      <p:sp>
        <p:nvSpPr>
          <p:cNvPr id="40" name="TextBox 39">
            <a:extLst>
              <a:ext uri="{FF2B5EF4-FFF2-40B4-BE49-F238E27FC236}">
                <a16:creationId xmlns:a16="http://schemas.microsoft.com/office/drawing/2014/main" id="{61B843A2-6F58-4501-A467-6779B5F11588}"/>
              </a:ext>
            </a:extLst>
          </p:cNvPr>
          <p:cNvSpPr txBox="1"/>
          <p:nvPr/>
        </p:nvSpPr>
        <p:spPr>
          <a:xfrm>
            <a:off x="2199876" y="3619339"/>
            <a:ext cx="786653" cy="931024"/>
          </a:xfrm>
          <a:prstGeom prst="rect">
            <a:avLst/>
          </a:prstGeom>
          <a:noFill/>
        </p:spPr>
        <p:txBody>
          <a:bodyPr wrap="square" rtlCol="0">
            <a:spAutoFit/>
          </a:bodyPr>
          <a:lstStyle/>
          <a:p>
            <a:r>
              <a:rPr lang="en-US" dirty="0">
                <a:latin typeface="Arial" charset="0"/>
                <a:cs typeface="Arial" charset="0"/>
              </a:rPr>
              <a:t>Add Manual</a:t>
            </a:r>
          </a:p>
          <a:p>
            <a:r>
              <a:rPr lang="en-US" dirty="0">
                <a:latin typeface="Arial" charset="0"/>
                <a:cs typeface="Arial" charset="0"/>
              </a:rPr>
              <a:t>     Data  </a:t>
            </a:r>
          </a:p>
          <a:p>
            <a:endParaRPr lang="en-US" sz="1050" dirty="0">
              <a:latin typeface="Arial" charset="0"/>
              <a:cs typeface="Arial" charset="0"/>
            </a:endParaRPr>
          </a:p>
          <a:p>
            <a:endParaRPr lang="en-US" dirty="0"/>
          </a:p>
        </p:txBody>
      </p:sp>
      <p:cxnSp>
        <p:nvCxnSpPr>
          <p:cNvPr id="5" name="Straight Arrow Connector 4">
            <a:extLst>
              <a:ext uri="{FF2B5EF4-FFF2-40B4-BE49-F238E27FC236}">
                <a16:creationId xmlns:a16="http://schemas.microsoft.com/office/drawing/2014/main" id="{F14C347D-2556-4CA4-B9B7-7483636958B8}"/>
              </a:ext>
            </a:extLst>
          </p:cNvPr>
          <p:cNvCxnSpPr>
            <a:cxnSpLocks/>
            <a:stCxn id="2" idx="3"/>
            <a:endCxn id="33" idx="1"/>
          </p:cNvCxnSpPr>
          <p:nvPr/>
        </p:nvCxnSpPr>
        <p:spPr bwMode="auto">
          <a:xfrm flipV="1">
            <a:off x="1225073" y="2024821"/>
            <a:ext cx="244530" cy="39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54D6FD1-02FD-43F7-9B96-EC53A3B7EFDB}"/>
              </a:ext>
            </a:extLst>
          </p:cNvPr>
          <p:cNvCxnSpPr>
            <a:cxnSpLocks/>
            <a:stCxn id="25" idx="1"/>
            <a:endCxn id="24" idx="3"/>
          </p:cNvCxnSpPr>
          <p:nvPr/>
        </p:nvCxnSpPr>
        <p:spPr bwMode="auto">
          <a:xfrm flipH="1">
            <a:off x="1589259" y="2785420"/>
            <a:ext cx="442620" cy="78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CBFDC80-377F-4797-9843-1D0BDD28864E}"/>
              </a:ext>
            </a:extLst>
          </p:cNvPr>
          <p:cNvCxnSpPr>
            <a:cxnSpLocks/>
            <a:endCxn id="72" idx="0"/>
          </p:cNvCxnSpPr>
          <p:nvPr/>
        </p:nvCxnSpPr>
        <p:spPr bwMode="auto">
          <a:xfrm flipH="1">
            <a:off x="921876" y="3067271"/>
            <a:ext cx="4752" cy="394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79B1B67-E78E-4FBC-9DBD-F6B02B1FD7C6}"/>
              </a:ext>
            </a:extLst>
          </p:cNvPr>
          <p:cNvSpPr/>
          <p:nvPr/>
        </p:nvSpPr>
        <p:spPr bwMode="auto">
          <a:xfrm>
            <a:off x="321619" y="4522366"/>
            <a:ext cx="1270149"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68" name="TextBox 67">
            <a:extLst>
              <a:ext uri="{FF2B5EF4-FFF2-40B4-BE49-F238E27FC236}">
                <a16:creationId xmlns:a16="http://schemas.microsoft.com/office/drawing/2014/main" id="{3513EECC-CFFA-4914-85E1-E47B9EA8691D}"/>
              </a:ext>
            </a:extLst>
          </p:cNvPr>
          <p:cNvSpPr txBox="1"/>
          <p:nvPr/>
        </p:nvSpPr>
        <p:spPr>
          <a:xfrm>
            <a:off x="356240" y="4572012"/>
            <a:ext cx="1320949" cy="630942"/>
          </a:xfrm>
          <a:prstGeom prst="rect">
            <a:avLst/>
          </a:prstGeom>
          <a:noFill/>
        </p:spPr>
        <p:txBody>
          <a:bodyPr wrap="square" rtlCol="0">
            <a:spAutoFit/>
          </a:bodyPr>
          <a:lstStyle/>
          <a:p>
            <a:r>
              <a:rPr lang="en-US" sz="1200" dirty="0">
                <a:latin typeface="Arial" charset="0"/>
                <a:cs typeface="Arial" charset="0"/>
              </a:rPr>
              <a:t>Generate  GAN Training Data</a:t>
            </a:r>
            <a:endParaRPr lang="en-US" dirty="0">
              <a:latin typeface="Arial" charset="0"/>
              <a:cs typeface="Arial" charset="0"/>
            </a:endParaRPr>
          </a:p>
          <a:p>
            <a:endParaRPr lang="en-US" dirty="0"/>
          </a:p>
        </p:txBody>
      </p:sp>
      <p:sp>
        <p:nvSpPr>
          <p:cNvPr id="69" name="Flowchart: Decision 68">
            <a:extLst>
              <a:ext uri="{FF2B5EF4-FFF2-40B4-BE49-F238E27FC236}">
                <a16:creationId xmlns:a16="http://schemas.microsoft.com/office/drawing/2014/main" id="{4E2D6C03-0126-4BA0-BA6C-76E3E4A1C415}"/>
              </a:ext>
            </a:extLst>
          </p:cNvPr>
          <p:cNvSpPr/>
          <p:nvPr/>
        </p:nvSpPr>
        <p:spPr bwMode="auto">
          <a:xfrm>
            <a:off x="2064457" y="4461090"/>
            <a:ext cx="1067991" cy="676210"/>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70" name="TextBox 69">
            <a:extLst>
              <a:ext uri="{FF2B5EF4-FFF2-40B4-BE49-F238E27FC236}">
                <a16:creationId xmlns:a16="http://schemas.microsoft.com/office/drawing/2014/main" id="{246D712D-732E-45FE-A9C6-0E9C8BE611F1}"/>
              </a:ext>
            </a:extLst>
          </p:cNvPr>
          <p:cNvSpPr txBox="1"/>
          <p:nvPr/>
        </p:nvSpPr>
        <p:spPr>
          <a:xfrm>
            <a:off x="2163023" y="4575487"/>
            <a:ext cx="949852" cy="761747"/>
          </a:xfrm>
          <a:prstGeom prst="rect">
            <a:avLst/>
          </a:prstGeom>
          <a:noFill/>
        </p:spPr>
        <p:txBody>
          <a:bodyPr wrap="square" rtlCol="0">
            <a:spAutoFit/>
          </a:bodyPr>
          <a:lstStyle/>
          <a:p>
            <a:r>
              <a:rPr lang="en-US" dirty="0">
                <a:latin typeface="Arial" charset="0"/>
                <a:cs typeface="Arial" charset="0"/>
              </a:rPr>
              <a:t>   Manual</a:t>
            </a:r>
          </a:p>
          <a:p>
            <a:r>
              <a:rPr lang="en-US" dirty="0">
                <a:latin typeface="Arial" charset="0"/>
                <a:cs typeface="Arial" charset="0"/>
              </a:rPr>
              <a:t>     Data ?  </a:t>
            </a:r>
          </a:p>
          <a:p>
            <a:endParaRPr lang="en-US" sz="1050" dirty="0">
              <a:latin typeface="Arial" charset="0"/>
              <a:cs typeface="Arial" charset="0"/>
            </a:endParaRPr>
          </a:p>
          <a:p>
            <a:endParaRPr lang="en-US" dirty="0"/>
          </a:p>
        </p:txBody>
      </p:sp>
      <p:cxnSp>
        <p:nvCxnSpPr>
          <p:cNvPr id="71" name="Straight Arrow Connector 70">
            <a:extLst>
              <a:ext uri="{FF2B5EF4-FFF2-40B4-BE49-F238E27FC236}">
                <a16:creationId xmlns:a16="http://schemas.microsoft.com/office/drawing/2014/main" id="{10631C48-AA2D-46D1-9D65-88150B22403C}"/>
              </a:ext>
            </a:extLst>
          </p:cNvPr>
          <p:cNvCxnSpPr>
            <a:cxnSpLocks/>
            <a:endCxn id="87" idx="1"/>
          </p:cNvCxnSpPr>
          <p:nvPr/>
        </p:nvCxnSpPr>
        <p:spPr bwMode="auto">
          <a:xfrm flipV="1">
            <a:off x="1413805" y="3797711"/>
            <a:ext cx="502917" cy="1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Flowchart: Decision 71">
            <a:extLst>
              <a:ext uri="{FF2B5EF4-FFF2-40B4-BE49-F238E27FC236}">
                <a16:creationId xmlns:a16="http://schemas.microsoft.com/office/drawing/2014/main" id="{3C2166BC-D10E-4E71-86E0-5945D6D1DBB9}"/>
              </a:ext>
            </a:extLst>
          </p:cNvPr>
          <p:cNvSpPr/>
          <p:nvPr/>
        </p:nvSpPr>
        <p:spPr bwMode="auto">
          <a:xfrm>
            <a:off x="387880" y="3461533"/>
            <a:ext cx="1067991" cy="676210"/>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79" name="TextBox 78">
            <a:extLst>
              <a:ext uri="{FF2B5EF4-FFF2-40B4-BE49-F238E27FC236}">
                <a16:creationId xmlns:a16="http://schemas.microsoft.com/office/drawing/2014/main" id="{9C882DF9-4340-43F6-AFF5-78297B777CF8}"/>
              </a:ext>
            </a:extLst>
          </p:cNvPr>
          <p:cNvSpPr txBox="1"/>
          <p:nvPr/>
        </p:nvSpPr>
        <p:spPr>
          <a:xfrm>
            <a:off x="646313" y="3572533"/>
            <a:ext cx="1028800" cy="584775"/>
          </a:xfrm>
          <a:prstGeom prst="rect">
            <a:avLst/>
          </a:prstGeom>
          <a:noFill/>
        </p:spPr>
        <p:txBody>
          <a:bodyPr wrap="square" rtlCol="0">
            <a:spAutoFit/>
          </a:bodyPr>
          <a:lstStyle/>
          <a:p>
            <a:r>
              <a:rPr lang="en-US" sz="1050" dirty="0">
                <a:latin typeface="Arial" charset="0"/>
                <a:cs typeface="Arial" charset="0"/>
              </a:rPr>
              <a:t>Retrain </a:t>
            </a:r>
          </a:p>
          <a:p>
            <a:r>
              <a:rPr lang="en-US" sz="1050" dirty="0">
                <a:latin typeface="Arial" charset="0"/>
                <a:cs typeface="Arial" charset="0"/>
              </a:rPr>
              <a:t>GAN?</a:t>
            </a:r>
          </a:p>
          <a:p>
            <a:endParaRPr lang="en-US" dirty="0"/>
          </a:p>
        </p:txBody>
      </p:sp>
      <p:cxnSp>
        <p:nvCxnSpPr>
          <p:cNvPr id="81" name="Straight Arrow Connector 80">
            <a:extLst>
              <a:ext uri="{FF2B5EF4-FFF2-40B4-BE49-F238E27FC236}">
                <a16:creationId xmlns:a16="http://schemas.microsoft.com/office/drawing/2014/main" id="{DEDE4D0B-87B0-4A91-8CC5-0A76E80F347E}"/>
              </a:ext>
            </a:extLst>
          </p:cNvPr>
          <p:cNvCxnSpPr>
            <a:cxnSpLocks/>
            <a:stCxn id="72" idx="2"/>
          </p:cNvCxnSpPr>
          <p:nvPr/>
        </p:nvCxnSpPr>
        <p:spPr bwMode="auto">
          <a:xfrm flipH="1">
            <a:off x="921875" y="4137743"/>
            <a:ext cx="1" cy="3408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BED3A2DA-175E-43D7-82EA-F3E78B9F868F}"/>
              </a:ext>
            </a:extLst>
          </p:cNvPr>
          <p:cNvSpPr txBox="1"/>
          <p:nvPr/>
        </p:nvSpPr>
        <p:spPr>
          <a:xfrm>
            <a:off x="1475563" y="3536101"/>
            <a:ext cx="557898" cy="261610"/>
          </a:xfrm>
          <a:prstGeom prst="rect">
            <a:avLst/>
          </a:prstGeom>
          <a:noFill/>
        </p:spPr>
        <p:txBody>
          <a:bodyPr wrap="square" rtlCol="0">
            <a:spAutoFit/>
          </a:bodyPr>
          <a:lstStyle/>
          <a:p>
            <a:r>
              <a:rPr lang="en-US" dirty="0">
                <a:solidFill>
                  <a:schemeClr val="tx1"/>
                </a:solidFill>
              </a:rPr>
              <a:t>Yes</a:t>
            </a:r>
          </a:p>
        </p:txBody>
      </p:sp>
      <p:sp>
        <p:nvSpPr>
          <p:cNvPr id="86" name="TextBox 85">
            <a:extLst>
              <a:ext uri="{FF2B5EF4-FFF2-40B4-BE49-F238E27FC236}">
                <a16:creationId xmlns:a16="http://schemas.microsoft.com/office/drawing/2014/main" id="{7CACE5FD-5156-4D36-BA95-B0631275034E}"/>
              </a:ext>
            </a:extLst>
          </p:cNvPr>
          <p:cNvSpPr txBox="1"/>
          <p:nvPr/>
        </p:nvSpPr>
        <p:spPr>
          <a:xfrm>
            <a:off x="963777" y="4155834"/>
            <a:ext cx="557898" cy="261610"/>
          </a:xfrm>
          <a:prstGeom prst="rect">
            <a:avLst/>
          </a:prstGeom>
          <a:noFill/>
        </p:spPr>
        <p:txBody>
          <a:bodyPr wrap="square" rtlCol="0">
            <a:spAutoFit/>
          </a:bodyPr>
          <a:lstStyle/>
          <a:p>
            <a:r>
              <a:rPr lang="en-US" dirty="0">
                <a:solidFill>
                  <a:schemeClr val="tx1"/>
                </a:solidFill>
              </a:rPr>
              <a:t>No</a:t>
            </a:r>
          </a:p>
        </p:txBody>
      </p:sp>
      <p:sp>
        <p:nvSpPr>
          <p:cNvPr id="87" name="Rectangle 86">
            <a:extLst>
              <a:ext uri="{FF2B5EF4-FFF2-40B4-BE49-F238E27FC236}">
                <a16:creationId xmlns:a16="http://schemas.microsoft.com/office/drawing/2014/main" id="{42C3639B-51C3-43D2-BEB9-F3831AD2B711}"/>
              </a:ext>
            </a:extLst>
          </p:cNvPr>
          <p:cNvSpPr/>
          <p:nvPr/>
        </p:nvSpPr>
        <p:spPr bwMode="auto">
          <a:xfrm>
            <a:off x="1916722" y="3523747"/>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88" name="TextBox 87">
            <a:extLst>
              <a:ext uri="{FF2B5EF4-FFF2-40B4-BE49-F238E27FC236}">
                <a16:creationId xmlns:a16="http://schemas.microsoft.com/office/drawing/2014/main" id="{9BF264AB-8900-4557-AF78-7EE780527D99}"/>
              </a:ext>
            </a:extLst>
          </p:cNvPr>
          <p:cNvSpPr txBox="1"/>
          <p:nvPr/>
        </p:nvSpPr>
        <p:spPr>
          <a:xfrm>
            <a:off x="2125449" y="3587126"/>
            <a:ext cx="786653" cy="630942"/>
          </a:xfrm>
          <a:prstGeom prst="rect">
            <a:avLst/>
          </a:prstGeom>
          <a:noFill/>
        </p:spPr>
        <p:txBody>
          <a:bodyPr wrap="square" rtlCol="0">
            <a:spAutoFit/>
          </a:bodyPr>
          <a:lstStyle/>
          <a:p>
            <a:r>
              <a:rPr lang="en-US" sz="1200" dirty="0">
                <a:latin typeface="Arial" charset="0"/>
                <a:cs typeface="Arial" charset="0"/>
              </a:rPr>
              <a:t>Retrain GAN</a:t>
            </a:r>
            <a:endParaRPr lang="en-US" dirty="0">
              <a:latin typeface="Arial" charset="0"/>
              <a:cs typeface="Arial" charset="0"/>
            </a:endParaRPr>
          </a:p>
          <a:p>
            <a:endParaRPr lang="en-US" dirty="0"/>
          </a:p>
        </p:txBody>
      </p:sp>
      <p:sp>
        <p:nvSpPr>
          <p:cNvPr id="90" name="Rectangle 89">
            <a:extLst>
              <a:ext uri="{FF2B5EF4-FFF2-40B4-BE49-F238E27FC236}">
                <a16:creationId xmlns:a16="http://schemas.microsoft.com/office/drawing/2014/main" id="{0E1B36C6-EFFC-4D1C-A2BC-FCF703E6396A}"/>
              </a:ext>
            </a:extLst>
          </p:cNvPr>
          <p:cNvSpPr/>
          <p:nvPr/>
        </p:nvSpPr>
        <p:spPr bwMode="auto">
          <a:xfrm>
            <a:off x="3336825" y="3523747"/>
            <a:ext cx="1278224"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endParaRPr lang="en-US" dirty="0">
              <a:latin typeface="Arial" charset="0"/>
              <a:cs typeface="Arial" charset="0"/>
            </a:endParaRPr>
          </a:p>
        </p:txBody>
      </p:sp>
      <p:cxnSp>
        <p:nvCxnSpPr>
          <p:cNvPr id="92" name="Straight Arrow Connector 91">
            <a:extLst>
              <a:ext uri="{FF2B5EF4-FFF2-40B4-BE49-F238E27FC236}">
                <a16:creationId xmlns:a16="http://schemas.microsoft.com/office/drawing/2014/main" id="{B1B91C8E-4ACE-445D-BCF6-93913822A529}"/>
              </a:ext>
            </a:extLst>
          </p:cNvPr>
          <p:cNvCxnSpPr>
            <a:cxnSpLocks/>
            <a:stCxn id="87" idx="3"/>
            <a:endCxn id="90" idx="1"/>
          </p:cNvCxnSpPr>
          <p:nvPr/>
        </p:nvCxnSpPr>
        <p:spPr bwMode="auto">
          <a:xfrm>
            <a:off x="3028307" y="3797711"/>
            <a:ext cx="30851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5FF789F9-0A83-43E0-B596-BAC159DBB850}"/>
              </a:ext>
            </a:extLst>
          </p:cNvPr>
          <p:cNvCxnSpPr>
            <a:cxnSpLocks/>
            <a:stCxn id="67" idx="3"/>
            <a:endCxn id="69" idx="1"/>
          </p:cNvCxnSpPr>
          <p:nvPr/>
        </p:nvCxnSpPr>
        <p:spPr bwMode="auto">
          <a:xfrm>
            <a:off x="1591768" y="4796330"/>
            <a:ext cx="472689" cy="2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6549D8A3-DF62-4926-A5CA-883109D22CE5}"/>
              </a:ext>
            </a:extLst>
          </p:cNvPr>
          <p:cNvCxnSpPr>
            <a:cxnSpLocks/>
            <a:endCxn id="69" idx="0"/>
          </p:cNvCxnSpPr>
          <p:nvPr/>
        </p:nvCxnSpPr>
        <p:spPr bwMode="auto">
          <a:xfrm rot="5400000">
            <a:off x="2886169" y="3820921"/>
            <a:ext cx="352453" cy="92788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221DB519-2766-42B6-84B9-AC33B95C51E3}"/>
              </a:ext>
            </a:extLst>
          </p:cNvPr>
          <p:cNvSpPr txBox="1"/>
          <p:nvPr/>
        </p:nvSpPr>
        <p:spPr>
          <a:xfrm>
            <a:off x="3378060" y="3532672"/>
            <a:ext cx="1364209" cy="630942"/>
          </a:xfrm>
          <a:prstGeom prst="rect">
            <a:avLst/>
          </a:prstGeom>
          <a:noFill/>
        </p:spPr>
        <p:txBody>
          <a:bodyPr wrap="square" rtlCol="0">
            <a:spAutoFit/>
          </a:bodyPr>
          <a:lstStyle/>
          <a:p>
            <a:r>
              <a:rPr lang="en-US" sz="1200" dirty="0">
                <a:latin typeface="Arial" charset="0"/>
                <a:cs typeface="Arial" charset="0"/>
              </a:rPr>
              <a:t>Generate  GAN Training Data</a:t>
            </a:r>
          </a:p>
          <a:p>
            <a:endParaRPr lang="en-US" dirty="0"/>
          </a:p>
        </p:txBody>
      </p:sp>
      <p:sp>
        <p:nvSpPr>
          <p:cNvPr id="108" name="TextBox 107">
            <a:extLst>
              <a:ext uri="{FF2B5EF4-FFF2-40B4-BE49-F238E27FC236}">
                <a16:creationId xmlns:a16="http://schemas.microsoft.com/office/drawing/2014/main" id="{6A7C2E22-9171-4FD2-BD6D-935BB58DA18C}"/>
              </a:ext>
            </a:extLst>
          </p:cNvPr>
          <p:cNvSpPr txBox="1"/>
          <p:nvPr/>
        </p:nvSpPr>
        <p:spPr>
          <a:xfrm>
            <a:off x="3053915" y="4501251"/>
            <a:ext cx="557898" cy="261610"/>
          </a:xfrm>
          <a:prstGeom prst="rect">
            <a:avLst/>
          </a:prstGeom>
          <a:noFill/>
        </p:spPr>
        <p:txBody>
          <a:bodyPr wrap="square" rtlCol="0">
            <a:spAutoFit/>
          </a:bodyPr>
          <a:lstStyle/>
          <a:p>
            <a:r>
              <a:rPr lang="en-US" dirty="0">
                <a:solidFill>
                  <a:schemeClr val="tx1"/>
                </a:solidFill>
              </a:rPr>
              <a:t>No</a:t>
            </a:r>
          </a:p>
        </p:txBody>
      </p:sp>
      <p:sp>
        <p:nvSpPr>
          <p:cNvPr id="109" name="Rectangle 108">
            <a:extLst>
              <a:ext uri="{FF2B5EF4-FFF2-40B4-BE49-F238E27FC236}">
                <a16:creationId xmlns:a16="http://schemas.microsoft.com/office/drawing/2014/main" id="{66EB2B0B-3771-46DB-835B-09E57A55667E}"/>
              </a:ext>
            </a:extLst>
          </p:cNvPr>
          <p:cNvSpPr/>
          <p:nvPr/>
        </p:nvSpPr>
        <p:spPr bwMode="auto">
          <a:xfrm>
            <a:off x="3459219" y="4528149"/>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10" name="TextBox 109">
            <a:extLst>
              <a:ext uri="{FF2B5EF4-FFF2-40B4-BE49-F238E27FC236}">
                <a16:creationId xmlns:a16="http://schemas.microsoft.com/office/drawing/2014/main" id="{B594B3D7-E029-4978-8D2C-07E6B06FFDBB}"/>
              </a:ext>
            </a:extLst>
          </p:cNvPr>
          <p:cNvSpPr txBox="1"/>
          <p:nvPr/>
        </p:nvSpPr>
        <p:spPr>
          <a:xfrm>
            <a:off x="3542004" y="4639303"/>
            <a:ext cx="1028800" cy="446276"/>
          </a:xfrm>
          <a:prstGeom prst="rect">
            <a:avLst/>
          </a:prstGeom>
          <a:noFill/>
        </p:spPr>
        <p:txBody>
          <a:bodyPr wrap="square" rtlCol="0">
            <a:spAutoFit/>
          </a:bodyPr>
          <a:lstStyle/>
          <a:p>
            <a:r>
              <a:rPr lang="en-US" sz="1200" dirty="0">
                <a:latin typeface="Arial" charset="0"/>
                <a:cs typeface="Arial" charset="0"/>
              </a:rPr>
              <a:t>Train CNN</a:t>
            </a:r>
            <a:endParaRPr lang="en-US" dirty="0">
              <a:latin typeface="Arial" charset="0"/>
              <a:cs typeface="Arial" charset="0"/>
            </a:endParaRPr>
          </a:p>
          <a:p>
            <a:endParaRPr lang="en-US" dirty="0"/>
          </a:p>
        </p:txBody>
      </p:sp>
      <p:cxnSp>
        <p:nvCxnSpPr>
          <p:cNvPr id="111" name="Straight Arrow Connector 110">
            <a:extLst>
              <a:ext uri="{FF2B5EF4-FFF2-40B4-BE49-F238E27FC236}">
                <a16:creationId xmlns:a16="http://schemas.microsoft.com/office/drawing/2014/main" id="{5D7F888C-8FEF-4D9B-8721-A34BFA828954}"/>
              </a:ext>
            </a:extLst>
          </p:cNvPr>
          <p:cNvCxnSpPr>
            <a:cxnSpLocks/>
            <a:stCxn id="69" idx="3"/>
            <a:endCxn id="109" idx="1"/>
          </p:cNvCxnSpPr>
          <p:nvPr/>
        </p:nvCxnSpPr>
        <p:spPr bwMode="auto">
          <a:xfrm>
            <a:off x="3132448" y="4799195"/>
            <a:ext cx="326771" cy="2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7" name="Flowchart: Manual Operation 116">
            <a:extLst>
              <a:ext uri="{FF2B5EF4-FFF2-40B4-BE49-F238E27FC236}">
                <a16:creationId xmlns:a16="http://schemas.microsoft.com/office/drawing/2014/main" id="{36105AD6-41A2-42EF-BD3B-910C1976A814}"/>
              </a:ext>
            </a:extLst>
          </p:cNvPr>
          <p:cNvSpPr/>
          <p:nvPr/>
        </p:nvSpPr>
        <p:spPr bwMode="auto">
          <a:xfrm>
            <a:off x="1867160" y="5427586"/>
            <a:ext cx="1462585" cy="547927"/>
          </a:xfrm>
          <a:prstGeom prst="flowChartManualOperat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18" name="TextBox 117">
            <a:extLst>
              <a:ext uri="{FF2B5EF4-FFF2-40B4-BE49-F238E27FC236}">
                <a16:creationId xmlns:a16="http://schemas.microsoft.com/office/drawing/2014/main" id="{432BCDEB-DFE0-4BCB-8E0B-EF91528D91B1}"/>
              </a:ext>
            </a:extLst>
          </p:cNvPr>
          <p:cNvSpPr txBox="1"/>
          <p:nvPr/>
        </p:nvSpPr>
        <p:spPr>
          <a:xfrm>
            <a:off x="2091606" y="5437956"/>
            <a:ext cx="1405768" cy="630942"/>
          </a:xfrm>
          <a:prstGeom prst="rect">
            <a:avLst/>
          </a:prstGeom>
          <a:noFill/>
        </p:spPr>
        <p:txBody>
          <a:bodyPr wrap="square" rtlCol="0">
            <a:spAutoFit/>
          </a:bodyPr>
          <a:lstStyle/>
          <a:p>
            <a:r>
              <a:rPr lang="en-US" sz="1200" dirty="0">
                <a:latin typeface="Arial" charset="0"/>
                <a:cs typeface="Arial" charset="0"/>
              </a:rPr>
              <a:t>Add Manual Labeled Data</a:t>
            </a:r>
            <a:endParaRPr lang="en-US" dirty="0">
              <a:latin typeface="Arial" charset="0"/>
              <a:cs typeface="Arial" charset="0"/>
            </a:endParaRPr>
          </a:p>
          <a:p>
            <a:endParaRPr lang="en-US" dirty="0"/>
          </a:p>
        </p:txBody>
      </p:sp>
      <p:cxnSp>
        <p:nvCxnSpPr>
          <p:cNvPr id="119" name="Straight Arrow Connector 118">
            <a:extLst>
              <a:ext uri="{FF2B5EF4-FFF2-40B4-BE49-F238E27FC236}">
                <a16:creationId xmlns:a16="http://schemas.microsoft.com/office/drawing/2014/main" id="{A6C3B844-CFA4-4602-A71A-47E8882D636E}"/>
              </a:ext>
            </a:extLst>
          </p:cNvPr>
          <p:cNvCxnSpPr>
            <a:cxnSpLocks/>
            <a:stCxn id="69" idx="2"/>
            <a:endCxn id="117" idx="0"/>
          </p:cNvCxnSpPr>
          <p:nvPr/>
        </p:nvCxnSpPr>
        <p:spPr bwMode="auto">
          <a:xfrm>
            <a:off x="2598453" y="5137300"/>
            <a:ext cx="0" cy="290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A6AA7611-8796-494F-B8C7-410F5099A3E3}"/>
              </a:ext>
            </a:extLst>
          </p:cNvPr>
          <p:cNvSpPr txBox="1"/>
          <p:nvPr/>
        </p:nvSpPr>
        <p:spPr>
          <a:xfrm>
            <a:off x="2626991" y="5133935"/>
            <a:ext cx="557898" cy="261610"/>
          </a:xfrm>
          <a:prstGeom prst="rect">
            <a:avLst/>
          </a:prstGeom>
          <a:noFill/>
        </p:spPr>
        <p:txBody>
          <a:bodyPr wrap="square" rtlCol="0">
            <a:spAutoFit/>
          </a:bodyPr>
          <a:lstStyle/>
          <a:p>
            <a:r>
              <a:rPr lang="en-US" dirty="0">
                <a:solidFill>
                  <a:schemeClr val="tx1"/>
                </a:solidFill>
              </a:rPr>
              <a:t>Yes</a:t>
            </a:r>
          </a:p>
        </p:txBody>
      </p:sp>
      <p:sp>
        <p:nvSpPr>
          <p:cNvPr id="132" name="Rectangle 131">
            <a:extLst>
              <a:ext uri="{FF2B5EF4-FFF2-40B4-BE49-F238E27FC236}">
                <a16:creationId xmlns:a16="http://schemas.microsoft.com/office/drawing/2014/main" id="{1374FACC-3C56-4397-B8F8-46C8A07FF0DC}"/>
              </a:ext>
            </a:extLst>
          </p:cNvPr>
          <p:cNvSpPr/>
          <p:nvPr/>
        </p:nvSpPr>
        <p:spPr bwMode="auto">
          <a:xfrm>
            <a:off x="2043379" y="6214309"/>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33" name="TextBox 132">
            <a:extLst>
              <a:ext uri="{FF2B5EF4-FFF2-40B4-BE49-F238E27FC236}">
                <a16:creationId xmlns:a16="http://schemas.microsoft.com/office/drawing/2014/main" id="{7647577D-9553-41B0-87A8-F65351FE99EA}"/>
              </a:ext>
            </a:extLst>
          </p:cNvPr>
          <p:cNvSpPr txBox="1"/>
          <p:nvPr/>
        </p:nvSpPr>
        <p:spPr>
          <a:xfrm>
            <a:off x="2155916" y="6359720"/>
            <a:ext cx="1028254" cy="446276"/>
          </a:xfrm>
          <a:prstGeom prst="rect">
            <a:avLst/>
          </a:prstGeom>
          <a:noFill/>
        </p:spPr>
        <p:txBody>
          <a:bodyPr wrap="square" rtlCol="0">
            <a:spAutoFit/>
          </a:bodyPr>
          <a:lstStyle/>
          <a:p>
            <a:r>
              <a:rPr lang="en-US" sz="1200" dirty="0">
                <a:latin typeface="Arial" charset="0"/>
                <a:cs typeface="Arial" charset="0"/>
              </a:rPr>
              <a:t>Train CNN</a:t>
            </a:r>
            <a:endParaRPr lang="en-US" dirty="0">
              <a:latin typeface="Arial" charset="0"/>
              <a:cs typeface="Arial" charset="0"/>
            </a:endParaRPr>
          </a:p>
          <a:p>
            <a:endParaRPr lang="en-US" dirty="0"/>
          </a:p>
        </p:txBody>
      </p:sp>
      <p:cxnSp>
        <p:nvCxnSpPr>
          <p:cNvPr id="134" name="Straight Arrow Connector 133">
            <a:extLst>
              <a:ext uri="{FF2B5EF4-FFF2-40B4-BE49-F238E27FC236}">
                <a16:creationId xmlns:a16="http://schemas.microsoft.com/office/drawing/2014/main" id="{CEF4F584-D78F-4DDA-91AA-645CA47D573C}"/>
              </a:ext>
            </a:extLst>
          </p:cNvPr>
          <p:cNvCxnSpPr>
            <a:cxnSpLocks/>
            <a:stCxn id="117" idx="2"/>
            <a:endCxn id="132" idx="0"/>
          </p:cNvCxnSpPr>
          <p:nvPr/>
        </p:nvCxnSpPr>
        <p:spPr bwMode="auto">
          <a:xfrm>
            <a:off x="2598453" y="5975513"/>
            <a:ext cx="719" cy="238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01">
            <a:extLst>
              <a:ext uri="{FF2B5EF4-FFF2-40B4-BE49-F238E27FC236}">
                <a16:creationId xmlns:a16="http://schemas.microsoft.com/office/drawing/2014/main" id="{865A4297-532B-4B98-BEDD-E9226C28B467}"/>
              </a:ext>
            </a:extLst>
          </p:cNvPr>
          <p:cNvCxnSpPr>
            <a:cxnSpLocks/>
            <a:stCxn id="33" idx="3"/>
            <a:endCxn id="25" idx="3"/>
          </p:cNvCxnSpPr>
          <p:nvPr/>
        </p:nvCxnSpPr>
        <p:spPr bwMode="auto">
          <a:xfrm>
            <a:off x="2671357" y="2024821"/>
            <a:ext cx="611263" cy="760599"/>
          </a:xfrm>
          <a:prstGeom prst="bentConnector3">
            <a:avLst>
              <a:gd name="adj1" fmla="val 137398"/>
            </a:avLst>
          </a:prstGeom>
          <a:ln>
            <a:tailEnd type="triangle"/>
          </a:ln>
        </p:spPr>
        <p:style>
          <a:lnRef idx="1">
            <a:schemeClr val="accent1"/>
          </a:lnRef>
          <a:fillRef idx="0">
            <a:schemeClr val="accent1"/>
          </a:fillRef>
          <a:effectRef idx="0">
            <a:schemeClr val="accent1"/>
          </a:effectRef>
          <a:fontRef idx="minor">
            <a:schemeClr val="tx1"/>
          </a:fontRef>
        </p:style>
      </p:cxnSp>
      <p:sp>
        <p:nvSpPr>
          <p:cNvPr id="166" name="Flowchart: Terminator 165">
            <a:extLst>
              <a:ext uri="{FF2B5EF4-FFF2-40B4-BE49-F238E27FC236}">
                <a16:creationId xmlns:a16="http://schemas.microsoft.com/office/drawing/2014/main" id="{0EA93203-692F-4AEA-A1D3-AADEB338E8D4}"/>
              </a:ext>
            </a:extLst>
          </p:cNvPr>
          <p:cNvSpPr/>
          <p:nvPr/>
        </p:nvSpPr>
        <p:spPr bwMode="auto">
          <a:xfrm>
            <a:off x="3612145" y="6272248"/>
            <a:ext cx="888517" cy="432048"/>
          </a:xfrm>
          <a:prstGeom prst="flowChartTerminator">
            <a:avLst/>
          </a:prstGeom>
          <a:solidFill>
            <a:schemeClr val="accent6">
              <a:lumMod val="75000"/>
            </a:schemeClr>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cs typeface="Arial" charset="0"/>
              </a:rPr>
              <a:t>End</a:t>
            </a:r>
            <a:endParaRPr kumimoji="0" lang="en-US" sz="1100" b="0" i="0" u="none" strike="noStrike" cap="none" normalizeH="0" baseline="0" dirty="0">
              <a:ln>
                <a:noFill/>
              </a:ln>
              <a:solidFill>
                <a:srgbClr val="FFFFFF"/>
              </a:solidFill>
              <a:effectLst/>
              <a:latin typeface="Arial" charset="0"/>
              <a:cs typeface="Arial" charset="0"/>
            </a:endParaRPr>
          </a:p>
        </p:txBody>
      </p:sp>
      <p:cxnSp>
        <p:nvCxnSpPr>
          <p:cNvPr id="167" name="Straight Arrow Connector 166">
            <a:extLst>
              <a:ext uri="{FF2B5EF4-FFF2-40B4-BE49-F238E27FC236}">
                <a16:creationId xmlns:a16="http://schemas.microsoft.com/office/drawing/2014/main" id="{95D09E05-4EBB-4F79-A4EB-DF362F38C1D0}"/>
              </a:ext>
            </a:extLst>
          </p:cNvPr>
          <p:cNvCxnSpPr>
            <a:cxnSpLocks/>
            <a:stCxn id="110" idx="2"/>
            <a:endCxn id="166" idx="0"/>
          </p:cNvCxnSpPr>
          <p:nvPr/>
        </p:nvCxnSpPr>
        <p:spPr bwMode="auto">
          <a:xfrm>
            <a:off x="4056404" y="5085579"/>
            <a:ext cx="0" cy="1186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0" name="Straight Arrow Connector 169">
            <a:extLst>
              <a:ext uri="{FF2B5EF4-FFF2-40B4-BE49-F238E27FC236}">
                <a16:creationId xmlns:a16="http://schemas.microsoft.com/office/drawing/2014/main" id="{50A0D470-6A58-492E-8843-D1B1BECA25FA}"/>
              </a:ext>
            </a:extLst>
          </p:cNvPr>
          <p:cNvCxnSpPr>
            <a:cxnSpLocks/>
            <a:stCxn id="132" idx="3"/>
            <a:endCxn id="166" idx="1"/>
          </p:cNvCxnSpPr>
          <p:nvPr/>
        </p:nvCxnSpPr>
        <p:spPr bwMode="auto">
          <a:xfrm flipV="1">
            <a:off x="3154964" y="6488272"/>
            <a:ext cx="457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ctangle 1">
            <a:extLst>
              <a:ext uri="{FF2B5EF4-FFF2-40B4-BE49-F238E27FC236}">
                <a16:creationId xmlns:a16="http://schemas.microsoft.com/office/drawing/2014/main" id="{6AAE5B27-1F61-4E37-92BD-651273B4D860}"/>
              </a:ext>
            </a:extLst>
          </p:cNvPr>
          <p:cNvSpPr>
            <a:spLocks noChangeArrowheads="1"/>
          </p:cNvSpPr>
          <p:nvPr/>
        </p:nvSpPr>
        <p:spPr bwMode="auto">
          <a:xfrm>
            <a:off x="5192047" y="1138271"/>
            <a:ext cx="5410716"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Process Diagram – Recogntion</a:t>
            </a:r>
          </a:p>
        </p:txBody>
      </p:sp>
      <p:sp>
        <p:nvSpPr>
          <p:cNvPr id="179" name="Flowchart: Terminator 178">
            <a:extLst>
              <a:ext uri="{FF2B5EF4-FFF2-40B4-BE49-F238E27FC236}">
                <a16:creationId xmlns:a16="http://schemas.microsoft.com/office/drawing/2014/main" id="{0A5D3C76-91B7-4349-8721-6F811E066B87}"/>
              </a:ext>
            </a:extLst>
          </p:cNvPr>
          <p:cNvSpPr/>
          <p:nvPr/>
        </p:nvSpPr>
        <p:spPr bwMode="auto">
          <a:xfrm>
            <a:off x="5406134" y="1605886"/>
            <a:ext cx="888517" cy="432048"/>
          </a:xfrm>
          <a:prstGeom prst="flowChartTerminator">
            <a:avLst/>
          </a:prstGeom>
          <a:solidFill>
            <a:schemeClr val="accent6">
              <a:lumMod val="75000"/>
            </a:schemeClr>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cs typeface="Arial" charset="0"/>
              </a:rPr>
              <a:t>Start</a:t>
            </a:r>
            <a:endParaRPr kumimoji="0" lang="en-US" sz="1100" b="0" i="0" u="none" strike="noStrike" cap="none" normalizeH="0" baseline="0" dirty="0">
              <a:ln>
                <a:noFill/>
              </a:ln>
              <a:solidFill>
                <a:srgbClr val="FFFFFF"/>
              </a:solidFill>
              <a:effectLst/>
              <a:latin typeface="Arial" charset="0"/>
              <a:cs typeface="Arial" charset="0"/>
            </a:endParaRPr>
          </a:p>
        </p:txBody>
      </p:sp>
      <p:sp>
        <p:nvSpPr>
          <p:cNvPr id="183" name="Parallelogram 182">
            <a:extLst>
              <a:ext uri="{FF2B5EF4-FFF2-40B4-BE49-F238E27FC236}">
                <a16:creationId xmlns:a16="http://schemas.microsoft.com/office/drawing/2014/main" id="{A7462826-E4DE-4036-895D-6F5CD7F0CFE6}"/>
              </a:ext>
            </a:extLst>
          </p:cNvPr>
          <p:cNvSpPr/>
          <p:nvPr/>
        </p:nvSpPr>
        <p:spPr bwMode="auto">
          <a:xfrm>
            <a:off x="6582790" y="1544683"/>
            <a:ext cx="1067991" cy="547927"/>
          </a:xfrm>
          <a:prstGeom prst="parallelogram">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184" name="TextBox 183">
            <a:extLst>
              <a:ext uri="{FF2B5EF4-FFF2-40B4-BE49-F238E27FC236}">
                <a16:creationId xmlns:a16="http://schemas.microsoft.com/office/drawing/2014/main" id="{805716D2-2A8D-41FD-8E42-B416614E6CF2}"/>
              </a:ext>
            </a:extLst>
          </p:cNvPr>
          <p:cNvSpPr txBox="1"/>
          <p:nvPr/>
        </p:nvSpPr>
        <p:spPr>
          <a:xfrm>
            <a:off x="6826145" y="1600116"/>
            <a:ext cx="611858" cy="761747"/>
          </a:xfrm>
          <a:prstGeom prst="rect">
            <a:avLst/>
          </a:prstGeom>
          <a:noFill/>
        </p:spPr>
        <p:txBody>
          <a:bodyPr wrap="square" rtlCol="0">
            <a:spAutoFit/>
          </a:bodyPr>
          <a:lstStyle/>
          <a:p>
            <a:r>
              <a:rPr lang="en-US" dirty="0">
                <a:latin typeface="Arial" charset="0"/>
                <a:cs typeface="Arial" charset="0"/>
              </a:rPr>
              <a:t> Input Image </a:t>
            </a:r>
          </a:p>
          <a:p>
            <a:endParaRPr lang="en-US" sz="1050" dirty="0">
              <a:latin typeface="Arial" charset="0"/>
              <a:cs typeface="Arial" charset="0"/>
            </a:endParaRPr>
          </a:p>
          <a:p>
            <a:endParaRPr lang="en-US" dirty="0"/>
          </a:p>
        </p:txBody>
      </p:sp>
      <p:cxnSp>
        <p:nvCxnSpPr>
          <p:cNvPr id="186" name="Straight Arrow Connector 185">
            <a:extLst>
              <a:ext uri="{FF2B5EF4-FFF2-40B4-BE49-F238E27FC236}">
                <a16:creationId xmlns:a16="http://schemas.microsoft.com/office/drawing/2014/main" id="{7BBF51D4-42D8-4660-B841-9CC34FF9379E}"/>
              </a:ext>
            </a:extLst>
          </p:cNvPr>
          <p:cNvCxnSpPr>
            <a:cxnSpLocks/>
            <a:stCxn id="179" idx="3"/>
            <a:endCxn id="183" idx="5"/>
          </p:cNvCxnSpPr>
          <p:nvPr/>
        </p:nvCxnSpPr>
        <p:spPr bwMode="auto">
          <a:xfrm flipV="1">
            <a:off x="6294651" y="1818647"/>
            <a:ext cx="356630" cy="3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1" name="Rectangle 220">
            <a:extLst>
              <a:ext uri="{FF2B5EF4-FFF2-40B4-BE49-F238E27FC236}">
                <a16:creationId xmlns:a16="http://schemas.microsoft.com/office/drawing/2014/main" id="{9ACEE90E-B191-4367-834C-D4691D34764D}"/>
              </a:ext>
            </a:extLst>
          </p:cNvPr>
          <p:cNvSpPr/>
          <p:nvPr/>
        </p:nvSpPr>
        <p:spPr bwMode="auto">
          <a:xfrm>
            <a:off x="7932423" y="1544683"/>
            <a:ext cx="1067991"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22" name="TextBox 221">
            <a:extLst>
              <a:ext uri="{FF2B5EF4-FFF2-40B4-BE49-F238E27FC236}">
                <a16:creationId xmlns:a16="http://schemas.microsoft.com/office/drawing/2014/main" id="{D9BB62CD-C4EF-42F8-8143-C62B11B8CC8C}"/>
              </a:ext>
            </a:extLst>
          </p:cNvPr>
          <p:cNvSpPr txBox="1"/>
          <p:nvPr/>
        </p:nvSpPr>
        <p:spPr>
          <a:xfrm>
            <a:off x="8148310" y="1602723"/>
            <a:ext cx="1035999" cy="630942"/>
          </a:xfrm>
          <a:prstGeom prst="rect">
            <a:avLst/>
          </a:prstGeom>
          <a:noFill/>
        </p:spPr>
        <p:txBody>
          <a:bodyPr wrap="square" rtlCol="0">
            <a:spAutoFit/>
          </a:bodyPr>
          <a:lstStyle/>
          <a:p>
            <a:r>
              <a:rPr lang="en-US" sz="1200" dirty="0">
                <a:latin typeface="Arial" charset="0"/>
                <a:cs typeface="Arial" charset="0"/>
              </a:rPr>
              <a:t>Detect Objects</a:t>
            </a:r>
            <a:endParaRPr lang="en-US" dirty="0">
              <a:latin typeface="Arial" charset="0"/>
              <a:cs typeface="Arial" charset="0"/>
            </a:endParaRPr>
          </a:p>
          <a:p>
            <a:endParaRPr lang="en-US" dirty="0"/>
          </a:p>
        </p:txBody>
      </p:sp>
      <p:sp>
        <p:nvSpPr>
          <p:cNvPr id="228" name="Rectangle 227">
            <a:extLst>
              <a:ext uri="{FF2B5EF4-FFF2-40B4-BE49-F238E27FC236}">
                <a16:creationId xmlns:a16="http://schemas.microsoft.com/office/drawing/2014/main" id="{EACAAC95-12B2-48FD-BAF1-0E4086A4E824}"/>
              </a:ext>
            </a:extLst>
          </p:cNvPr>
          <p:cNvSpPr/>
          <p:nvPr/>
        </p:nvSpPr>
        <p:spPr bwMode="auto">
          <a:xfrm>
            <a:off x="9332988" y="1547946"/>
            <a:ext cx="1067991"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29" name="TextBox 228">
            <a:extLst>
              <a:ext uri="{FF2B5EF4-FFF2-40B4-BE49-F238E27FC236}">
                <a16:creationId xmlns:a16="http://schemas.microsoft.com/office/drawing/2014/main" id="{8F615CDD-9180-4E80-88C8-747B57686A98}"/>
              </a:ext>
            </a:extLst>
          </p:cNvPr>
          <p:cNvSpPr txBox="1"/>
          <p:nvPr/>
        </p:nvSpPr>
        <p:spPr>
          <a:xfrm>
            <a:off x="9354977" y="1650713"/>
            <a:ext cx="1035999" cy="446276"/>
          </a:xfrm>
          <a:prstGeom prst="rect">
            <a:avLst/>
          </a:prstGeom>
          <a:noFill/>
        </p:spPr>
        <p:txBody>
          <a:bodyPr wrap="square" rtlCol="0">
            <a:spAutoFit/>
          </a:bodyPr>
          <a:lstStyle/>
          <a:p>
            <a:r>
              <a:rPr lang="en-US" sz="1200" dirty="0">
                <a:latin typeface="Arial" charset="0"/>
                <a:cs typeface="Arial" charset="0"/>
              </a:rPr>
              <a:t>Detect Lines</a:t>
            </a:r>
            <a:endParaRPr lang="en-US" dirty="0">
              <a:latin typeface="Arial" charset="0"/>
              <a:cs typeface="Arial" charset="0"/>
            </a:endParaRPr>
          </a:p>
          <a:p>
            <a:endParaRPr lang="en-US" dirty="0"/>
          </a:p>
        </p:txBody>
      </p:sp>
      <p:cxnSp>
        <p:nvCxnSpPr>
          <p:cNvPr id="232" name="Straight Arrow Connector 231">
            <a:extLst>
              <a:ext uri="{FF2B5EF4-FFF2-40B4-BE49-F238E27FC236}">
                <a16:creationId xmlns:a16="http://schemas.microsoft.com/office/drawing/2014/main" id="{96C9D8D0-864F-4F4E-BC3C-714F8DF6526B}"/>
              </a:ext>
            </a:extLst>
          </p:cNvPr>
          <p:cNvCxnSpPr>
            <a:cxnSpLocks/>
            <a:stCxn id="183" idx="2"/>
            <a:endCxn id="221" idx="1"/>
          </p:cNvCxnSpPr>
          <p:nvPr/>
        </p:nvCxnSpPr>
        <p:spPr bwMode="auto">
          <a:xfrm>
            <a:off x="7582290" y="1818647"/>
            <a:ext cx="35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Straight Arrow Connector 235">
            <a:extLst>
              <a:ext uri="{FF2B5EF4-FFF2-40B4-BE49-F238E27FC236}">
                <a16:creationId xmlns:a16="http://schemas.microsoft.com/office/drawing/2014/main" id="{2CA4FADE-0288-432C-9B8C-DC8AC7289B42}"/>
              </a:ext>
            </a:extLst>
          </p:cNvPr>
          <p:cNvCxnSpPr>
            <a:cxnSpLocks/>
          </p:cNvCxnSpPr>
          <p:nvPr/>
        </p:nvCxnSpPr>
        <p:spPr bwMode="auto">
          <a:xfrm>
            <a:off x="8982855" y="1821910"/>
            <a:ext cx="3501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1" name="Flowchart: Decision 240">
            <a:extLst>
              <a:ext uri="{FF2B5EF4-FFF2-40B4-BE49-F238E27FC236}">
                <a16:creationId xmlns:a16="http://schemas.microsoft.com/office/drawing/2014/main" id="{BC860B88-06FA-43F9-A5A5-868E571BFDAC}"/>
              </a:ext>
            </a:extLst>
          </p:cNvPr>
          <p:cNvSpPr/>
          <p:nvPr/>
        </p:nvSpPr>
        <p:spPr bwMode="auto">
          <a:xfrm>
            <a:off x="9328545" y="2346889"/>
            <a:ext cx="1067991" cy="676210"/>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42" name="TextBox 241">
            <a:extLst>
              <a:ext uri="{FF2B5EF4-FFF2-40B4-BE49-F238E27FC236}">
                <a16:creationId xmlns:a16="http://schemas.microsoft.com/office/drawing/2014/main" id="{0B391795-2033-4390-AF58-74544EF80731}"/>
              </a:ext>
            </a:extLst>
          </p:cNvPr>
          <p:cNvSpPr txBox="1"/>
          <p:nvPr/>
        </p:nvSpPr>
        <p:spPr>
          <a:xfrm>
            <a:off x="9577338" y="2493731"/>
            <a:ext cx="1028799" cy="584775"/>
          </a:xfrm>
          <a:prstGeom prst="rect">
            <a:avLst/>
          </a:prstGeom>
          <a:noFill/>
        </p:spPr>
        <p:txBody>
          <a:bodyPr wrap="square" rtlCol="0">
            <a:spAutoFit/>
          </a:bodyPr>
          <a:lstStyle/>
          <a:p>
            <a:r>
              <a:rPr lang="en-US" sz="1050" dirty="0">
                <a:latin typeface="Arial" charset="0"/>
                <a:cs typeface="Arial" charset="0"/>
              </a:rPr>
              <a:t>Uneven </a:t>
            </a:r>
          </a:p>
          <a:p>
            <a:r>
              <a:rPr lang="en-US" sz="1050" dirty="0">
                <a:latin typeface="Arial" charset="0"/>
                <a:cs typeface="Arial" charset="0"/>
              </a:rPr>
              <a:t>Text ?</a:t>
            </a:r>
          </a:p>
          <a:p>
            <a:endParaRPr lang="en-US" dirty="0"/>
          </a:p>
        </p:txBody>
      </p:sp>
      <p:sp>
        <p:nvSpPr>
          <p:cNvPr id="244" name="TextBox 243">
            <a:extLst>
              <a:ext uri="{FF2B5EF4-FFF2-40B4-BE49-F238E27FC236}">
                <a16:creationId xmlns:a16="http://schemas.microsoft.com/office/drawing/2014/main" id="{12268097-3A7C-4BFC-B2D9-2B8D028CF0A1}"/>
              </a:ext>
            </a:extLst>
          </p:cNvPr>
          <p:cNvSpPr txBox="1"/>
          <p:nvPr/>
        </p:nvSpPr>
        <p:spPr>
          <a:xfrm>
            <a:off x="9483159" y="3155032"/>
            <a:ext cx="557898" cy="261610"/>
          </a:xfrm>
          <a:prstGeom prst="rect">
            <a:avLst/>
          </a:prstGeom>
          <a:noFill/>
        </p:spPr>
        <p:txBody>
          <a:bodyPr wrap="square" rtlCol="0">
            <a:spAutoFit/>
          </a:bodyPr>
          <a:lstStyle/>
          <a:p>
            <a:r>
              <a:rPr lang="en-US" dirty="0">
                <a:solidFill>
                  <a:schemeClr val="tx1"/>
                </a:solidFill>
              </a:rPr>
              <a:t>No</a:t>
            </a:r>
          </a:p>
        </p:txBody>
      </p:sp>
      <p:sp>
        <p:nvSpPr>
          <p:cNvPr id="252" name="TextBox 251">
            <a:extLst>
              <a:ext uri="{FF2B5EF4-FFF2-40B4-BE49-F238E27FC236}">
                <a16:creationId xmlns:a16="http://schemas.microsoft.com/office/drawing/2014/main" id="{262B5354-D5AE-4CEA-9586-7506C886C7A6}"/>
              </a:ext>
            </a:extLst>
          </p:cNvPr>
          <p:cNvSpPr txBox="1"/>
          <p:nvPr/>
        </p:nvSpPr>
        <p:spPr>
          <a:xfrm>
            <a:off x="9051537" y="2454809"/>
            <a:ext cx="557898" cy="261610"/>
          </a:xfrm>
          <a:prstGeom prst="rect">
            <a:avLst/>
          </a:prstGeom>
          <a:noFill/>
        </p:spPr>
        <p:txBody>
          <a:bodyPr wrap="square" rtlCol="0">
            <a:spAutoFit/>
          </a:bodyPr>
          <a:lstStyle/>
          <a:p>
            <a:r>
              <a:rPr lang="en-US" dirty="0">
                <a:solidFill>
                  <a:schemeClr val="tx1"/>
                </a:solidFill>
              </a:rPr>
              <a:t>Yes</a:t>
            </a:r>
          </a:p>
        </p:txBody>
      </p:sp>
      <p:sp>
        <p:nvSpPr>
          <p:cNvPr id="253" name="Rectangle 252">
            <a:extLst>
              <a:ext uri="{FF2B5EF4-FFF2-40B4-BE49-F238E27FC236}">
                <a16:creationId xmlns:a16="http://schemas.microsoft.com/office/drawing/2014/main" id="{5311F83D-C6F3-453B-A812-8F7140265605}"/>
              </a:ext>
            </a:extLst>
          </p:cNvPr>
          <p:cNvSpPr/>
          <p:nvPr/>
        </p:nvSpPr>
        <p:spPr bwMode="auto">
          <a:xfrm>
            <a:off x="8020082" y="2442604"/>
            <a:ext cx="1067991"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54" name="TextBox 253">
            <a:extLst>
              <a:ext uri="{FF2B5EF4-FFF2-40B4-BE49-F238E27FC236}">
                <a16:creationId xmlns:a16="http://schemas.microsoft.com/office/drawing/2014/main" id="{333E05AD-9642-4A86-9926-C7F188ACCEC0}"/>
              </a:ext>
            </a:extLst>
          </p:cNvPr>
          <p:cNvSpPr txBox="1"/>
          <p:nvPr/>
        </p:nvSpPr>
        <p:spPr>
          <a:xfrm>
            <a:off x="8150815" y="2483779"/>
            <a:ext cx="800493" cy="630942"/>
          </a:xfrm>
          <a:prstGeom prst="rect">
            <a:avLst/>
          </a:prstGeom>
          <a:noFill/>
        </p:spPr>
        <p:txBody>
          <a:bodyPr wrap="square" rtlCol="0">
            <a:spAutoFit/>
          </a:bodyPr>
          <a:lstStyle/>
          <a:p>
            <a:r>
              <a:rPr lang="en-US" sz="1200" dirty="0">
                <a:latin typeface="Arial" charset="0"/>
                <a:cs typeface="Arial" charset="0"/>
              </a:rPr>
              <a:t>Detect Words</a:t>
            </a:r>
            <a:endParaRPr lang="en-US" dirty="0">
              <a:latin typeface="Arial" charset="0"/>
              <a:cs typeface="Arial" charset="0"/>
            </a:endParaRPr>
          </a:p>
          <a:p>
            <a:endParaRPr lang="en-US" dirty="0"/>
          </a:p>
        </p:txBody>
      </p:sp>
      <p:cxnSp>
        <p:nvCxnSpPr>
          <p:cNvPr id="255" name="Straight Arrow Connector 254">
            <a:extLst>
              <a:ext uri="{FF2B5EF4-FFF2-40B4-BE49-F238E27FC236}">
                <a16:creationId xmlns:a16="http://schemas.microsoft.com/office/drawing/2014/main" id="{F5866253-7495-464A-8C35-80865CEEAFA5}"/>
              </a:ext>
            </a:extLst>
          </p:cNvPr>
          <p:cNvCxnSpPr>
            <a:cxnSpLocks/>
            <a:endCxn id="253" idx="3"/>
          </p:cNvCxnSpPr>
          <p:nvPr/>
        </p:nvCxnSpPr>
        <p:spPr bwMode="auto">
          <a:xfrm flipH="1">
            <a:off x="9088073" y="2716568"/>
            <a:ext cx="305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0" name="Rectangle 259">
            <a:extLst>
              <a:ext uri="{FF2B5EF4-FFF2-40B4-BE49-F238E27FC236}">
                <a16:creationId xmlns:a16="http://schemas.microsoft.com/office/drawing/2014/main" id="{6C76A3CE-109C-423A-BF4B-7B3D6CA4D6B0}"/>
              </a:ext>
            </a:extLst>
          </p:cNvPr>
          <p:cNvSpPr/>
          <p:nvPr/>
        </p:nvSpPr>
        <p:spPr bwMode="auto">
          <a:xfrm>
            <a:off x="8020082" y="3224201"/>
            <a:ext cx="1067991"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61" name="TextBox 260">
            <a:extLst>
              <a:ext uri="{FF2B5EF4-FFF2-40B4-BE49-F238E27FC236}">
                <a16:creationId xmlns:a16="http://schemas.microsoft.com/office/drawing/2014/main" id="{DB3C91D3-A68B-4DD5-B24C-8038E84F3040}"/>
              </a:ext>
            </a:extLst>
          </p:cNvPr>
          <p:cNvSpPr txBox="1"/>
          <p:nvPr/>
        </p:nvSpPr>
        <p:spPr>
          <a:xfrm>
            <a:off x="8093619" y="3277472"/>
            <a:ext cx="961136" cy="630942"/>
          </a:xfrm>
          <a:prstGeom prst="rect">
            <a:avLst/>
          </a:prstGeom>
          <a:noFill/>
        </p:spPr>
        <p:txBody>
          <a:bodyPr wrap="square" rtlCol="0">
            <a:spAutoFit/>
          </a:bodyPr>
          <a:lstStyle/>
          <a:p>
            <a:r>
              <a:rPr lang="en-US" sz="1200" dirty="0">
                <a:latin typeface="Arial" charset="0"/>
                <a:cs typeface="Arial" charset="0"/>
              </a:rPr>
              <a:t>Detect Characters</a:t>
            </a:r>
            <a:endParaRPr lang="en-US" dirty="0">
              <a:latin typeface="Arial" charset="0"/>
              <a:cs typeface="Arial" charset="0"/>
            </a:endParaRPr>
          </a:p>
          <a:p>
            <a:endParaRPr lang="en-US" dirty="0"/>
          </a:p>
        </p:txBody>
      </p:sp>
      <p:cxnSp>
        <p:nvCxnSpPr>
          <p:cNvPr id="264" name="Straight Arrow Connector 101">
            <a:extLst>
              <a:ext uri="{FF2B5EF4-FFF2-40B4-BE49-F238E27FC236}">
                <a16:creationId xmlns:a16="http://schemas.microsoft.com/office/drawing/2014/main" id="{186AF7D0-938D-4C16-ABC5-05974A2B970C}"/>
              </a:ext>
            </a:extLst>
          </p:cNvPr>
          <p:cNvCxnSpPr>
            <a:cxnSpLocks/>
            <a:stCxn id="241" idx="2"/>
            <a:endCxn id="260" idx="3"/>
          </p:cNvCxnSpPr>
          <p:nvPr/>
        </p:nvCxnSpPr>
        <p:spPr bwMode="auto">
          <a:xfrm rot="5400000">
            <a:off x="9237774" y="2873398"/>
            <a:ext cx="475066" cy="77446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4321ED66-D487-4F2A-B488-69C5ECAFD296}"/>
              </a:ext>
            </a:extLst>
          </p:cNvPr>
          <p:cNvCxnSpPr>
            <a:cxnSpLocks/>
            <a:stCxn id="253" idx="2"/>
            <a:endCxn id="260" idx="0"/>
          </p:cNvCxnSpPr>
          <p:nvPr/>
        </p:nvCxnSpPr>
        <p:spPr bwMode="auto">
          <a:xfrm>
            <a:off x="8554078" y="2990531"/>
            <a:ext cx="0" cy="2336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1" name="Rectangle: Top Corners Snipped 290">
            <a:extLst>
              <a:ext uri="{FF2B5EF4-FFF2-40B4-BE49-F238E27FC236}">
                <a16:creationId xmlns:a16="http://schemas.microsoft.com/office/drawing/2014/main" id="{3B44C253-5B71-44C3-98F7-5A172A0D7212}"/>
              </a:ext>
            </a:extLst>
          </p:cNvPr>
          <p:cNvSpPr/>
          <p:nvPr/>
        </p:nvSpPr>
        <p:spPr bwMode="auto">
          <a:xfrm>
            <a:off x="6607014" y="3228888"/>
            <a:ext cx="1111585" cy="547927"/>
          </a:xfrm>
          <a:prstGeom prst="snip2Same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92" name="TextBox 291">
            <a:extLst>
              <a:ext uri="{FF2B5EF4-FFF2-40B4-BE49-F238E27FC236}">
                <a16:creationId xmlns:a16="http://schemas.microsoft.com/office/drawing/2014/main" id="{8944D9D8-1918-4970-BA13-D5AD371A25AE}"/>
              </a:ext>
            </a:extLst>
          </p:cNvPr>
          <p:cNvSpPr txBox="1"/>
          <p:nvPr/>
        </p:nvSpPr>
        <p:spPr>
          <a:xfrm flipH="1">
            <a:off x="6692161" y="3197547"/>
            <a:ext cx="1060626" cy="600164"/>
          </a:xfrm>
          <a:prstGeom prst="rect">
            <a:avLst/>
          </a:prstGeom>
          <a:noFill/>
        </p:spPr>
        <p:txBody>
          <a:bodyPr wrap="square" rtlCol="0">
            <a:spAutoFit/>
          </a:bodyPr>
          <a:lstStyle/>
          <a:p>
            <a:r>
              <a:rPr lang="en-US" dirty="0"/>
              <a:t>Start Recognition by Character</a:t>
            </a:r>
          </a:p>
        </p:txBody>
      </p:sp>
      <p:sp>
        <p:nvSpPr>
          <p:cNvPr id="293" name="Rectangle 292">
            <a:extLst>
              <a:ext uri="{FF2B5EF4-FFF2-40B4-BE49-F238E27FC236}">
                <a16:creationId xmlns:a16="http://schemas.microsoft.com/office/drawing/2014/main" id="{59E9518C-71F5-4492-A1D1-0938CDF7D644}"/>
              </a:ext>
            </a:extLst>
          </p:cNvPr>
          <p:cNvSpPr/>
          <p:nvPr/>
        </p:nvSpPr>
        <p:spPr bwMode="auto">
          <a:xfrm>
            <a:off x="5229285" y="4018356"/>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294" name="TextBox 293">
            <a:extLst>
              <a:ext uri="{FF2B5EF4-FFF2-40B4-BE49-F238E27FC236}">
                <a16:creationId xmlns:a16="http://schemas.microsoft.com/office/drawing/2014/main" id="{DBDAB837-73F4-4943-A03B-42713AB22114}"/>
              </a:ext>
            </a:extLst>
          </p:cNvPr>
          <p:cNvSpPr txBox="1"/>
          <p:nvPr/>
        </p:nvSpPr>
        <p:spPr>
          <a:xfrm flipH="1">
            <a:off x="5211952" y="4059206"/>
            <a:ext cx="1194429" cy="630942"/>
          </a:xfrm>
          <a:prstGeom prst="rect">
            <a:avLst/>
          </a:prstGeom>
          <a:noFill/>
        </p:spPr>
        <p:txBody>
          <a:bodyPr wrap="square" rtlCol="0">
            <a:spAutoFit/>
          </a:bodyPr>
          <a:lstStyle/>
          <a:p>
            <a:r>
              <a:rPr lang="en-US" sz="1200" dirty="0">
                <a:latin typeface="Arial" charset="0"/>
                <a:cs typeface="Arial" charset="0"/>
              </a:rPr>
              <a:t>Character </a:t>
            </a:r>
          </a:p>
          <a:p>
            <a:r>
              <a:rPr lang="en-US" sz="1200" dirty="0">
                <a:latin typeface="Arial" charset="0"/>
                <a:cs typeface="Arial" charset="0"/>
              </a:rPr>
              <a:t>Classification</a:t>
            </a:r>
            <a:endParaRPr lang="en-US" dirty="0">
              <a:latin typeface="Arial" charset="0"/>
              <a:cs typeface="Arial" charset="0"/>
            </a:endParaRPr>
          </a:p>
          <a:p>
            <a:endParaRPr lang="en-US" dirty="0"/>
          </a:p>
        </p:txBody>
      </p:sp>
      <p:cxnSp>
        <p:nvCxnSpPr>
          <p:cNvPr id="295" name="Straight Arrow Connector 294">
            <a:extLst>
              <a:ext uri="{FF2B5EF4-FFF2-40B4-BE49-F238E27FC236}">
                <a16:creationId xmlns:a16="http://schemas.microsoft.com/office/drawing/2014/main" id="{0FE85F7E-4560-4853-8B33-E541154E845C}"/>
              </a:ext>
            </a:extLst>
          </p:cNvPr>
          <p:cNvCxnSpPr>
            <a:cxnSpLocks/>
            <a:stCxn id="260" idx="1"/>
            <a:endCxn id="292" idx="1"/>
          </p:cNvCxnSpPr>
          <p:nvPr/>
        </p:nvCxnSpPr>
        <p:spPr bwMode="auto">
          <a:xfrm flipH="1" flipV="1">
            <a:off x="7752787" y="3497629"/>
            <a:ext cx="267295" cy="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0" name="Straight Arrow Connector 299">
            <a:extLst>
              <a:ext uri="{FF2B5EF4-FFF2-40B4-BE49-F238E27FC236}">
                <a16:creationId xmlns:a16="http://schemas.microsoft.com/office/drawing/2014/main" id="{503872EB-D335-4B04-9D34-A399C841921D}"/>
              </a:ext>
            </a:extLst>
          </p:cNvPr>
          <p:cNvCxnSpPr>
            <a:cxnSpLocks/>
            <a:stCxn id="387" idx="2"/>
            <a:endCxn id="293" idx="0"/>
          </p:cNvCxnSpPr>
          <p:nvPr/>
        </p:nvCxnSpPr>
        <p:spPr bwMode="auto">
          <a:xfrm flipH="1">
            <a:off x="5785078" y="3779837"/>
            <a:ext cx="6645" cy="2385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6" name="Flowchart: Decision 305">
            <a:extLst>
              <a:ext uri="{FF2B5EF4-FFF2-40B4-BE49-F238E27FC236}">
                <a16:creationId xmlns:a16="http://schemas.microsoft.com/office/drawing/2014/main" id="{DF9CEB03-D8FE-4D90-913B-A89B1CB783BA}"/>
              </a:ext>
            </a:extLst>
          </p:cNvPr>
          <p:cNvSpPr/>
          <p:nvPr/>
        </p:nvSpPr>
        <p:spPr bwMode="auto">
          <a:xfrm>
            <a:off x="6692161" y="3943419"/>
            <a:ext cx="1183036" cy="676210"/>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07" name="TextBox 306">
            <a:extLst>
              <a:ext uri="{FF2B5EF4-FFF2-40B4-BE49-F238E27FC236}">
                <a16:creationId xmlns:a16="http://schemas.microsoft.com/office/drawing/2014/main" id="{CE6825F2-F502-445D-9751-FDE4BCAC2E99}"/>
              </a:ext>
            </a:extLst>
          </p:cNvPr>
          <p:cNvSpPr txBox="1"/>
          <p:nvPr/>
        </p:nvSpPr>
        <p:spPr>
          <a:xfrm>
            <a:off x="6808299" y="4124084"/>
            <a:ext cx="1119814" cy="584775"/>
          </a:xfrm>
          <a:prstGeom prst="rect">
            <a:avLst/>
          </a:prstGeom>
          <a:noFill/>
        </p:spPr>
        <p:txBody>
          <a:bodyPr wrap="square" rtlCol="0">
            <a:spAutoFit/>
          </a:bodyPr>
          <a:lstStyle/>
          <a:p>
            <a:r>
              <a:rPr lang="en-US" sz="1050" dirty="0">
                <a:latin typeface="Arial" charset="0"/>
                <a:cs typeface="Arial" charset="0"/>
              </a:rPr>
              <a:t>False Positive   </a:t>
            </a:r>
            <a:r>
              <a:rPr lang="en-US" sz="1050" dirty="0">
                <a:solidFill>
                  <a:schemeClr val="bg1"/>
                </a:solidFill>
                <a:latin typeface="Arial" charset="0"/>
                <a:cs typeface="Arial" charset="0"/>
              </a:rPr>
              <a:t>-</a:t>
            </a:r>
            <a:r>
              <a:rPr lang="en-US" sz="1050" dirty="0">
                <a:solidFill>
                  <a:srgbClr val="7FCAC8"/>
                </a:solidFill>
                <a:latin typeface="Arial" charset="0"/>
                <a:cs typeface="Arial" charset="0"/>
              </a:rPr>
              <a:t> </a:t>
            </a:r>
            <a:r>
              <a:rPr lang="en-US" sz="1050" dirty="0">
                <a:latin typeface="Arial" charset="0"/>
                <a:cs typeface="Arial" charset="0"/>
              </a:rPr>
              <a:t>    Pair ?</a:t>
            </a:r>
          </a:p>
          <a:p>
            <a:endParaRPr lang="en-US" dirty="0"/>
          </a:p>
        </p:txBody>
      </p:sp>
      <p:cxnSp>
        <p:nvCxnSpPr>
          <p:cNvPr id="312" name="Straight Arrow Connector 311">
            <a:extLst>
              <a:ext uri="{FF2B5EF4-FFF2-40B4-BE49-F238E27FC236}">
                <a16:creationId xmlns:a16="http://schemas.microsoft.com/office/drawing/2014/main" id="{61595B82-6B07-4703-9D33-410D6EEF7BEF}"/>
              </a:ext>
            </a:extLst>
          </p:cNvPr>
          <p:cNvCxnSpPr>
            <a:cxnSpLocks/>
            <a:endCxn id="335" idx="0"/>
          </p:cNvCxnSpPr>
          <p:nvPr/>
        </p:nvCxnSpPr>
        <p:spPr bwMode="auto">
          <a:xfrm flipH="1">
            <a:off x="7273555" y="4596390"/>
            <a:ext cx="1430" cy="224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A2947C4C-46E5-41E2-8E4F-A133A53DEAB9}"/>
              </a:ext>
            </a:extLst>
          </p:cNvPr>
          <p:cNvCxnSpPr>
            <a:cxnSpLocks/>
            <a:stCxn id="293" idx="3"/>
            <a:endCxn id="306" idx="1"/>
          </p:cNvCxnSpPr>
          <p:nvPr/>
        </p:nvCxnSpPr>
        <p:spPr bwMode="auto">
          <a:xfrm flipV="1">
            <a:off x="6340870" y="4281524"/>
            <a:ext cx="351291" cy="10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5" name="TextBox 324">
            <a:extLst>
              <a:ext uri="{FF2B5EF4-FFF2-40B4-BE49-F238E27FC236}">
                <a16:creationId xmlns:a16="http://schemas.microsoft.com/office/drawing/2014/main" id="{84447AC8-B768-4300-B7AF-F488D62515D5}"/>
              </a:ext>
            </a:extLst>
          </p:cNvPr>
          <p:cNvSpPr txBox="1"/>
          <p:nvPr/>
        </p:nvSpPr>
        <p:spPr>
          <a:xfrm>
            <a:off x="7825071" y="3946886"/>
            <a:ext cx="557898" cy="261610"/>
          </a:xfrm>
          <a:prstGeom prst="rect">
            <a:avLst/>
          </a:prstGeom>
          <a:noFill/>
        </p:spPr>
        <p:txBody>
          <a:bodyPr wrap="square" rtlCol="0">
            <a:spAutoFit/>
          </a:bodyPr>
          <a:lstStyle/>
          <a:p>
            <a:r>
              <a:rPr lang="en-US" dirty="0">
                <a:solidFill>
                  <a:schemeClr val="tx1"/>
                </a:solidFill>
              </a:rPr>
              <a:t>No</a:t>
            </a:r>
          </a:p>
        </p:txBody>
      </p:sp>
      <p:sp>
        <p:nvSpPr>
          <p:cNvPr id="334" name="TextBox 333">
            <a:extLst>
              <a:ext uri="{FF2B5EF4-FFF2-40B4-BE49-F238E27FC236}">
                <a16:creationId xmlns:a16="http://schemas.microsoft.com/office/drawing/2014/main" id="{F09BF5A0-D907-4675-A01E-16A76FA85A67}"/>
              </a:ext>
            </a:extLst>
          </p:cNvPr>
          <p:cNvSpPr txBox="1"/>
          <p:nvPr/>
        </p:nvSpPr>
        <p:spPr>
          <a:xfrm>
            <a:off x="7332462" y="4618831"/>
            <a:ext cx="557898" cy="261610"/>
          </a:xfrm>
          <a:prstGeom prst="rect">
            <a:avLst/>
          </a:prstGeom>
          <a:noFill/>
        </p:spPr>
        <p:txBody>
          <a:bodyPr wrap="square" rtlCol="0">
            <a:spAutoFit/>
          </a:bodyPr>
          <a:lstStyle/>
          <a:p>
            <a:r>
              <a:rPr lang="en-US" dirty="0">
                <a:solidFill>
                  <a:schemeClr val="tx1"/>
                </a:solidFill>
              </a:rPr>
              <a:t>Yes</a:t>
            </a:r>
          </a:p>
        </p:txBody>
      </p:sp>
      <p:sp>
        <p:nvSpPr>
          <p:cNvPr id="335" name="Flowchart: Decision 334">
            <a:extLst>
              <a:ext uri="{FF2B5EF4-FFF2-40B4-BE49-F238E27FC236}">
                <a16:creationId xmlns:a16="http://schemas.microsoft.com/office/drawing/2014/main" id="{665945CB-5633-43AF-B04A-3066D3077242}"/>
              </a:ext>
            </a:extLst>
          </p:cNvPr>
          <p:cNvSpPr/>
          <p:nvPr/>
        </p:nvSpPr>
        <p:spPr bwMode="auto">
          <a:xfrm>
            <a:off x="6699347" y="4820929"/>
            <a:ext cx="1148415" cy="676210"/>
          </a:xfrm>
          <a:prstGeom prst="flowChartDecision">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36" name="TextBox 335">
            <a:extLst>
              <a:ext uri="{FF2B5EF4-FFF2-40B4-BE49-F238E27FC236}">
                <a16:creationId xmlns:a16="http://schemas.microsoft.com/office/drawing/2014/main" id="{61E3C991-E806-46C7-90E0-67E8178210A0}"/>
              </a:ext>
            </a:extLst>
          </p:cNvPr>
          <p:cNvSpPr txBox="1"/>
          <p:nvPr/>
        </p:nvSpPr>
        <p:spPr>
          <a:xfrm>
            <a:off x="6948246" y="4938876"/>
            <a:ext cx="777344" cy="584775"/>
          </a:xfrm>
          <a:prstGeom prst="rect">
            <a:avLst/>
          </a:prstGeom>
          <a:noFill/>
        </p:spPr>
        <p:txBody>
          <a:bodyPr wrap="square" rtlCol="0">
            <a:spAutoFit/>
          </a:bodyPr>
          <a:lstStyle/>
          <a:p>
            <a:r>
              <a:rPr lang="en-US" sz="1050" dirty="0">
                <a:latin typeface="Arial" charset="0"/>
                <a:cs typeface="Arial" charset="0"/>
              </a:rPr>
              <a:t>Spatial Related ?</a:t>
            </a:r>
          </a:p>
          <a:p>
            <a:endParaRPr lang="en-US" dirty="0"/>
          </a:p>
        </p:txBody>
      </p:sp>
      <p:sp>
        <p:nvSpPr>
          <p:cNvPr id="337" name="Rectangle 336">
            <a:extLst>
              <a:ext uri="{FF2B5EF4-FFF2-40B4-BE49-F238E27FC236}">
                <a16:creationId xmlns:a16="http://schemas.microsoft.com/office/drawing/2014/main" id="{A44F4FBE-BF38-481A-B48F-DFB04BBB947E}"/>
              </a:ext>
            </a:extLst>
          </p:cNvPr>
          <p:cNvSpPr/>
          <p:nvPr/>
        </p:nvSpPr>
        <p:spPr bwMode="auto">
          <a:xfrm>
            <a:off x="5320695" y="4892634"/>
            <a:ext cx="1067991"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38" name="TextBox 337">
            <a:extLst>
              <a:ext uri="{FF2B5EF4-FFF2-40B4-BE49-F238E27FC236}">
                <a16:creationId xmlns:a16="http://schemas.microsoft.com/office/drawing/2014/main" id="{19E8CA56-92E1-4029-B3FC-0F71B47B85D1}"/>
              </a:ext>
            </a:extLst>
          </p:cNvPr>
          <p:cNvSpPr txBox="1"/>
          <p:nvPr/>
        </p:nvSpPr>
        <p:spPr>
          <a:xfrm>
            <a:off x="5393309" y="4946601"/>
            <a:ext cx="1067991" cy="630942"/>
          </a:xfrm>
          <a:prstGeom prst="rect">
            <a:avLst/>
          </a:prstGeom>
          <a:noFill/>
        </p:spPr>
        <p:txBody>
          <a:bodyPr wrap="square" rtlCol="0">
            <a:spAutoFit/>
          </a:bodyPr>
          <a:lstStyle/>
          <a:p>
            <a:r>
              <a:rPr lang="en-US" sz="1200" dirty="0">
                <a:latin typeface="Arial" charset="0"/>
                <a:cs typeface="Arial" charset="0"/>
              </a:rPr>
              <a:t>Fuzzy Char Detection</a:t>
            </a:r>
            <a:endParaRPr lang="en-US" dirty="0">
              <a:latin typeface="Arial" charset="0"/>
              <a:cs typeface="Arial" charset="0"/>
            </a:endParaRPr>
          </a:p>
          <a:p>
            <a:endParaRPr lang="en-US" dirty="0"/>
          </a:p>
        </p:txBody>
      </p:sp>
      <p:sp>
        <p:nvSpPr>
          <p:cNvPr id="339" name="Rectangle 338">
            <a:extLst>
              <a:ext uri="{FF2B5EF4-FFF2-40B4-BE49-F238E27FC236}">
                <a16:creationId xmlns:a16="http://schemas.microsoft.com/office/drawing/2014/main" id="{48531FFF-5B89-4667-9A40-EE421E073CA5}"/>
              </a:ext>
            </a:extLst>
          </p:cNvPr>
          <p:cNvSpPr/>
          <p:nvPr/>
        </p:nvSpPr>
        <p:spPr bwMode="auto">
          <a:xfrm>
            <a:off x="8166347" y="4875541"/>
            <a:ext cx="1183036"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40" name="TextBox 339">
            <a:extLst>
              <a:ext uri="{FF2B5EF4-FFF2-40B4-BE49-F238E27FC236}">
                <a16:creationId xmlns:a16="http://schemas.microsoft.com/office/drawing/2014/main" id="{7360D003-0BAA-494C-AB5B-59E32FF494AC}"/>
              </a:ext>
            </a:extLst>
          </p:cNvPr>
          <p:cNvSpPr txBox="1"/>
          <p:nvPr/>
        </p:nvSpPr>
        <p:spPr>
          <a:xfrm>
            <a:off x="8185552" y="4898536"/>
            <a:ext cx="1454981" cy="630942"/>
          </a:xfrm>
          <a:prstGeom prst="rect">
            <a:avLst/>
          </a:prstGeom>
          <a:noFill/>
        </p:spPr>
        <p:txBody>
          <a:bodyPr wrap="square" rtlCol="0">
            <a:spAutoFit/>
          </a:bodyPr>
          <a:lstStyle/>
          <a:p>
            <a:r>
              <a:rPr lang="en-US" sz="1200" dirty="0">
                <a:latin typeface="Arial" charset="0"/>
                <a:cs typeface="Arial" charset="0"/>
              </a:rPr>
              <a:t>CNN Pair Char Classification</a:t>
            </a:r>
            <a:endParaRPr lang="en-US" dirty="0">
              <a:latin typeface="Arial" charset="0"/>
              <a:cs typeface="Arial" charset="0"/>
            </a:endParaRPr>
          </a:p>
          <a:p>
            <a:endParaRPr lang="en-US" dirty="0"/>
          </a:p>
        </p:txBody>
      </p:sp>
      <p:cxnSp>
        <p:nvCxnSpPr>
          <p:cNvPr id="341" name="Straight Arrow Connector 340">
            <a:extLst>
              <a:ext uri="{FF2B5EF4-FFF2-40B4-BE49-F238E27FC236}">
                <a16:creationId xmlns:a16="http://schemas.microsoft.com/office/drawing/2014/main" id="{868F92C9-13FA-4202-86A4-51904AC1D4C9}"/>
              </a:ext>
            </a:extLst>
          </p:cNvPr>
          <p:cNvCxnSpPr>
            <a:cxnSpLocks/>
            <a:stCxn id="335" idx="3"/>
            <a:endCxn id="339" idx="1"/>
          </p:cNvCxnSpPr>
          <p:nvPr/>
        </p:nvCxnSpPr>
        <p:spPr bwMode="auto">
          <a:xfrm flipV="1">
            <a:off x="7847762" y="5149505"/>
            <a:ext cx="318585" cy="9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D949615B-0406-4D47-8092-425630A5F771}"/>
              </a:ext>
            </a:extLst>
          </p:cNvPr>
          <p:cNvCxnSpPr>
            <a:cxnSpLocks/>
            <a:endCxn id="337" idx="3"/>
          </p:cNvCxnSpPr>
          <p:nvPr/>
        </p:nvCxnSpPr>
        <p:spPr bwMode="auto">
          <a:xfrm flipH="1">
            <a:off x="6388686" y="5163720"/>
            <a:ext cx="325372" cy="2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7" name="Rectangle 356">
            <a:extLst>
              <a:ext uri="{FF2B5EF4-FFF2-40B4-BE49-F238E27FC236}">
                <a16:creationId xmlns:a16="http://schemas.microsoft.com/office/drawing/2014/main" id="{7221BFA3-7BE1-450F-9AD9-785744E9B8EB}"/>
              </a:ext>
            </a:extLst>
          </p:cNvPr>
          <p:cNvSpPr/>
          <p:nvPr/>
        </p:nvSpPr>
        <p:spPr bwMode="auto">
          <a:xfrm>
            <a:off x="8158117" y="5635488"/>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1100" b="0" i="0" u="none" strike="noStrike" cap="none" normalizeH="0" baseline="0" dirty="0">
                <a:ln>
                  <a:noFill/>
                </a:ln>
                <a:solidFill>
                  <a:srgbClr val="FFFFFF"/>
                </a:solidFill>
                <a:effectLst/>
                <a:latin typeface="Arial" charset="0"/>
                <a:cs typeface="Arial" charset="0"/>
              </a:rPr>
              <a:t>Merge</a:t>
            </a:r>
          </a:p>
          <a:p>
            <a:pPr marL="0" marR="0" indent="0" algn="ctr" defTabSz="1042988" rtl="0" eaLnBrk="1" fontAlgn="base" latinLnBrk="0" hangingPunct="1">
              <a:lnSpc>
                <a:spcPct val="100000"/>
              </a:lnSpc>
              <a:spcBef>
                <a:spcPct val="0"/>
              </a:spcBef>
              <a:spcAft>
                <a:spcPct val="0"/>
              </a:spcAft>
              <a:buClrTx/>
              <a:buSzTx/>
              <a:buFontTx/>
              <a:buNone/>
              <a:tabLst/>
            </a:pPr>
            <a:r>
              <a:rPr lang="en-US" dirty="0">
                <a:latin typeface="Arial" charset="0"/>
                <a:cs typeface="Arial" charset="0"/>
              </a:rPr>
              <a:t>Results</a:t>
            </a:r>
            <a:r>
              <a:rPr kumimoji="0" lang="en-US" sz="1100" b="0" i="0" u="none" strike="noStrike" cap="none" normalizeH="0" baseline="0" dirty="0">
                <a:ln>
                  <a:noFill/>
                </a:ln>
                <a:solidFill>
                  <a:srgbClr val="FFFFFF"/>
                </a:solidFill>
                <a:effectLst/>
                <a:latin typeface="Arial" charset="0"/>
                <a:cs typeface="Arial" charset="0"/>
              </a:rPr>
              <a:t> </a:t>
            </a:r>
          </a:p>
        </p:txBody>
      </p:sp>
      <p:sp>
        <p:nvSpPr>
          <p:cNvPr id="358" name="Flowchart: Terminator 357">
            <a:extLst>
              <a:ext uri="{FF2B5EF4-FFF2-40B4-BE49-F238E27FC236}">
                <a16:creationId xmlns:a16="http://schemas.microsoft.com/office/drawing/2014/main" id="{FB3ABF33-5BE0-473E-993B-D3585943A6AC}"/>
              </a:ext>
            </a:extLst>
          </p:cNvPr>
          <p:cNvSpPr/>
          <p:nvPr/>
        </p:nvSpPr>
        <p:spPr bwMode="auto">
          <a:xfrm>
            <a:off x="9594378" y="6430478"/>
            <a:ext cx="888517" cy="432048"/>
          </a:xfrm>
          <a:prstGeom prst="flowChartTerminator">
            <a:avLst/>
          </a:prstGeom>
          <a:solidFill>
            <a:schemeClr val="accent6">
              <a:lumMod val="75000"/>
            </a:schemeClr>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solidFill>
                  <a:srgbClr val="FFFFFF"/>
                </a:solidFill>
                <a:effectLst/>
                <a:latin typeface="Arial" charset="0"/>
                <a:cs typeface="Arial" charset="0"/>
              </a:rPr>
              <a:t>End</a:t>
            </a:r>
            <a:endParaRPr kumimoji="0" lang="en-US" sz="1100" b="0" i="0" u="none" strike="noStrike" cap="none" normalizeH="0" baseline="0" dirty="0">
              <a:ln>
                <a:noFill/>
              </a:ln>
              <a:solidFill>
                <a:srgbClr val="FFFFFF"/>
              </a:solidFill>
              <a:effectLst/>
              <a:latin typeface="Arial" charset="0"/>
              <a:cs typeface="Arial" charset="0"/>
            </a:endParaRPr>
          </a:p>
        </p:txBody>
      </p:sp>
      <p:cxnSp>
        <p:nvCxnSpPr>
          <p:cNvPr id="361" name="Straight Arrow Connector 101">
            <a:extLst>
              <a:ext uri="{FF2B5EF4-FFF2-40B4-BE49-F238E27FC236}">
                <a16:creationId xmlns:a16="http://schemas.microsoft.com/office/drawing/2014/main" id="{BC93D0B9-1F1C-48AD-9CF6-82C00F02863B}"/>
              </a:ext>
            </a:extLst>
          </p:cNvPr>
          <p:cNvCxnSpPr>
            <a:cxnSpLocks/>
            <a:stCxn id="337" idx="2"/>
            <a:endCxn id="357" idx="1"/>
          </p:cNvCxnSpPr>
          <p:nvPr/>
        </p:nvCxnSpPr>
        <p:spPr bwMode="auto">
          <a:xfrm rot="16200000" flipH="1">
            <a:off x="6771959" y="4523293"/>
            <a:ext cx="468891" cy="230342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9" name="Flowchart: Stored Data 368">
            <a:extLst>
              <a:ext uri="{FF2B5EF4-FFF2-40B4-BE49-F238E27FC236}">
                <a16:creationId xmlns:a16="http://schemas.microsoft.com/office/drawing/2014/main" id="{7DC36DC8-0CF4-4565-8F53-87E0F04A5B61}"/>
              </a:ext>
            </a:extLst>
          </p:cNvPr>
          <p:cNvSpPr/>
          <p:nvPr/>
        </p:nvSpPr>
        <p:spPr bwMode="auto">
          <a:xfrm>
            <a:off x="8196473" y="6401873"/>
            <a:ext cx="1028254" cy="483784"/>
          </a:xfrm>
          <a:prstGeom prst="flowChartOnlineStorage">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cxnSp>
        <p:nvCxnSpPr>
          <p:cNvPr id="372" name="Straight Arrow Connector 101">
            <a:extLst>
              <a:ext uri="{FF2B5EF4-FFF2-40B4-BE49-F238E27FC236}">
                <a16:creationId xmlns:a16="http://schemas.microsoft.com/office/drawing/2014/main" id="{D4A4015B-73E4-48E5-A4B4-B667F8DCFCE7}"/>
              </a:ext>
            </a:extLst>
          </p:cNvPr>
          <p:cNvCxnSpPr>
            <a:cxnSpLocks/>
            <a:stCxn id="306" idx="3"/>
            <a:endCxn id="357" idx="3"/>
          </p:cNvCxnSpPr>
          <p:nvPr/>
        </p:nvCxnSpPr>
        <p:spPr bwMode="auto">
          <a:xfrm>
            <a:off x="7875197" y="4281524"/>
            <a:ext cx="1394505" cy="1627928"/>
          </a:xfrm>
          <a:prstGeom prst="bentConnector3">
            <a:avLst>
              <a:gd name="adj1" fmla="val 11639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0F2155BF-DEF8-4E62-81A5-0814F99561F0}"/>
              </a:ext>
            </a:extLst>
          </p:cNvPr>
          <p:cNvCxnSpPr>
            <a:cxnSpLocks/>
            <a:stCxn id="229" idx="2"/>
            <a:endCxn id="241" idx="0"/>
          </p:cNvCxnSpPr>
          <p:nvPr/>
        </p:nvCxnSpPr>
        <p:spPr bwMode="auto">
          <a:xfrm flipH="1">
            <a:off x="9862541" y="2096989"/>
            <a:ext cx="10436" cy="249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7" name="Rectangle 386">
            <a:extLst>
              <a:ext uri="{FF2B5EF4-FFF2-40B4-BE49-F238E27FC236}">
                <a16:creationId xmlns:a16="http://schemas.microsoft.com/office/drawing/2014/main" id="{7A6E1592-797C-4C07-908B-A627655EA51B}"/>
              </a:ext>
            </a:extLst>
          </p:cNvPr>
          <p:cNvSpPr/>
          <p:nvPr/>
        </p:nvSpPr>
        <p:spPr bwMode="auto">
          <a:xfrm>
            <a:off x="5235930" y="3231910"/>
            <a:ext cx="1111585" cy="547927"/>
          </a:xfrm>
          <a:prstGeom prst="rect">
            <a:avLst/>
          </a:prstGeom>
          <a:solidFill>
            <a:srgbClr val="47C4C0"/>
          </a:solidFill>
          <a:ln w="28575">
            <a:solidFill>
              <a:schemeClr val="bg1"/>
            </a:solidFill>
          </a:ln>
          <a:effectLst/>
        </p:spPr>
        <p:txBody>
          <a:bodyPr vert="horz" wrap="square" lIns="104999" tIns="52499" rIns="104999" bIns="52499" numCol="1" rtlCol="0" anchor="t"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dirty="0">
              <a:ln>
                <a:noFill/>
              </a:ln>
              <a:solidFill>
                <a:srgbClr val="FFFFFF"/>
              </a:solidFill>
              <a:effectLst/>
              <a:latin typeface="Arial" charset="0"/>
              <a:cs typeface="Arial" charset="0"/>
            </a:endParaRPr>
          </a:p>
        </p:txBody>
      </p:sp>
      <p:sp>
        <p:nvSpPr>
          <p:cNvPr id="388" name="TextBox 387">
            <a:extLst>
              <a:ext uri="{FF2B5EF4-FFF2-40B4-BE49-F238E27FC236}">
                <a16:creationId xmlns:a16="http://schemas.microsoft.com/office/drawing/2014/main" id="{55197564-E950-4C60-A925-95EFE29881B5}"/>
              </a:ext>
            </a:extLst>
          </p:cNvPr>
          <p:cNvSpPr txBox="1"/>
          <p:nvPr/>
        </p:nvSpPr>
        <p:spPr>
          <a:xfrm flipH="1">
            <a:off x="5311466" y="3277472"/>
            <a:ext cx="1117031" cy="630942"/>
          </a:xfrm>
          <a:prstGeom prst="rect">
            <a:avLst/>
          </a:prstGeom>
          <a:noFill/>
        </p:spPr>
        <p:txBody>
          <a:bodyPr wrap="square" rtlCol="0">
            <a:spAutoFit/>
          </a:bodyPr>
          <a:lstStyle/>
          <a:p>
            <a:r>
              <a:rPr lang="en-US" sz="1200" dirty="0">
                <a:latin typeface="Arial" charset="0"/>
                <a:cs typeface="Arial" charset="0"/>
              </a:rPr>
              <a:t>Type </a:t>
            </a:r>
          </a:p>
          <a:p>
            <a:r>
              <a:rPr lang="en-US" sz="1200" dirty="0">
                <a:latin typeface="Arial" charset="0"/>
                <a:cs typeface="Arial" charset="0"/>
              </a:rPr>
              <a:t>Classification</a:t>
            </a:r>
            <a:endParaRPr lang="en-US" dirty="0">
              <a:latin typeface="Arial" charset="0"/>
              <a:cs typeface="Arial" charset="0"/>
            </a:endParaRPr>
          </a:p>
          <a:p>
            <a:endParaRPr lang="en-US" dirty="0"/>
          </a:p>
        </p:txBody>
      </p:sp>
      <p:cxnSp>
        <p:nvCxnSpPr>
          <p:cNvPr id="389" name="Straight Arrow Connector 388">
            <a:extLst>
              <a:ext uri="{FF2B5EF4-FFF2-40B4-BE49-F238E27FC236}">
                <a16:creationId xmlns:a16="http://schemas.microsoft.com/office/drawing/2014/main" id="{77A6D8A8-B82E-4AE1-981F-D663688AFB80}"/>
              </a:ext>
            </a:extLst>
          </p:cNvPr>
          <p:cNvCxnSpPr>
            <a:cxnSpLocks/>
            <a:stCxn id="291" idx="2"/>
            <a:endCxn id="387" idx="3"/>
          </p:cNvCxnSpPr>
          <p:nvPr/>
        </p:nvCxnSpPr>
        <p:spPr bwMode="auto">
          <a:xfrm flipH="1">
            <a:off x="6347515" y="3502852"/>
            <a:ext cx="259499" cy="30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49C14DAE-E37D-48DA-8AA9-C5A73CAC500D}"/>
              </a:ext>
            </a:extLst>
          </p:cNvPr>
          <p:cNvCxnSpPr>
            <a:cxnSpLocks/>
            <a:endCxn id="357" idx="0"/>
          </p:cNvCxnSpPr>
          <p:nvPr/>
        </p:nvCxnSpPr>
        <p:spPr bwMode="auto">
          <a:xfrm>
            <a:off x="8713909" y="5423468"/>
            <a:ext cx="1" cy="212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3" name="TextBox 432">
            <a:extLst>
              <a:ext uri="{FF2B5EF4-FFF2-40B4-BE49-F238E27FC236}">
                <a16:creationId xmlns:a16="http://schemas.microsoft.com/office/drawing/2014/main" id="{44B15D32-CC1C-4537-BCAE-63BEFDDA0D9E}"/>
              </a:ext>
            </a:extLst>
          </p:cNvPr>
          <p:cNvSpPr txBox="1"/>
          <p:nvPr/>
        </p:nvSpPr>
        <p:spPr>
          <a:xfrm>
            <a:off x="8336210" y="6425127"/>
            <a:ext cx="888517" cy="461665"/>
          </a:xfrm>
          <a:prstGeom prst="rect">
            <a:avLst/>
          </a:prstGeom>
          <a:noFill/>
        </p:spPr>
        <p:txBody>
          <a:bodyPr wrap="square" rtlCol="0">
            <a:spAutoFit/>
          </a:bodyPr>
          <a:lstStyle/>
          <a:p>
            <a:r>
              <a:rPr lang="en-US" sz="1200" b="1" dirty="0">
                <a:solidFill>
                  <a:srgbClr val="FF0000"/>
                </a:solidFill>
                <a:latin typeface="Arial" charset="0"/>
                <a:cs typeface="Arial" charset="0"/>
              </a:rPr>
              <a:t>Store JSON</a:t>
            </a:r>
            <a:endParaRPr lang="en-US" b="1" dirty="0">
              <a:solidFill>
                <a:srgbClr val="FF0000"/>
              </a:solidFill>
            </a:endParaRPr>
          </a:p>
        </p:txBody>
      </p:sp>
      <p:cxnSp>
        <p:nvCxnSpPr>
          <p:cNvPr id="434" name="Straight Arrow Connector 433">
            <a:extLst>
              <a:ext uri="{FF2B5EF4-FFF2-40B4-BE49-F238E27FC236}">
                <a16:creationId xmlns:a16="http://schemas.microsoft.com/office/drawing/2014/main" id="{5E076A44-08F0-47A5-99E9-667C1F349A55}"/>
              </a:ext>
            </a:extLst>
          </p:cNvPr>
          <p:cNvCxnSpPr>
            <a:cxnSpLocks/>
            <a:stCxn id="357" idx="2"/>
            <a:endCxn id="369" idx="0"/>
          </p:cNvCxnSpPr>
          <p:nvPr/>
        </p:nvCxnSpPr>
        <p:spPr bwMode="auto">
          <a:xfrm flipH="1">
            <a:off x="8710600" y="6183415"/>
            <a:ext cx="3310" cy="218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18737B3F-646C-4761-9916-A166C10855AC}"/>
              </a:ext>
            </a:extLst>
          </p:cNvPr>
          <p:cNvCxnSpPr>
            <a:cxnSpLocks/>
            <a:endCxn id="358" idx="1"/>
          </p:cNvCxnSpPr>
          <p:nvPr/>
        </p:nvCxnSpPr>
        <p:spPr bwMode="auto">
          <a:xfrm>
            <a:off x="9088073" y="6643765"/>
            <a:ext cx="506305" cy="2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8" name="TextBox 477">
            <a:extLst>
              <a:ext uri="{FF2B5EF4-FFF2-40B4-BE49-F238E27FC236}">
                <a16:creationId xmlns:a16="http://schemas.microsoft.com/office/drawing/2014/main" id="{F0740BEE-5884-4FBB-A89D-D6CF3D2D3198}"/>
              </a:ext>
            </a:extLst>
          </p:cNvPr>
          <p:cNvSpPr txBox="1"/>
          <p:nvPr/>
        </p:nvSpPr>
        <p:spPr>
          <a:xfrm>
            <a:off x="6389691" y="4850993"/>
            <a:ext cx="557898" cy="261610"/>
          </a:xfrm>
          <a:prstGeom prst="rect">
            <a:avLst/>
          </a:prstGeom>
          <a:noFill/>
        </p:spPr>
        <p:txBody>
          <a:bodyPr wrap="square" rtlCol="0">
            <a:spAutoFit/>
          </a:bodyPr>
          <a:lstStyle/>
          <a:p>
            <a:r>
              <a:rPr lang="en-US" dirty="0">
                <a:solidFill>
                  <a:schemeClr val="tx1"/>
                </a:solidFill>
              </a:rPr>
              <a:t>Yes</a:t>
            </a:r>
          </a:p>
        </p:txBody>
      </p:sp>
      <p:sp>
        <p:nvSpPr>
          <p:cNvPr id="479" name="TextBox 478">
            <a:extLst>
              <a:ext uri="{FF2B5EF4-FFF2-40B4-BE49-F238E27FC236}">
                <a16:creationId xmlns:a16="http://schemas.microsoft.com/office/drawing/2014/main" id="{9539CED5-75CD-4477-A494-59F434A261A0}"/>
              </a:ext>
            </a:extLst>
          </p:cNvPr>
          <p:cNvSpPr txBox="1"/>
          <p:nvPr/>
        </p:nvSpPr>
        <p:spPr>
          <a:xfrm>
            <a:off x="7809529" y="4845768"/>
            <a:ext cx="557898" cy="261610"/>
          </a:xfrm>
          <a:prstGeom prst="rect">
            <a:avLst/>
          </a:prstGeom>
          <a:noFill/>
        </p:spPr>
        <p:txBody>
          <a:bodyPr wrap="square" rtlCol="0">
            <a:spAutoFit/>
          </a:bodyPr>
          <a:lstStyle/>
          <a:p>
            <a:r>
              <a:rPr lang="en-US" dirty="0">
                <a:solidFill>
                  <a:schemeClr val="tx1"/>
                </a:solidFill>
              </a:rPr>
              <a:t>No</a:t>
            </a:r>
          </a:p>
        </p:txBody>
      </p:sp>
    </p:spTree>
    <p:extLst>
      <p:ext uri="{BB962C8B-B14F-4D97-AF65-F5344CB8AC3E}">
        <p14:creationId xmlns:p14="http://schemas.microsoft.com/office/powerpoint/2010/main" val="14042500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90229" y="528226"/>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377481" y="1145056"/>
            <a:ext cx="477992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Results Tesseract</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7" name="Rectangle 6">
            <a:extLst>
              <a:ext uri="{FF2B5EF4-FFF2-40B4-BE49-F238E27FC236}">
                <a16:creationId xmlns:a16="http://schemas.microsoft.com/office/drawing/2014/main" id="{4EF2C817-A208-4613-9939-7C90393692B7}"/>
              </a:ext>
            </a:extLst>
          </p:cNvPr>
          <p:cNvSpPr/>
          <p:nvPr/>
        </p:nvSpPr>
        <p:spPr bwMode="auto">
          <a:xfrm>
            <a:off x="380307" y="1514831"/>
            <a:ext cx="4779927" cy="435323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8" name="Rectangle 1">
            <a:extLst>
              <a:ext uri="{FF2B5EF4-FFF2-40B4-BE49-F238E27FC236}">
                <a16:creationId xmlns:a16="http://schemas.microsoft.com/office/drawing/2014/main" id="{D2249D7A-A192-4BC0-903A-43D28925E3AF}"/>
              </a:ext>
            </a:extLst>
          </p:cNvPr>
          <p:cNvSpPr>
            <a:spLocks noChangeArrowheads="1"/>
          </p:cNvSpPr>
          <p:nvPr/>
        </p:nvSpPr>
        <p:spPr bwMode="auto">
          <a:xfrm>
            <a:off x="380307" y="1145056"/>
            <a:ext cx="477992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a:solidFill>
                  <a:schemeClr val="tx1"/>
                </a:solidFill>
              </a:rPr>
              <a:t>Results Tesseract</a:t>
            </a:r>
            <a:endParaRPr lang="pt-PT" altLang="pt-PT" sz="1400" b="1" dirty="0">
              <a:solidFill>
                <a:schemeClr val="tx1"/>
              </a:solidFill>
            </a:endParaRPr>
          </a:p>
        </p:txBody>
      </p:sp>
      <p:sp>
        <p:nvSpPr>
          <p:cNvPr id="9" name="Rectangle 8">
            <a:extLst>
              <a:ext uri="{FF2B5EF4-FFF2-40B4-BE49-F238E27FC236}">
                <a16:creationId xmlns:a16="http://schemas.microsoft.com/office/drawing/2014/main" id="{99F593E8-B63C-4825-A7E4-1D93187CDDE3}"/>
              </a:ext>
            </a:extLst>
          </p:cNvPr>
          <p:cNvSpPr/>
          <p:nvPr/>
        </p:nvSpPr>
        <p:spPr bwMode="auto">
          <a:xfrm>
            <a:off x="5534531" y="1535500"/>
            <a:ext cx="4779927" cy="4332569"/>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10" name="Rectangle 1">
            <a:extLst>
              <a:ext uri="{FF2B5EF4-FFF2-40B4-BE49-F238E27FC236}">
                <a16:creationId xmlns:a16="http://schemas.microsoft.com/office/drawing/2014/main" id="{B3BF5AEC-5F9D-4464-B0ED-9239EF67ABDF}"/>
              </a:ext>
            </a:extLst>
          </p:cNvPr>
          <p:cNvSpPr>
            <a:spLocks noChangeArrowheads="1"/>
          </p:cNvSpPr>
          <p:nvPr/>
        </p:nvSpPr>
        <p:spPr bwMode="auto">
          <a:xfrm>
            <a:off x="5534531" y="1165725"/>
            <a:ext cx="477992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Results Our Solution</a:t>
            </a:r>
          </a:p>
        </p:txBody>
      </p:sp>
      <p:sp>
        <p:nvSpPr>
          <p:cNvPr id="11" name="Rectangle 10">
            <a:extLst>
              <a:ext uri="{FF2B5EF4-FFF2-40B4-BE49-F238E27FC236}">
                <a16:creationId xmlns:a16="http://schemas.microsoft.com/office/drawing/2014/main" id="{8BA6B8E9-04C5-4357-BF10-DDA1FC4A271D}"/>
              </a:ext>
            </a:extLst>
          </p:cNvPr>
          <p:cNvSpPr/>
          <p:nvPr/>
        </p:nvSpPr>
        <p:spPr>
          <a:xfrm flipV="1">
            <a:off x="1153648" y="2179006"/>
            <a:ext cx="2906610" cy="6720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12" name="Rectangle 11">
            <a:extLst>
              <a:ext uri="{FF2B5EF4-FFF2-40B4-BE49-F238E27FC236}">
                <a16:creationId xmlns:a16="http://schemas.microsoft.com/office/drawing/2014/main" id="{0C5B9B00-9B9E-404A-BC02-CED1FC403672}"/>
              </a:ext>
            </a:extLst>
          </p:cNvPr>
          <p:cNvSpPr/>
          <p:nvPr/>
        </p:nvSpPr>
        <p:spPr>
          <a:xfrm rot="10800000" flipV="1">
            <a:off x="1153648" y="1830169"/>
            <a:ext cx="2906610" cy="37686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solidFill>
                  <a:schemeClr val="tx1"/>
                </a:solidFill>
              </a:rPr>
              <a:t>Accuracy per Character</a:t>
            </a:r>
          </a:p>
        </p:txBody>
      </p:sp>
      <p:sp>
        <p:nvSpPr>
          <p:cNvPr id="2" name="TextBox 1">
            <a:extLst>
              <a:ext uri="{FF2B5EF4-FFF2-40B4-BE49-F238E27FC236}">
                <a16:creationId xmlns:a16="http://schemas.microsoft.com/office/drawing/2014/main" id="{7CD50F1A-8503-49F4-80AF-117E26491D04}"/>
              </a:ext>
            </a:extLst>
          </p:cNvPr>
          <p:cNvSpPr txBox="1"/>
          <p:nvPr/>
        </p:nvSpPr>
        <p:spPr>
          <a:xfrm>
            <a:off x="1121679" y="2300806"/>
            <a:ext cx="3591271" cy="569387"/>
          </a:xfrm>
          <a:prstGeom prst="rect">
            <a:avLst/>
          </a:prstGeom>
          <a:noFill/>
        </p:spPr>
        <p:txBody>
          <a:bodyPr wrap="square" rtlCol="0">
            <a:spAutoFit/>
          </a:bodyPr>
          <a:lstStyle/>
          <a:p>
            <a:r>
              <a:rPr lang="pt-PT" sz="2000" dirty="0">
                <a:solidFill>
                  <a:schemeClr val="tx1"/>
                </a:solidFill>
              </a:rPr>
              <a:t>Inaccurate in our sample</a:t>
            </a:r>
          </a:p>
          <a:p>
            <a:endParaRPr lang="en-US" dirty="0"/>
          </a:p>
        </p:txBody>
      </p:sp>
      <p:sp>
        <p:nvSpPr>
          <p:cNvPr id="35" name="Rectangle 34">
            <a:extLst>
              <a:ext uri="{FF2B5EF4-FFF2-40B4-BE49-F238E27FC236}">
                <a16:creationId xmlns:a16="http://schemas.microsoft.com/office/drawing/2014/main" id="{9F9626BB-CA95-4AEA-9256-5558F2B3AA65}"/>
              </a:ext>
            </a:extLst>
          </p:cNvPr>
          <p:cNvSpPr/>
          <p:nvPr/>
        </p:nvSpPr>
        <p:spPr>
          <a:xfrm flipV="1">
            <a:off x="1128497" y="3423550"/>
            <a:ext cx="2906610" cy="6720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36" name="Rectangle 35">
            <a:extLst>
              <a:ext uri="{FF2B5EF4-FFF2-40B4-BE49-F238E27FC236}">
                <a16:creationId xmlns:a16="http://schemas.microsoft.com/office/drawing/2014/main" id="{23B9F046-3392-4899-85C1-69B34BF3DA74}"/>
              </a:ext>
            </a:extLst>
          </p:cNvPr>
          <p:cNvSpPr/>
          <p:nvPr/>
        </p:nvSpPr>
        <p:spPr>
          <a:xfrm rot="10800000" flipV="1">
            <a:off x="1128497" y="3131765"/>
            <a:ext cx="2906610" cy="3198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solidFill>
                  <a:schemeClr val="tx1"/>
                </a:solidFill>
              </a:rPr>
              <a:t>Noise passed</a:t>
            </a:r>
          </a:p>
        </p:txBody>
      </p:sp>
      <p:sp>
        <p:nvSpPr>
          <p:cNvPr id="37" name="TextBox 36">
            <a:extLst>
              <a:ext uri="{FF2B5EF4-FFF2-40B4-BE49-F238E27FC236}">
                <a16:creationId xmlns:a16="http://schemas.microsoft.com/office/drawing/2014/main" id="{27FFCC32-F58B-49FF-8E56-F1BED38530F3}"/>
              </a:ext>
            </a:extLst>
          </p:cNvPr>
          <p:cNvSpPr txBox="1"/>
          <p:nvPr/>
        </p:nvSpPr>
        <p:spPr>
          <a:xfrm>
            <a:off x="2177156" y="3547214"/>
            <a:ext cx="1897733" cy="630942"/>
          </a:xfrm>
          <a:prstGeom prst="rect">
            <a:avLst/>
          </a:prstGeom>
          <a:noFill/>
        </p:spPr>
        <p:txBody>
          <a:bodyPr wrap="square" rtlCol="0">
            <a:spAutoFit/>
          </a:bodyPr>
          <a:lstStyle/>
          <a:p>
            <a:r>
              <a:rPr lang="pt-PT" sz="2400" dirty="0">
                <a:solidFill>
                  <a:schemeClr val="tx1"/>
                </a:solidFill>
              </a:rPr>
              <a:t>3%</a:t>
            </a:r>
          </a:p>
          <a:p>
            <a:endParaRPr lang="en-US" dirty="0"/>
          </a:p>
        </p:txBody>
      </p:sp>
      <p:sp>
        <p:nvSpPr>
          <p:cNvPr id="43" name="Rectangle 42">
            <a:extLst>
              <a:ext uri="{FF2B5EF4-FFF2-40B4-BE49-F238E27FC236}">
                <a16:creationId xmlns:a16="http://schemas.microsoft.com/office/drawing/2014/main" id="{48F0B710-FCE5-4238-A903-12B9D5FA8129}"/>
              </a:ext>
            </a:extLst>
          </p:cNvPr>
          <p:cNvSpPr/>
          <p:nvPr/>
        </p:nvSpPr>
        <p:spPr>
          <a:xfrm flipV="1">
            <a:off x="6663524" y="2179006"/>
            <a:ext cx="2906610" cy="6720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44" name="Rectangle 43">
            <a:extLst>
              <a:ext uri="{FF2B5EF4-FFF2-40B4-BE49-F238E27FC236}">
                <a16:creationId xmlns:a16="http://schemas.microsoft.com/office/drawing/2014/main" id="{FABE2AD8-A6DD-494C-A3B4-C342C0D12B2D}"/>
              </a:ext>
            </a:extLst>
          </p:cNvPr>
          <p:cNvSpPr/>
          <p:nvPr/>
        </p:nvSpPr>
        <p:spPr>
          <a:xfrm rot="10800000" flipV="1">
            <a:off x="6663524" y="1830169"/>
            <a:ext cx="2906610" cy="37686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solidFill>
                  <a:schemeClr val="tx1"/>
                </a:solidFill>
              </a:rPr>
              <a:t>Accuracy per Character</a:t>
            </a:r>
          </a:p>
        </p:txBody>
      </p:sp>
      <p:sp>
        <p:nvSpPr>
          <p:cNvPr id="47" name="Rectangle 46">
            <a:extLst>
              <a:ext uri="{FF2B5EF4-FFF2-40B4-BE49-F238E27FC236}">
                <a16:creationId xmlns:a16="http://schemas.microsoft.com/office/drawing/2014/main" id="{2C51A1B3-836E-465B-B5EE-0627FA78B30B}"/>
              </a:ext>
            </a:extLst>
          </p:cNvPr>
          <p:cNvSpPr/>
          <p:nvPr/>
        </p:nvSpPr>
        <p:spPr>
          <a:xfrm flipV="1">
            <a:off x="6638373" y="3423550"/>
            <a:ext cx="2906610" cy="6720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48" name="Rectangle 47">
            <a:extLst>
              <a:ext uri="{FF2B5EF4-FFF2-40B4-BE49-F238E27FC236}">
                <a16:creationId xmlns:a16="http://schemas.microsoft.com/office/drawing/2014/main" id="{92209B6E-0933-4D52-BDC2-926BB84591EF}"/>
              </a:ext>
            </a:extLst>
          </p:cNvPr>
          <p:cNvSpPr/>
          <p:nvPr/>
        </p:nvSpPr>
        <p:spPr>
          <a:xfrm rot="10800000" flipV="1">
            <a:off x="6638373" y="3131765"/>
            <a:ext cx="2906610" cy="31981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solidFill>
                  <a:schemeClr val="tx1"/>
                </a:solidFill>
              </a:rPr>
              <a:t>Noise passed</a:t>
            </a:r>
          </a:p>
        </p:txBody>
      </p:sp>
      <p:sp>
        <p:nvSpPr>
          <p:cNvPr id="49" name="TextBox 48">
            <a:extLst>
              <a:ext uri="{FF2B5EF4-FFF2-40B4-BE49-F238E27FC236}">
                <a16:creationId xmlns:a16="http://schemas.microsoft.com/office/drawing/2014/main" id="{B4A51156-6013-49C8-8844-518A5BFD115E}"/>
              </a:ext>
            </a:extLst>
          </p:cNvPr>
          <p:cNvSpPr txBox="1"/>
          <p:nvPr/>
        </p:nvSpPr>
        <p:spPr>
          <a:xfrm>
            <a:off x="7614807" y="2277994"/>
            <a:ext cx="2232248" cy="630942"/>
          </a:xfrm>
          <a:prstGeom prst="rect">
            <a:avLst/>
          </a:prstGeom>
          <a:noFill/>
        </p:spPr>
        <p:txBody>
          <a:bodyPr wrap="square" rtlCol="0">
            <a:spAutoFit/>
          </a:bodyPr>
          <a:lstStyle/>
          <a:p>
            <a:r>
              <a:rPr lang="pt-PT" sz="2400" dirty="0">
                <a:solidFill>
                  <a:schemeClr val="tx1"/>
                </a:solidFill>
              </a:rPr>
              <a:t>93.9%</a:t>
            </a:r>
          </a:p>
          <a:p>
            <a:endParaRPr lang="en-US" dirty="0"/>
          </a:p>
        </p:txBody>
      </p:sp>
      <p:sp>
        <p:nvSpPr>
          <p:cNvPr id="51" name="TextBox 50">
            <a:extLst>
              <a:ext uri="{FF2B5EF4-FFF2-40B4-BE49-F238E27FC236}">
                <a16:creationId xmlns:a16="http://schemas.microsoft.com/office/drawing/2014/main" id="{09D9FE6A-0F23-4867-857A-C45144B8535C}"/>
              </a:ext>
            </a:extLst>
          </p:cNvPr>
          <p:cNvSpPr txBox="1"/>
          <p:nvPr/>
        </p:nvSpPr>
        <p:spPr>
          <a:xfrm>
            <a:off x="7768849" y="3541267"/>
            <a:ext cx="1897733" cy="630942"/>
          </a:xfrm>
          <a:prstGeom prst="rect">
            <a:avLst/>
          </a:prstGeom>
          <a:noFill/>
        </p:spPr>
        <p:txBody>
          <a:bodyPr wrap="square" rtlCol="0">
            <a:spAutoFit/>
          </a:bodyPr>
          <a:lstStyle/>
          <a:p>
            <a:r>
              <a:rPr lang="pt-PT" sz="2400" dirty="0">
                <a:solidFill>
                  <a:schemeClr val="tx1"/>
                </a:solidFill>
              </a:rPr>
              <a:t>0.3%</a:t>
            </a:r>
          </a:p>
          <a:p>
            <a:endParaRPr lang="en-US" dirty="0"/>
          </a:p>
        </p:txBody>
      </p:sp>
      <p:graphicFrame>
        <p:nvGraphicFramePr>
          <p:cNvPr id="52" name="Table 51">
            <a:extLst>
              <a:ext uri="{FF2B5EF4-FFF2-40B4-BE49-F238E27FC236}">
                <a16:creationId xmlns:a16="http://schemas.microsoft.com/office/drawing/2014/main" id="{39DD3A90-0DBE-42F9-8A56-DFA4DC100BE2}"/>
              </a:ext>
            </a:extLst>
          </p:cNvPr>
          <p:cNvGraphicFramePr>
            <a:graphicFrameLocks noGrp="1"/>
          </p:cNvGraphicFramePr>
          <p:nvPr>
            <p:extLst>
              <p:ext uri="{D42A27DB-BD31-4B8C-83A1-F6EECF244321}">
                <p14:modId xmlns:p14="http://schemas.microsoft.com/office/powerpoint/2010/main" val="198677831"/>
              </p:ext>
            </p:extLst>
          </p:nvPr>
        </p:nvGraphicFramePr>
        <p:xfrm>
          <a:off x="376878" y="5963705"/>
          <a:ext cx="11233248" cy="1195122"/>
        </p:xfrm>
        <a:graphic>
          <a:graphicData uri="http://schemas.openxmlformats.org/drawingml/2006/table">
            <a:tbl>
              <a:tblPr>
                <a:tableStyleId>{5C22544A-7EE6-4342-B048-85BDC9FD1C3A}</a:tableStyleId>
              </a:tblPr>
              <a:tblGrid>
                <a:gridCol w="11233248">
                  <a:extLst>
                    <a:ext uri="{9D8B030D-6E8A-4147-A177-3AD203B41FA5}">
                      <a16:colId xmlns:a16="http://schemas.microsoft.com/office/drawing/2014/main" val="2484424921"/>
                    </a:ext>
                  </a:extLst>
                </a:gridCol>
              </a:tblGrid>
              <a:tr h="614343">
                <a:tc>
                  <a:txBody>
                    <a:bodyPr/>
                    <a:lstStyle/>
                    <a:p>
                      <a:pPr marL="0" marR="0" lvl="0" indent="0" algn="l" defTabSz="914400" rtl="0" eaLnBrk="1" fontAlgn="ctr" latinLnBrk="0" hangingPunct="1">
                        <a:lnSpc>
                          <a:spcPct val="150000"/>
                        </a:lnSpc>
                        <a:spcBef>
                          <a:spcPts val="0"/>
                        </a:spcBef>
                        <a:spcAft>
                          <a:spcPts val="0"/>
                        </a:spcAft>
                        <a:buClrTx/>
                        <a:buSzTx/>
                        <a:buFontTx/>
                        <a:buNone/>
                        <a:tabLst/>
                        <a:defRPr/>
                      </a:pPr>
                      <a:r>
                        <a:rPr lang="pt-PT" sz="1400" b="1" dirty="0">
                          <a:solidFill>
                            <a:schemeClr val="tx1"/>
                          </a:solidFill>
                        </a:rPr>
                        <a:t>Accuracy per Character: </a:t>
                      </a:r>
                      <a:r>
                        <a:rPr lang="pt-PT" sz="1400" b="0" dirty="0">
                          <a:solidFill>
                            <a:schemeClr val="tx1"/>
                          </a:solidFill>
                        </a:rPr>
                        <a:t>Accuracy of the model by individual character.</a:t>
                      </a:r>
                      <a:endParaRPr lang="el-GR" sz="1400" b="0" dirty="0">
                        <a:solidFill>
                          <a:schemeClr val="tx1"/>
                        </a:solidFill>
                      </a:endParaRPr>
                    </a:p>
                    <a:p>
                      <a:pPr marL="0" marR="0" lvl="0" indent="0" algn="l" defTabSz="914400" rtl="0" eaLnBrk="1" fontAlgn="ctr" latinLnBrk="0" hangingPunct="1">
                        <a:lnSpc>
                          <a:spcPct val="150000"/>
                        </a:lnSpc>
                        <a:spcBef>
                          <a:spcPts val="0"/>
                        </a:spcBef>
                        <a:spcAft>
                          <a:spcPts val="0"/>
                        </a:spcAft>
                        <a:buClrTx/>
                        <a:buSzTx/>
                        <a:buFontTx/>
                        <a:buNone/>
                        <a:tabLst/>
                        <a:defRPr/>
                      </a:pPr>
                      <a:r>
                        <a:rPr lang="pt-PT" sz="1400" b="1" dirty="0">
                          <a:solidFill>
                            <a:schemeClr val="tx1"/>
                          </a:solidFill>
                        </a:rPr>
                        <a:t>Noised passed:</a:t>
                      </a:r>
                      <a:r>
                        <a:rPr lang="el-GR" sz="1400" b="1" dirty="0">
                          <a:solidFill>
                            <a:schemeClr val="tx1"/>
                          </a:solidFill>
                        </a:rPr>
                        <a:t>  </a:t>
                      </a:r>
                      <a:r>
                        <a:rPr lang="pt-PT" sz="1400" b="1" dirty="0">
                          <a:solidFill>
                            <a:schemeClr val="tx1"/>
                          </a:solidFill>
                        </a:rPr>
                        <a:t> </a:t>
                      </a:r>
                      <a:r>
                        <a:rPr lang="pt-PT" sz="1400" b="0" dirty="0">
                          <a:solidFill>
                            <a:schemeClr val="tx1"/>
                          </a:solidFill>
                        </a:rPr>
                        <a:t>Amount of redudant information scored as segment characters  or generated by the algorithm.</a:t>
                      </a:r>
                    </a:p>
                    <a:p>
                      <a:pPr marL="0" marR="0" lvl="0" indent="0" algn="l" defTabSz="914400" rtl="0" eaLnBrk="1" fontAlgn="ctr" latinLnBrk="0" hangingPunct="1">
                        <a:lnSpc>
                          <a:spcPct val="150000"/>
                        </a:lnSpc>
                        <a:spcBef>
                          <a:spcPts val="0"/>
                        </a:spcBef>
                        <a:spcAft>
                          <a:spcPts val="0"/>
                        </a:spcAft>
                        <a:buClrTx/>
                        <a:buSzTx/>
                        <a:buFontTx/>
                        <a:buNone/>
                        <a:tabLst/>
                        <a:defRPr/>
                      </a:pPr>
                      <a:r>
                        <a:rPr lang="pt-PT" sz="1400" b="1" dirty="0">
                          <a:solidFill>
                            <a:schemeClr val="tx1"/>
                          </a:solidFill>
                        </a:rPr>
                        <a:t>Accuracy per Object</a:t>
                      </a:r>
                      <a:r>
                        <a:rPr lang="pt-PT" sz="1400" b="0" dirty="0">
                          <a:solidFill>
                            <a:schemeClr val="tx1"/>
                          </a:solidFill>
                        </a:rPr>
                        <a:t>:</a:t>
                      </a:r>
                      <a:r>
                        <a:rPr lang="el-GR" sz="1400" b="0" dirty="0">
                          <a:solidFill>
                            <a:schemeClr val="tx1"/>
                          </a:solidFill>
                        </a:rPr>
                        <a:t>  </a:t>
                      </a:r>
                      <a:r>
                        <a:rPr lang="pt-PT" sz="1400" b="0" dirty="0">
                          <a:solidFill>
                            <a:schemeClr val="tx1"/>
                          </a:solidFill>
                        </a:rPr>
                        <a:t>Accuracy of Tessearct by scoring the whole text objects.There is some time series correction.</a:t>
                      </a:r>
                    </a:p>
                    <a:p>
                      <a:pPr marL="0" marR="0" lvl="0" indent="0" algn="l" defTabSz="914400" rtl="0" eaLnBrk="1" fontAlgn="ctr" latinLnBrk="0" hangingPunct="1">
                        <a:lnSpc>
                          <a:spcPct val="100000"/>
                        </a:lnSpc>
                        <a:spcBef>
                          <a:spcPts val="0"/>
                        </a:spcBef>
                        <a:spcAft>
                          <a:spcPts val="0"/>
                        </a:spcAft>
                        <a:buClrTx/>
                        <a:buSzTx/>
                        <a:buFontTx/>
                        <a:buNone/>
                        <a:tabLst/>
                        <a:defRPr/>
                      </a:pPr>
                      <a:endParaRPr lang="pt-PT" sz="1400" b="1" dirty="0">
                        <a:solidFill>
                          <a:schemeClr val="tx1"/>
                        </a:solidFill>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kern="1200" dirty="0">
                          <a:solidFill>
                            <a:schemeClr val="accent3">
                              <a:lumMod val="95000"/>
                            </a:schemeClr>
                          </a:solidFill>
                          <a:effectLst/>
                          <a:latin typeface="+mn-lt"/>
                          <a:ea typeface="+mn-ea"/>
                          <a:cs typeface="+mn-cs"/>
                        </a:rPr>
                        <a:t>U</a:t>
                      </a:r>
                    </a:p>
                  </a:txBody>
                  <a:tcPr marL="6402" marR="6402" marT="6402" marB="0" anchor="ctr">
                    <a:noFill/>
                  </a:tcPr>
                </a:tc>
                <a:extLst>
                  <a:ext uri="{0D108BD9-81ED-4DB2-BD59-A6C34878D82A}">
                    <a16:rowId xmlns:a16="http://schemas.microsoft.com/office/drawing/2014/main" val="2629222232"/>
                  </a:ext>
                </a:extLst>
              </a:tr>
            </a:tbl>
          </a:graphicData>
        </a:graphic>
      </p:graphicFrame>
      <p:sp>
        <p:nvSpPr>
          <p:cNvPr id="53" name="Rectangle 52">
            <a:extLst>
              <a:ext uri="{FF2B5EF4-FFF2-40B4-BE49-F238E27FC236}">
                <a16:creationId xmlns:a16="http://schemas.microsoft.com/office/drawing/2014/main" id="{A8DA180B-3BF9-4AE6-BD31-7A7C52C7D1F8}"/>
              </a:ext>
            </a:extLst>
          </p:cNvPr>
          <p:cNvSpPr/>
          <p:nvPr/>
        </p:nvSpPr>
        <p:spPr>
          <a:xfrm flipV="1">
            <a:off x="1128496" y="4829702"/>
            <a:ext cx="2906610" cy="672013"/>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1400" dirty="0">
              <a:solidFill>
                <a:schemeClr val="tx1"/>
              </a:solidFill>
            </a:endParaRPr>
          </a:p>
        </p:txBody>
      </p:sp>
      <p:sp>
        <p:nvSpPr>
          <p:cNvPr id="54" name="Rectangle 53">
            <a:extLst>
              <a:ext uri="{FF2B5EF4-FFF2-40B4-BE49-F238E27FC236}">
                <a16:creationId xmlns:a16="http://schemas.microsoft.com/office/drawing/2014/main" id="{88035D7B-237F-450B-90D2-0649F345DF5C}"/>
              </a:ext>
            </a:extLst>
          </p:cNvPr>
          <p:cNvSpPr/>
          <p:nvPr/>
        </p:nvSpPr>
        <p:spPr>
          <a:xfrm rot="10800000" flipV="1">
            <a:off x="1128496" y="4507899"/>
            <a:ext cx="2906610" cy="34983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1400" dirty="0">
                <a:solidFill>
                  <a:schemeClr val="tx1"/>
                </a:solidFill>
              </a:rPr>
              <a:t>Accuracy per text Object </a:t>
            </a:r>
          </a:p>
        </p:txBody>
      </p:sp>
      <p:sp>
        <p:nvSpPr>
          <p:cNvPr id="55" name="TextBox 54">
            <a:extLst>
              <a:ext uri="{FF2B5EF4-FFF2-40B4-BE49-F238E27FC236}">
                <a16:creationId xmlns:a16="http://schemas.microsoft.com/office/drawing/2014/main" id="{6FDE19E4-DCE3-44AB-B556-8141C840C995}"/>
              </a:ext>
            </a:extLst>
          </p:cNvPr>
          <p:cNvSpPr txBox="1"/>
          <p:nvPr/>
        </p:nvSpPr>
        <p:spPr>
          <a:xfrm>
            <a:off x="2094447" y="4954595"/>
            <a:ext cx="2232248" cy="630942"/>
          </a:xfrm>
          <a:prstGeom prst="rect">
            <a:avLst/>
          </a:prstGeom>
          <a:noFill/>
        </p:spPr>
        <p:txBody>
          <a:bodyPr wrap="square" rtlCol="0">
            <a:spAutoFit/>
          </a:bodyPr>
          <a:lstStyle/>
          <a:p>
            <a:r>
              <a:rPr lang="pt-PT" sz="2400" dirty="0">
                <a:solidFill>
                  <a:schemeClr val="tx1"/>
                </a:solidFill>
              </a:rPr>
              <a:t>9</a:t>
            </a:r>
            <a:r>
              <a:rPr lang="el-GR" sz="2400" dirty="0">
                <a:solidFill>
                  <a:schemeClr val="tx1"/>
                </a:solidFill>
              </a:rPr>
              <a:t>5.5</a:t>
            </a:r>
            <a:r>
              <a:rPr lang="pt-PT" sz="2400" dirty="0">
                <a:solidFill>
                  <a:schemeClr val="tx1"/>
                </a:solidFill>
              </a:rPr>
              <a:t>%</a:t>
            </a:r>
          </a:p>
          <a:p>
            <a:endParaRPr lang="en-US" dirty="0"/>
          </a:p>
        </p:txBody>
      </p:sp>
    </p:spTree>
    <p:extLst>
      <p:ext uri="{BB962C8B-B14F-4D97-AF65-F5344CB8AC3E}">
        <p14:creationId xmlns:p14="http://schemas.microsoft.com/office/powerpoint/2010/main" val="13939892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F2097F-B12F-4DB8-858D-FC64098867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2464" y="2095821"/>
            <a:ext cx="276225" cy="352425"/>
          </a:xfrm>
          <a:prstGeom prst="rect">
            <a:avLst/>
          </a:prstGeom>
        </p:spPr>
      </p:pic>
      <p:pic>
        <p:nvPicPr>
          <p:cNvPr id="19" name="Picture 18">
            <a:extLst>
              <a:ext uri="{FF2B5EF4-FFF2-40B4-BE49-F238E27FC236}">
                <a16:creationId xmlns:a16="http://schemas.microsoft.com/office/drawing/2014/main" id="{F53A70B2-8434-4794-B6B0-67199439A0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030" y="5508029"/>
            <a:ext cx="295275" cy="257175"/>
          </a:xfrm>
          <a:prstGeom prst="rect">
            <a:avLst/>
          </a:prstGeom>
        </p:spPr>
      </p:pic>
      <p:pic>
        <p:nvPicPr>
          <p:cNvPr id="26" name="Picture 25">
            <a:extLst>
              <a:ext uri="{FF2B5EF4-FFF2-40B4-BE49-F238E27FC236}">
                <a16:creationId xmlns:a16="http://schemas.microsoft.com/office/drawing/2014/main" id="{54619667-84A2-494A-8E2E-F0B56941BF23}"/>
              </a:ext>
            </a:extLst>
          </p:cNvPr>
          <p:cNvPicPr>
            <a:picLocks noChangeAspect="1"/>
          </p:cNvPicPr>
          <p:nvPr/>
        </p:nvPicPr>
        <p:blipFill>
          <a:blip r:embed="rId4"/>
          <a:stretch>
            <a:fillRect/>
          </a:stretch>
        </p:blipFill>
        <p:spPr>
          <a:xfrm>
            <a:off x="1199320" y="1247504"/>
            <a:ext cx="5946785" cy="3276015"/>
          </a:xfrm>
          <a:prstGeom prst="rect">
            <a:avLst/>
          </a:prstGeom>
        </p:spPr>
      </p:pic>
      <p:pic>
        <p:nvPicPr>
          <p:cNvPr id="29" name="Picture 28">
            <a:extLst>
              <a:ext uri="{FF2B5EF4-FFF2-40B4-BE49-F238E27FC236}">
                <a16:creationId xmlns:a16="http://schemas.microsoft.com/office/drawing/2014/main" id="{CB1E9DC0-46E7-4A6C-AC62-6DEFEB736C84}"/>
              </a:ext>
            </a:extLst>
          </p:cNvPr>
          <p:cNvPicPr>
            <a:picLocks noChangeAspect="1"/>
          </p:cNvPicPr>
          <p:nvPr/>
        </p:nvPicPr>
        <p:blipFill>
          <a:blip r:embed="rId5"/>
          <a:stretch>
            <a:fillRect/>
          </a:stretch>
        </p:blipFill>
        <p:spPr>
          <a:xfrm>
            <a:off x="1199319" y="4883405"/>
            <a:ext cx="6445259" cy="1776752"/>
          </a:xfrm>
          <a:prstGeom prst="rect">
            <a:avLst/>
          </a:prstGeom>
        </p:spPr>
      </p:pic>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9" name="Arrow: Right 8">
            <a:extLst>
              <a:ext uri="{FF2B5EF4-FFF2-40B4-BE49-F238E27FC236}">
                <a16:creationId xmlns:a16="http://schemas.microsoft.com/office/drawing/2014/main" id="{F7C95E85-23F3-4B1D-A69A-FD4B8FEDC6C6}"/>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4684822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9" name="Picture 8">
            <a:extLst>
              <a:ext uri="{FF2B5EF4-FFF2-40B4-BE49-F238E27FC236}">
                <a16:creationId xmlns:a16="http://schemas.microsoft.com/office/drawing/2014/main" id="{7892F072-9789-4050-A112-81A9C6BDAA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370" y="5723359"/>
            <a:ext cx="361950" cy="257175"/>
          </a:xfrm>
          <a:prstGeom prst="rect">
            <a:avLst/>
          </a:prstGeom>
        </p:spPr>
      </p:pic>
      <p:pic>
        <p:nvPicPr>
          <p:cNvPr id="10" name="Picture 9">
            <a:extLst>
              <a:ext uri="{FF2B5EF4-FFF2-40B4-BE49-F238E27FC236}">
                <a16:creationId xmlns:a16="http://schemas.microsoft.com/office/drawing/2014/main" id="{DC6F38C1-6A48-4CD8-8239-5A0E284D0D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470" y="1978943"/>
            <a:ext cx="323850" cy="352425"/>
          </a:xfrm>
          <a:prstGeom prst="rect">
            <a:avLst/>
          </a:prstGeom>
        </p:spPr>
      </p:pic>
      <p:pic>
        <p:nvPicPr>
          <p:cNvPr id="11" name="Picture 10">
            <a:extLst>
              <a:ext uri="{FF2B5EF4-FFF2-40B4-BE49-F238E27FC236}">
                <a16:creationId xmlns:a16="http://schemas.microsoft.com/office/drawing/2014/main" id="{C50468B9-4842-4A7F-96B9-E14AB54D0683}"/>
              </a:ext>
            </a:extLst>
          </p:cNvPr>
          <p:cNvPicPr>
            <a:picLocks noChangeAspect="1"/>
          </p:cNvPicPr>
          <p:nvPr/>
        </p:nvPicPr>
        <p:blipFill>
          <a:blip r:embed="rId4"/>
          <a:stretch>
            <a:fillRect/>
          </a:stretch>
        </p:blipFill>
        <p:spPr>
          <a:xfrm>
            <a:off x="1601490" y="5075981"/>
            <a:ext cx="5472608" cy="1551933"/>
          </a:xfrm>
          <a:prstGeom prst="rect">
            <a:avLst/>
          </a:prstGeom>
        </p:spPr>
      </p:pic>
      <p:pic>
        <p:nvPicPr>
          <p:cNvPr id="12" name="Picture 11">
            <a:extLst>
              <a:ext uri="{FF2B5EF4-FFF2-40B4-BE49-F238E27FC236}">
                <a16:creationId xmlns:a16="http://schemas.microsoft.com/office/drawing/2014/main" id="{BB711D42-2C26-4305-B60B-6360E911BCC3}"/>
              </a:ext>
            </a:extLst>
          </p:cNvPr>
          <p:cNvPicPr>
            <a:picLocks noChangeAspect="1"/>
          </p:cNvPicPr>
          <p:nvPr/>
        </p:nvPicPr>
        <p:blipFill>
          <a:blip r:embed="rId5"/>
          <a:stretch>
            <a:fillRect/>
          </a:stretch>
        </p:blipFill>
        <p:spPr>
          <a:xfrm>
            <a:off x="1601490" y="1154982"/>
            <a:ext cx="5760640" cy="3182518"/>
          </a:xfrm>
          <a:prstGeom prst="rect">
            <a:avLst/>
          </a:prstGeom>
        </p:spPr>
      </p:pic>
      <p:sp>
        <p:nvSpPr>
          <p:cNvPr id="13" name="Arrow: Right 12">
            <a:extLst>
              <a:ext uri="{FF2B5EF4-FFF2-40B4-BE49-F238E27FC236}">
                <a16:creationId xmlns:a16="http://schemas.microsoft.com/office/drawing/2014/main" id="{A113EEEA-29D9-463A-BBCA-3A64544DB3D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Tree>
    <p:extLst>
      <p:ext uri="{BB962C8B-B14F-4D97-AF65-F5344CB8AC3E}">
        <p14:creationId xmlns:p14="http://schemas.microsoft.com/office/powerpoint/2010/main" val="2915720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3" name="Arrow: Right 12">
            <a:extLst>
              <a:ext uri="{FF2B5EF4-FFF2-40B4-BE49-F238E27FC236}">
                <a16:creationId xmlns:a16="http://schemas.microsoft.com/office/drawing/2014/main" id="{A113EEEA-29D9-463A-BBCA-3A64544DB3D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6" name="Picture 15">
            <a:extLst>
              <a:ext uri="{FF2B5EF4-FFF2-40B4-BE49-F238E27FC236}">
                <a16:creationId xmlns:a16="http://schemas.microsoft.com/office/drawing/2014/main" id="{2DB28F50-55CA-4AC7-B191-2C4FAF52B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570" y="1850355"/>
            <a:ext cx="285750" cy="257175"/>
          </a:xfrm>
          <a:prstGeom prst="rect">
            <a:avLst/>
          </a:prstGeom>
        </p:spPr>
      </p:pic>
      <p:pic>
        <p:nvPicPr>
          <p:cNvPr id="17" name="Picture 16">
            <a:extLst>
              <a:ext uri="{FF2B5EF4-FFF2-40B4-BE49-F238E27FC236}">
                <a16:creationId xmlns:a16="http://schemas.microsoft.com/office/drawing/2014/main" id="{95338E1A-4ECC-44FD-9137-B6763FEADC24}"/>
              </a:ext>
            </a:extLst>
          </p:cNvPr>
          <p:cNvPicPr>
            <a:picLocks noChangeAspect="1"/>
          </p:cNvPicPr>
          <p:nvPr/>
        </p:nvPicPr>
        <p:blipFill>
          <a:blip r:embed="rId4"/>
          <a:stretch>
            <a:fillRect/>
          </a:stretch>
        </p:blipFill>
        <p:spPr>
          <a:xfrm>
            <a:off x="1578305" y="1053928"/>
            <a:ext cx="5904656" cy="3337839"/>
          </a:xfrm>
          <a:prstGeom prst="rect">
            <a:avLst/>
          </a:prstGeom>
        </p:spPr>
      </p:pic>
      <p:pic>
        <p:nvPicPr>
          <p:cNvPr id="20" name="Picture 19">
            <a:extLst>
              <a:ext uri="{FF2B5EF4-FFF2-40B4-BE49-F238E27FC236}">
                <a16:creationId xmlns:a16="http://schemas.microsoft.com/office/drawing/2014/main" id="{09755F2B-00C9-4FDD-BB7E-75EC60DD87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187" y="5775821"/>
            <a:ext cx="309894" cy="760649"/>
          </a:xfrm>
          <a:prstGeom prst="rect">
            <a:avLst/>
          </a:prstGeom>
        </p:spPr>
      </p:pic>
      <p:pic>
        <p:nvPicPr>
          <p:cNvPr id="21" name="Picture 20">
            <a:extLst>
              <a:ext uri="{FF2B5EF4-FFF2-40B4-BE49-F238E27FC236}">
                <a16:creationId xmlns:a16="http://schemas.microsoft.com/office/drawing/2014/main" id="{B9E05407-2CBC-4496-BF5B-4589F93450E9}"/>
              </a:ext>
            </a:extLst>
          </p:cNvPr>
          <p:cNvPicPr>
            <a:picLocks noChangeAspect="1"/>
          </p:cNvPicPr>
          <p:nvPr/>
        </p:nvPicPr>
        <p:blipFill>
          <a:blip r:embed="rId6"/>
          <a:stretch>
            <a:fillRect/>
          </a:stretch>
        </p:blipFill>
        <p:spPr>
          <a:xfrm>
            <a:off x="1565765" y="5099771"/>
            <a:ext cx="5724357" cy="1597496"/>
          </a:xfrm>
          <a:prstGeom prst="rect">
            <a:avLst/>
          </a:prstGeom>
        </p:spPr>
      </p:pic>
    </p:spTree>
    <p:extLst>
      <p:ext uri="{BB962C8B-B14F-4D97-AF65-F5344CB8AC3E}">
        <p14:creationId xmlns:p14="http://schemas.microsoft.com/office/powerpoint/2010/main" val="36674330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3" name="Arrow: Right 12">
            <a:extLst>
              <a:ext uri="{FF2B5EF4-FFF2-40B4-BE49-F238E27FC236}">
                <a16:creationId xmlns:a16="http://schemas.microsoft.com/office/drawing/2014/main" id="{A113EEEA-29D9-463A-BBCA-3A64544DB3D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20" name="Picture 19">
            <a:extLst>
              <a:ext uri="{FF2B5EF4-FFF2-40B4-BE49-F238E27FC236}">
                <a16:creationId xmlns:a16="http://schemas.microsoft.com/office/drawing/2014/main" id="{09755F2B-00C9-4FDD-BB7E-75EC60DD87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187" y="5775821"/>
            <a:ext cx="309894" cy="760649"/>
          </a:xfrm>
          <a:prstGeom prst="rect">
            <a:avLst/>
          </a:prstGeom>
        </p:spPr>
      </p:pic>
      <p:pic>
        <p:nvPicPr>
          <p:cNvPr id="21" name="Picture 20">
            <a:extLst>
              <a:ext uri="{FF2B5EF4-FFF2-40B4-BE49-F238E27FC236}">
                <a16:creationId xmlns:a16="http://schemas.microsoft.com/office/drawing/2014/main" id="{B9E05407-2CBC-4496-BF5B-4589F93450E9}"/>
              </a:ext>
            </a:extLst>
          </p:cNvPr>
          <p:cNvPicPr>
            <a:picLocks noChangeAspect="1"/>
          </p:cNvPicPr>
          <p:nvPr/>
        </p:nvPicPr>
        <p:blipFill>
          <a:blip r:embed="rId3"/>
          <a:stretch>
            <a:fillRect/>
          </a:stretch>
        </p:blipFill>
        <p:spPr>
          <a:xfrm>
            <a:off x="1565765" y="5099771"/>
            <a:ext cx="5724357" cy="1597496"/>
          </a:xfrm>
          <a:prstGeom prst="rect">
            <a:avLst/>
          </a:prstGeom>
        </p:spPr>
      </p:pic>
      <p:pic>
        <p:nvPicPr>
          <p:cNvPr id="10" name="Picture 9">
            <a:extLst>
              <a:ext uri="{FF2B5EF4-FFF2-40B4-BE49-F238E27FC236}">
                <a16:creationId xmlns:a16="http://schemas.microsoft.com/office/drawing/2014/main" id="{13BB4A9A-69DE-4C98-981E-66298FA0F5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259" y="1869479"/>
            <a:ext cx="300458" cy="340519"/>
          </a:xfrm>
          <a:prstGeom prst="rect">
            <a:avLst/>
          </a:prstGeom>
        </p:spPr>
      </p:pic>
      <p:pic>
        <p:nvPicPr>
          <p:cNvPr id="11" name="Picture 10">
            <a:extLst>
              <a:ext uri="{FF2B5EF4-FFF2-40B4-BE49-F238E27FC236}">
                <a16:creationId xmlns:a16="http://schemas.microsoft.com/office/drawing/2014/main" id="{74FA5A8A-3E2D-4C31-BA95-449C03B731EB}"/>
              </a:ext>
            </a:extLst>
          </p:cNvPr>
          <p:cNvPicPr>
            <a:picLocks noChangeAspect="1"/>
          </p:cNvPicPr>
          <p:nvPr/>
        </p:nvPicPr>
        <p:blipFill>
          <a:blip r:embed="rId5"/>
          <a:stretch>
            <a:fillRect/>
          </a:stretch>
        </p:blipFill>
        <p:spPr>
          <a:xfrm>
            <a:off x="1565764" y="1150350"/>
            <a:ext cx="5652349" cy="3110188"/>
          </a:xfrm>
          <a:prstGeom prst="rect">
            <a:avLst/>
          </a:prstGeom>
        </p:spPr>
      </p:pic>
    </p:spTree>
    <p:extLst>
      <p:ext uri="{BB962C8B-B14F-4D97-AF65-F5344CB8AC3E}">
        <p14:creationId xmlns:p14="http://schemas.microsoft.com/office/powerpoint/2010/main" val="22595780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3" name="Arrow: Right 12">
            <a:extLst>
              <a:ext uri="{FF2B5EF4-FFF2-40B4-BE49-F238E27FC236}">
                <a16:creationId xmlns:a16="http://schemas.microsoft.com/office/drawing/2014/main" id="{A113EEEA-29D9-463A-BBCA-3A64544DB3D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2" name="Picture 11">
            <a:extLst>
              <a:ext uri="{FF2B5EF4-FFF2-40B4-BE49-F238E27FC236}">
                <a16:creationId xmlns:a16="http://schemas.microsoft.com/office/drawing/2014/main" id="{F6BE52C0-07CC-4698-BD4C-08C50E87885C}"/>
              </a:ext>
            </a:extLst>
          </p:cNvPr>
          <p:cNvPicPr>
            <a:picLocks noChangeAspect="1"/>
          </p:cNvPicPr>
          <p:nvPr/>
        </p:nvPicPr>
        <p:blipFill>
          <a:blip r:embed="rId3"/>
          <a:stretch>
            <a:fillRect/>
          </a:stretch>
        </p:blipFill>
        <p:spPr>
          <a:xfrm>
            <a:off x="1592816" y="1217966"/>
            <a:ext cx="5481282" cy="3033954"/>
          </a:xfrm>
          <a:prstGeom prst="rect">
            <a:avLst/>
          </a:prstGeom>
        </p:spPr>
      </p:pic>
      <p:pic>
        <p:nvPicPr>
          <p:cNvPr id="16" name="Picture 15">
            <a:extLst>
              <a:ext uri="{FF2B5EF4-FFF2-40B4-BE49-F238E27FC236}">
                <a16:creationId xmlns:a16="http://schemas.microsoft.com/office/drawing/2014/main" id="{E1B930DB-1B59-43F7-BB8A-CE7C7EC05F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806" y="2031405"/>
            <a:ext cx="295275" cy="352425"/>
          </a:xfrm>
          <a:prstGeom prst="rect">
            <a:avLst/>
          </a:prstGeom>
        </p:spPr>
      </p:pic>
      <p:pic>
        <p:nvPicPr>
          <p:cNvPr id="17" name="Picture 16">
            <a:extLst>
              <a:ext uri="{FF2B5EF4-FFF2-40B4-BE49-F238E27FC236}">
                <a16:creationId xmlns:a16="http://schemas.microsoft.com/office/drawing/2014/main" id="{FFA011FE-E4AD-4B65-9F5B-4C5DEFE857E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643" y="5722929"/>
            <a:ext cx="452438" cy="233074"/>
          </a:xfrm>
          <a:prstGeom prst="rect">
            <a:avLst/>
          </a:prstGeom>
        </p:spPr>
      </p:pic>
      <p:pic>
        <p:nvPicPr>
          <p:cNvPr id="18" name="Picture 17">
            <a:extLst>
              <a:ext uri="{FF2B5EF4-FFF2-40B4-BE49-F238E27FC236}">
                <a16:creationId xmlns:a16="http://schemas.microsoft.com/office/drawing/2014/main" id="{D2A91204-3FDA-4ECB-BCC9-A82C4550F490}"/>
              </a:ext>
            </a:extLst>
          </p:cNvPr>
          <p:cNvPicPr>
            <a:picLocks noChangeAspect="1"/>
          </p:cNvPicPr>
          <p:nvPr/>
        </p:nvPicPr>
        <p:blipFill>
          <a:blip r:embed="rId6"/>
          <a:stretch>
            <a:fillRect/>
          </a:stretch>
        </p:blipFill>
        <p:spPr>
          <a:xfrm>
            <a:off x="1592816" y="5065243"/>
            <a:ext cx="5841322" cy="1630326"/>
          </a:xfrm>
          <a:prstGeom prst="rect">
            <a:avLst/>
          </a:prstGeom>
        </p:spPr>
      </p:pic>
    </p:spTree>
    <p:extLst>
      <p:ext uri="{BB962C8B-B14F-4D97-AF65-F5344CB8AC3E}">
        <p14:creationId xmlns:p14="http://schemas.microsoft.com/office/powerpoint/2010/main" val="855929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662B3F-58C4-4DDD-8F7B-339418E60282}"/>
              </a:ext>
            </a:extLst>
          </p:cNvPr>
          <p:cNvSpPr/>
          <p:nvPr/>
        </p:nvSpPr>
        <p:spPr bwMode="auto">
          <a:xfrm>
            <a:off x="161923" y="1352857"/>
            <a:ext cx="10440063" cy="698787"/>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dirty="0">
              <a:latin typeface="Arial" charset="0"/>
              <a:cs typeface="Arial" charset="0"/>
            </a:endParaRPr>
          </a:p>
        </p:txBody>
      </p:sp>
      <p:sp>
        <p:nvSpPr>
          <p:cNvPr id="10242" name="Footer Placeholder 3">
            <a:extLst>
              <a:ext uri="{FF2B5EF4-FFF2-40B4-BE49-F238E27FC236}">
                <a16:creationId xmlns:a16="http://schemas.microsoft.com/office/drawing/2014/main" id="{1DF9E1DA-2C37-40D0-A815-0F4B08DAD79D}"/>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10243" name="Date Placeholder 4">
            <a:extLst>
              <a:ext uri="{FF2B5EF4-FFF2-40B4-BE49-F238E27FC236}">
                <a16:creationId xmlns:a16="http://schemas.microsoft.com/office/drawing/2014/main" id="{91FCE36C-4284-4847-9056-191EE0161C45}"/>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B805AE79-DD18-49F2-A3D2-5B25C1B5EA68}"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a:solidFill>
                  <a:srgbClr val="000000"/>
                </a:solidFill>
              </a:rPr>
              <a:t>Technical Solution and preferred embodiment</a:t>
            </a:r>
            <a:endParaRPr lang="fr-FR" altLang="en-US" b="1" u="sng">
              <a:solidFill>
                <a:srgbClr val="000000"/>
              </a:solidFill>
            </a:endParaRPr>
          </a:p>
        </p:txBody>
      </p:sp>
      <p:sp>
        <p:nvSpPr>
          <p:cNvPr id="10245" name="Rectangle 3">
            <a:extLst>
              <a:ext uri="{FF2B5EF4-FFF2-40B4-BE49-F238E27FC236}">
                <a16:creationId xmlns:a16="http://schemas.microsoft.com/office/drawing/2014/main" id="{9827B6FA-0E3F-4C0B-A7EE-C1CDCB05AA8E}"/>
              </a:ext>
            </a:extLst>
          </p:cNvPr>
          <p:cNvSpPr>
            <a:spLocks noGrp="1" noChangeArrowheads="1"/>
          </p:cNvSpPr>
          <p:nvPr>
            <p:ph type="body" idx="1"/>
          </p:nvPr>
        </p:nvSpPr>
        <p:spPr>
          <a:xfrm>
            <a:off x="161923" y="1352858"/>
            <a:ext cx="10440064" cy="698786"/>
          </a:xfrm>
        </p:spPr>
        <p:txBody>
          <a:bodyPr/>
          <a:lstStyle/>
          <a:p>
            <a:pPr marL="0" indent="0" eaLnBrk="1" hangingPunct="1">
              <a:lnSpc>
                <a:spcPct val="90000"/>
              </a:lnSpc>
              <a:buNone/>
            </a:pPr>
            <a:r>
              <a:rPr lang="en-US" altLang="en-US" sz="1600" b="0" dirty="0">
                <a:solidFill>
                  <a:srgbClr val="000000"/>
                </a:solidFill>
              </a:rPr>
              <a:t>Using1-2 </a:t>
            </a:r>
            <a:r>
              <a:rPr lang="en-US" altLang="en-US" sz="1600" dirty="0">
                <a:solidFill>
                  <a:srgbClr val="000000"/>
                </a:solidFill>
              </a:rPr>
              <a:t>drawings</a:t>
            </a:r>
            <a:r>
              <a:rPr lang="en-US" altLang="en-US" sz="1600" b="0" dirty="0">
                <a:solidFill>
                  <a:srgbClr val="000000"/>
                </a:solidFill>
              </a:rPr>
              <a:t> (e.g. block diagram, flow chart, architecture overviews), describe HOW your solution is implemented to be operated, by detailing the technical means and/or technical steps that cooperate to make your invention workable.</a:t>
            </a:r>
          </a:p>
          <a:p>
            <a:pPr marL="390525" lvl="1" indent="0" eaLnBrk="1" hangingPunct="1">
              <a:lnSpc>
                <a:spcPct val="90000"/>
              </a:lnSpc>
              <a:buNone/>
            </a:pPr>
            <a:endParaRPr lang="en-US" altLang="en-US" sz="1400" dirty="0">
              <a:solidFill>
                <a:srgbClr val="000000"/>
              </a:solidFill>
            </a:endParaRPr>
          </a:p>
        </p:txBody>
      </p:sp>
      <p:sp>
        <p:nvSpPr>
          <p:cNvPr id="3" name="Rectangle: Rounded Corners 2">
            <a:extLst>
              <a:ext uri="{FF2B5EF4-FFF2-40B4-BE49-F238E27FC236}">
                <a16:creationId xmlns:a16="http://schemas.microsoft.com/office/drawing/2014/main" id="{130E943E-FB49-4E4E-A003-9E3C97F41EF2}"/>
              </a:ext>
            </a:extLst>
          </p:cNvPr>
          <p:cNvSpPr/>
          <p:nvPr/>
        </p:nvSpPr>
        <p:spPr bwMode="auto">
          <a:xfrm>
            <a:off x="1014859" y="6201858"/>
            <a:ext cx="914400" cy="914400"/>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4" name="Rectangle: Rounded Corners 3">
            <a:extLst>
              <a:ext uri="{FF2B5EF4-FFF2-40B4-BE49-F238E27FC236}">
                <a16:creationId xmlns:a16="http://schemas.microsoft.com/office/drawing/2014/main" id="{18AF6566-7BE6-475F-AD57-A05F4897BF59}"/>
              </a:ext>
            </a:extLst>
          </p:cNvPr>
          <p:cNvSpPr/>
          <p:nvPr/>
        </p:nvSpPr>
        <p:spPr bwMode="auto">
          <a:xfrm>
            <a:off x="1616656" y="6156101"/>
            <a:ext cx="914400" cy="914400"/>
          </a:xfrm>
          <a:prstGeom prst="round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9" name="Flowchart: Alternate Process 8">
            <a:extLst>
              <a:ext uri="{FF2B5EF4-FFF2-40B4-BE49-F238E27FC236}">
                <a16:creationId xmlns:a16="http://schemas.microsoft.com/office/drawing/2014/main" id="{FBABE0AC-7817-4457-B3AA-90ECBD205DD2}"/>
              </a:ext>
            </a:extLst>
          </p:cNvPr>
          <p:cNvSpPr/>
          <p:nvPr/>
        </p:nvSpPr>
        <p:spPr bwMode="auto">
          <a:xfrm>
            <a:off x="-554138" y="5219997"/>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69" name="Arrow: Right 68">
            <a:extLst>
              <a:ext uri="{FF2B5EF4-FFF2-40B4-BE49-F238E27FC236}">
                <a16:creationId xmlns:a16="http://schemas.microsoft.com/office/drawing/2014/main" id="{B1938DA4-D748-4DBA-902E-96329D722635}"/>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6" name="Table 6">
            <a:extLst>
              <a:ext uri="{FF2B5EF4-FFF2-40B4-BE49-F238E27FC236}">
                <a16:creationId xmlns:a16="http://schemas.microsoft.com/office/drawing/2014/main" id="{F64DC1E8-6489-4895-A281-9DBBC1265E09}"/>
              </a:ext>
            </a:extLst>
          </p:cNvPr>
          <p:cNvGraphicFramePr>
            <a:graphicFrameLocks noGrp="1"/>
          </p:cNvGraphicFramePr>
          <p:nvPr>
            <p:extLst>
              <p:ext uri="{D42A27DB-BD31-4B8C-83A1-F6EECF244321}">
                <p14:modId xmlns:p14="http://schemas.microsoft.com/office/powerpoint/2010/main" val="2231335436"/>
              </p:ext>
            </p:extLst>
          </p:nvPr>
        </p:nvGraphicFramePr>
        <p:xfrm>
          <a:off x="5474046" y="2949994"/>
          <a:ext cx="4638680" cy="3704028"/>
        </p:xfrm>
        <a:graphic>
          <a:graphicData uri="http://schemas.openxmlformats.org/drawingml/2006/table">
            <a:tbl>
              <a:tblPr firstRow="1" bandRow="1">
                <a:tableStyleId>{2D5ABB26-0587-4C30-8999-92F81FD0307C}</a:tableStyleId>
              </a:tblPr>
              <a:tblGrid>
                <a:gridCol w="1572946">
                  <a:extLst>
                    <a:ext uri="{9D8B030D-6E8A-4147-A177-3AD203B41FA5}">
                      <a16:colId xmlns:a16="http://schemas.microsoft.com/office/drawing/2014/main" val="2594978237"/>
                    </a:ext>
                  </a:extLst>
                </a:gridCol>
                <a:gridCol w="3065734">
                  <a:extLst>
                    <a:ext uri="{9D8B030D-6E8A-4147-A177-3AD203B41FA5}">
                      <a16:colId xmlns:a16="http://schemas.microsoft.com/office/drawing/2014/main" val="982001184"/>
                    </a:ext>
                  </a:extLst>
                </a:gridCol>
              </a:tblGrid>
              <a:tr h="455550">
                <a:tc>
                  <a:txBody>
                    <a:bodyPr/>
                    <a:lstStyle/>
                    <a:p>
                      <a:pPr algn="l"/>
                      <a:r>
                        <a:rPr lang="en-US" sz="1200" b="1" u="none" dirty="0">
                          <a:solidFill>
                            <a:schemeClr val="accent4">
                              <a:lumMod val="85000"/>
                              <a:lumOff val="15000"/>
                            </a:schemeClr>
                          </a:solidFill>
                        </a:rPr>
                        <a:t>Object Detection</a:t>
                      </a:r>
                    </a:p>
                  </a:txBody>
                  <a:tcPr>
                    <a:lnB w="3175" cap="flat" cmpd="sng" algn="ctr">
                      <a:solidFill>
                        <a:schemeClr val="accent1">
                          <a:lumMod val="40000"/>
                          <a:lumOff val="60000"/>
                        </a:schemeClr>
                      </a:solidFill>
                      <a:prstDash val="solid"/>
                      <a:round/>
                      <a:headEnd type="none" w="med" len="med"/>
                      <a:tailEnd type="none" w="med" len="med"/>
                    </a:lnB>
                    <a:solidFill>
                      <a:srgbClr val="FBF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of the image based on                            regional semantics.</a:t>
                      </a:r>
                    </a:p>
                  </a:txBody>
                  <a:tcPr>
                    <a:lnB w="3175"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712179779"/>
                  </a:ext>
                </a:extLst>
              </a:tr>
              <a:tr h="402774">
                <a:tc>
                  <a:txBody>
                    <a:bodyPr/>
                    <a:lstStyle/>
                    <a:p>
                      <a:pPr algn="l"/>
                      <a:r>
                        <a:rPr lang="en-US" sz="1200" b="1" u="none" dirty="0">
                          <a:solidFill>
                            <a:schemeClr val="accent4">
                              <a:lumMod val="85000"/>
                              <a:lumOff val="15000"/>
                            </a:schemeClr>
                          </a:solidFill>
                        </a:rPr>
                        <a:t>Line Detection</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solidFill>
                      <a:srgbClr val="FBF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of the text lines.</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1711570975"/>
                  </a:ext>
                </a:extLst>
              </a:tr>
              <a:tr h="455550">
                <a:tc>
                  <a:txBody>
                    <a:bodyPr/>
                    <a:lstStyle/>
                    <a:p>
                      <a:pPr algn="l"/>
                      <a:r>
                        <a:rPr lang="en-US" sz="1200" b="1" u="none" dirty="0">
                          <a:solidFill>
                            <a:schemeClr val="accent4">
                              <a:lumMod val="85000"/>
                              <a:lumOff val="15000"/>
                            </a:schemeClr>
                          </a:solidFill>
                        </a:rPr>
                        <a:t>Word Detection </a:t>
                      </a:r>
                    </a:p>
                  </a:txBody>
                  <a:tcPr>
                    <a:lnT w="3175" cap="flat" cmpd="sng" algn="ctr">
                      <a:solidFill>
                        <a:schemeClr val="accent1">
                          <a:lumMod val="40000"/>
                          <a:lumOff val="60000"/>
                        </a:schemeClr>
                      </a:solidFill>
                      <a:prstDash val="solid"/>
                      <a:round/>
                      <a:headEnd type="none" w="med" len="med"/>
                      <a:tailEnd type="none" w="med" len="med"/>
                    </a:lnT>
                    <a:solidFill>
                      <a:srgbClr val="FBFBFF"/>
                    </a:solidFill>
                  </a:tcPr>
                </a:tc>
                <a:tc>
                  <a:txBody>
                    <a:bodyPr/>
                    <a:lstStyle/>
                    <a:p>
                      <a:pPr algn="l"/>
                      <a:r>
                        <a:rPr lang="en-US" sz="1200" dirty="0"/>
                        <a:t>Segmentation  of the words when non                                                      sequential text is identified.</a:t>
                      </a:r>
                    </a:p>
                  </a:txBody>
                  <a:tcPr>
                    <a:lnT w="3175" cap="flat" cmpd="sng" algn="ctr">
                      <a:solidFill>
                        <a:schemeClr val="accent1">
                          <a:lumMod val="40000"/>
                          <a:lumOff val="60000"/>
                        </a:schemeClr>
                      </a:solidFill>
                      <a:prstDash val="solid"/>
                      <a:round/>
                      <a:headEnd type="none" w="med" len="med"/>
                      <a:tailEnd type="none" w="med" len="med"/>
                    </a:lnT>
                  </a:tcPr>
                </a:tc>
                <a:extLst>
                  <a:ext uri="{0D108BD9-81ED-4DB2-BD59-A6C34878D82A}">
                    <a16:rowId xmlns:a16="http://schemas.microsoft.com/office/drawing/2014/main" val="3494600808"/>
                  </a:ext>
                </a:extLst>
              </a:tr>
              <a:tr h="394312">
                <a:tc>
                  <a:txBody>
                    <a:bodyPr/>
                    <a:lstStyle/>
                    <a:p>
                      <a:pPr algn="l"/>
                      <a:r>
                        <a:rPr lang="en-US" sz="1200" b="1" u="none" dirty="0">
                          <a:solidFill>
                            <a:schemeClr val="accent4">
                              <a:lumMod val="85000"/>
                              <a:lumOff val="15000"/>
                            </a:schemeClr>
                          </a:solidFill>
                        </a:rPr>
                        <a:t>Char Detection</a:t>
                      </a:r>
                    </a:p>
                  </a:txBody>
                  <a:tcPr>
                    <a:lnB w="3175" cap="flat" cmpd="sng" algn="ctr">
                      <a:solidFill>
                        <a:schemeClr val="accent1">
                          <a:lumMod val="40000"/>
                          <a:lumOff val="60000"/>
                        </a:schemeClr>
                      </a:solidFill>
                      <a:prstDash val="solid"/>
                      <a:round/>
                      <a:headEnd type="none" w="med" len="med"/>
                      <a:tailEnd type="none" w="med" len="med"/>
                    </a:lnB>
                    <a:solidFill>
                      <a:srgbClr val="FBF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Segmentation of the text characters.</a:t>
                      </a:r>
                    </a:p>
                  </a:txBody>
                  <a:tcPr>
                    <a:lnB w="3175"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624570365"/>
                  </a:ext>
                </a:extLst>
              </a:tr>
              <a:tr h="886104">
                <a:tc>
                  <a:txBody>
                    <a:bodyPr/>
                    <a:lstStyle/>
                    <a:p>
                      <a:pPr algn="l"/>
                      <a:r>
                        <a:rPr lang="en-US" sz="1200" b="1" u="none" dirty="0">
                          <a:solidFill>
                            <a:schemeClr val="accent4">
                              <a:lumMod val="85000"/>
                              <a:lumOff val="15000"/>
                            </a:schemeClr>
                          </a:solidFill>
                        </a:rPr>
                        <a:t>Classification_1 </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solidFill>
                      <a:srgbClr val="FBF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Classification of the candidate                                     character as a symbol, letter                                                or number.</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2808016066"/>
                  </a:ext>
                </a:extLst>
              </a:tr>
              <a:tr h="563885">
                <a:tc>
                  <a:txBody>
                    <a:bodyPr/>
                    <a:lstStyle/>
                    <a:p>
                      <a:pPr algn="l"/>
                      <a:r>
                        <a:rPr lang="en-US" sz="1200" b="1" u="none" dirty="0">
                          <a:solidFill>
                            <a:schemeClr val="accent4">
                              <a:lumMod val="85000"/>
                              <a:lumOff val="15000"/>
                            </a:schemeClr>
                          </a:solidFill>
                        </a:rPr>
                        <a:t>Classification_2</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solidFill>
                      <a:srgbClr val="FBFBFF"/>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Classification of the candidate                                                   character.</a:t>
                      </a:r>
                    </a:p>
                  </a:txBody>
                  <a:tcPr>
                    <a:lnT w="3175" cap="flat" cmpd="sng" algn="ctr">
                      <a:solidFill>
                        <a:schemeClr val="accent1">
                          <a:lumMod val="40000"/>
                          <a:lumOff val="60000"/>
                        </a:schemeClr>
                      </a:solidFill>
                      <a:prstDash val="solid"/>
                      <a:round/>
                      <a:headEnd type="none" w="med" len="med"/>
                      <a:tailEnd type="none" w="med" len="med"/>
                    </a:lnT>
                    <a:lnB w="3175" cap="flat" cmpd="sng" algn="ctr">
                      <a:solidFill>
                        <a:schemeClr val="accent1">
                          <a:lumMod val="40000"/>
                          <a:lumOff val="60000"/>
                        </a:schemeClr>
                      </a:solidFill>
                      <a:prstDash val="solid"/>
                      <a:round/>
                      <a:headEnd type="none" w="med" len="med"/>
                      <a:tailEnd type="none" w="med" len="med"/>
                    </a:lnB>
                  </a:tcPr>
                </a:tc>
                <a:extLst>
                  <a:ext uri="{0D108BD9-81ED-4DB2-BD59-A6C34878D82A}">
                    <a16:rowId xmlns:a16="http://schemas.microsoft.com/office/drawing/2014/main" val="4029939084"/>
                  </a:ext>
                </a:extLst>
              </a:tr>
              <a:tr h="542553">
                <a:tc>
                  <a:txBody>
                    <a:bodyPr/>
                    <a:lstStyle/>
                    <a:p>
                      <a:pPr algn="l"/>
                      <a:r>
                        <a:rPr lang="en-US" sz="1200" b="1" u="none" dirty="0">
                          <a:solidFill>
                            <a:schemeClr val="accent4">
                              <a:lumMod val="85000"/>
                              <a:lumOff val="15000"/>
                            </a:schemeClr>
                          </a:solidFill>
                        </a:rPr>
                        <a:t>Post-Classification </a:t>
                      </a:r>
                    </a:p>
                  </a:txBody>
                  <a:tcPr>
                    <a:lnT w="3175" cap="flat" cmpd="sng" algn="ctr">
                      <a:solidFill>
                        <a:schemeClr val="accent1">
                          <a:lumMod val="40000"/>
                          <a:lumOff val="60000"/>
                        </a:schemeClr>
                      </a:solidFill>
                      <a:prstDash val="solid"/>
                      <a:round/>
                      <a:headEnd type="none" w="med" len="med"/>
                      <a:tailEnd type="none" w="med" len="med"/>
                    </a:lnT>
                    <a:solidFill>
                      <a:srgbClr val="FBFBFF"/>
                    </a:solidFill>
                  </a:tcPr>
                </a:tc>
                <a:tc>
                  <a:txBody>
                    <a:bodyPr/>
                    <a:lstStyle/>
                    <a:p>
                      <a:pPr algn="l"/>
                      <a:r>
                        <a:rPr lang="en-US" sz="1200" dirty="0"/>
                        <a:t>Usage of fuzzy algorithm to improve the results.</a:t>
                      </a:r>
                    </a:p>
                  </a:txBody>
                  <a:tcPr>
                    <a:lnT w="3175" cap="flat" cmpd="sng" algn="ctr">
                      <a:solidFill>
                        <a:schemeClr val="accent1">
                          <a:lumMod val="40000"/>
                          <a:lumOff val="60000"/>
                        </a:schemeClr>
                      </a:solidFill>
                      <a:prstDash val="solid"/>
                      <a:round/>
                      <a:headEnd type="none" w="med" len="med"/>
                      <a:tailEnd type="none" w="med" len="med"/>
                    </a:lnT>
                  </a:tcPr>
                </a:tc>
                <a:extLst>
                  <a:ext uri="{0D108BD9-81ED-4DB2-BD59-A6C34878D82A}">
                    <a16:rowId xmlns:a16="http://schemas.microsoft.com/office/drawing/2014/main" val="3910063518"/>
                  </a:ext>
                </a:extLst>
              </a:tr>
            </a:tbl>
          </a:graphicData>
        </a:graphic>
      </p:graphicFrame>
      <p:sp>
        <p:nvSpPr>
          <p:cNvPr id="2" name="TextBox 1">
            <a:extLst>
              <a:ext uri="{FF2B5EF4-FFF2-40B4-BE49-F238E27FC236}">
                <a16:creationId xmlns:a16="http://schemas.microsoft.com/office/drawing/2014/main" id="{6B47A318-E1DD-4B64-A66E-4295D59A92E3}"/>
              </a:ext>
            </a:extLst>
          </p:cNvPr>
          <p:cNvSpPr txBox="1"/>
          <p:nvPr/>
        </p:nvSpPr>
        <p:spPr>
          <a:xfrm>
            <a:off x="8228914" y="6781010"/>
            <a:ext cx="2274887" cy="261610"/>
          </a:xfrm>
          <a:prstGeom prst="rect">
            <a:avLst/>
          </a:prstGeom>
          <a:noFill/>
        </p:spPr>
        <p:txBody>
          <a:bodyPr wrap="square" rtlCol="0">
            <a:spAutoFit/>
          </a:bodyPr>
          <a:lstStyle/>
          <a:p>
            <a:r>
              <a:rPr lang="en-US" dirty="0">
                <a:solidFill>
                  <a:schemeClr val="accent4">
                    <a:lumMod val="85000"/>
                    <a:lumOff val="15000"/>
                  </a:schemeClr>
                </a:solidFill>
              </a:rPr>
              <a:t>Implementation and Arguments </a:t>
            </a:r>
          </a:p>
        </p:txBody>
      </p:sp>
      <p:sp>
        <p:nvSpPr>
          <p:cNvPr id="5" name="TextBox 4">
            <a:extLst>
              <a:ext uri="{FF2B5EF4-FFF2-40B4-BE49-F238E27FC236}">
                <a16:creationId xmlns:a16="http://schemas.microsoft.com/office/drawing/2014/main" id="{D5D39B88-DF02-4144-B2CB-0EBAC378994D}"/>
              </a:ext>
            </a:extLst>
          </p:cNvPr>
          <p:cNvSpPr txBox="1"/>
          <p:nvPr/>
        </p:nvSpPr>
        <p:spPr>
          <a:xfrm>
            <a:off x="226104" y="2033642"/>
            <a:ext cx="10239604" cy="954107"/>
          </a:xfrm>
          <a:prstGeom prst="rect">
            <a:avLst/>
          </a:prstGeom>
          <a:noFill/>
        </p:spPr>
        <p:txBody>
          <a:bodyPr wrap="square" rtlCol="0">
            <a:spAutoFit/>
          </a:bodyPr>
          <a:lstStyle/>
          <a:p>
            <a:pPr marL="285750" indent="-285750">
              <a:buFont typeface="Wingdings" panose="05000000000000000000" pitchFamily="2" charset="2"/>
              <a:buChar char="§"/>
            </a:pPr>
            <a:r>
              <a:rPr lang="en-US" sz="1400" dirty="0">
                <a:solidFill>
                  <a:schemeClr val="tx1"/>
                </a:solidFill>
              </a:rPr>
              <a:t>Our outline solution is described below that borrows some of the techniques from the prior art but has some innovative steps that as an overall method yields far better accuracy.</a:t>
            </a:r>
          </a:p>
          <a:p>
            <a:pPr marL="285750" indent="-285750">
              <a:buFont typeface="Wingdings" panose="05000000000000000000" pitchFamily="2" charset="2"/>
              <a:buChar char="§"/>
            </a:pPr>
            <a:r>
              <a:rPr lang="en-US" sz="1400" dirty="0">
                <a:solidFill>
                  <a:schemeClr val="tx1"/>
                </a:solidFill>
              </a:rPr>
              <a:t>The proposed solution is inspired by the parallel computation practices and thus it is implemented with functions principle.</a:t>
            </a:r>
          </a:p>
          <a:p>
            <a:pPr marL="285750" indent="-285750">
              <a:buFont typeface="Wingdings" panose="05000000000000000000" pitchFamily="2" charset="2"/>
              <a:buChar char="§"/>
            </a:pPr>
            <a:r>
              <a:rPr lang="en-US" sz="1400" dirty="0">
                <a:solidFill>
                  <a:schemeClr val="tx1"/>
                </a:solidFill>
              </a:rPr>
              <a:t>The focus area is OCR in Latin characters.</a:t>
            </a:r>
            <a:r>
              <a:rPr lang="pt-PT" sz="1400" dirty="0">
                <a:solidFill>
                  <a:srgbClr val="FF0000"/>
                </a:solidFill>
              </a:rPr>
              <a:t> </a:t>
            </a:r>
            <a:endParaRPr lang="en-US" sz="1400" dirty="0">
              <a:solidFill>
                <a:schemeClr val="tx1"/>
              </a:solidFill>
            </a:endParaRPr>
          </a:p>
        </p:txBody>
      </p:sp>
      <p:pic>
        <p:nvPicPr>
          <p:cNvPr id="13" name="Picture 12">
            <a:extLst>
              <a:ext uri="{FF2B5EF4-FFF2-40B4-BE49-F238E27FC236}">
                <a16:creationId xmlns:a16="http://schemas.microsoft.com/office/drawing/2014/main" id="{6C58CF9C-9F57-4F2E-B546-3FEEA03952C2}"/>
              </a:ext>
            </a:extLst>
          </p:cNvPr>
          <p:cNvPicPr>
            <a:picLocks noChangeAspect="1"/>
          </p:cNvPicPr>
          <p:nvPr/>
        </p:nvPicPr>
        <p:blipFill>
          <a:blip r:embed="rId3"/>
          <a:stretch>
            <a:fillRect/>
          </a:stretch>
        </p:blipFill>
        <p:spPr>
          <a:xfrm>
            <a:off x="737394" y="2949995"/>
            <a:ext cx="4430588" cy="3704028"/>
          </a:xfrm>
          <a:prstGeom prst="rect">
            <a:avLst/>
          </a:prstGeom>
        </p:spPr>
      </p:pic>
    </p:spTree>
    <p:extLst>
      <p:ext uri="{BB962C8B-B14F-4D97-AF65-F5344CB8AC3E}">
        <p14:creationId xmlns:p14="http://schemas.microsoft.com/office/powerpoint/2010/main" val="27832332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592517"/>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3" name="Arrow: Right 12">
            <a:extLst>
              <a:ext uri="{FF2B5EF4-FFF2-40B4-BE49-F238E27FC236}">
                <a16:creationId xmlns:a16="http://schemas.microsoft.com/office/drawing/2014/main" id="{A113EEEA-29D9-463A-BBCA-3A64544DB3DD}"/>
              </a:ext>
            </a:extLst>
          </p:cNvPr>
          <p:cNvSpPr/>
          <p:nvPr/>
        </p:nvSpPr>
        <p:spPr bwMode="auto">
          <a:xfrm>
            <a:off x="10342668" y="6732165"/>
            <a:ext cx="161133" cy="360363"/>
          </a:xfrm>
          <a:prstGeom prst="rightArrow">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0" name="Picture 9">
            <a:extLst>
              <a:ext uri="{FF2B5EF4-FFF2-40B4-BE49-F238E27FC236}">
                <a16:creationId xmlns:a16="http://schemas.microsoft.com/office/drawing/2014/main" id="{B33008E3-EBF4-407C-8CF6-4AADF88B4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556" y="2103281"/>
            <a:ext cx="266700" cy="400050"/>
          </a:xfrm>
          <a:prstGeom prst="rect">
            <a:avLst/>
          </a:prstGeom>
        </p:spPr>
      </p:pic>
      <p:pic>
        <p:nvPicPr>
          <p:cNvPr id="11" name="Picture 10">
            <a:extLst>
              <a:ext uri="{FF2B5EF4-FFF2-40B4-BE49-F238E27FC236}">
                <a16:creationId xmlns:a16="http://schemas.microsoft.com/office/drawing/2014/main" id="{520718FA-AE01-4950-8C4B-3817A9596F32}"/>
              </a:ext>
            </a:extLst>
          </p:cNvPr>
          <p:cNvPicPr>
            <a:picLocks noChangeAspect="1"/>
          </p:cNvPicPr>
          <p:nvPr/>
        </p:nvPicPr>
        <p:blipFill>
          <a:blip r:embed="rId3"/>
          <a:stretch>
            <a:fillRect/>
          </a:stretch>
        </p:blipFill>
        <p:spPr>
          <a:xfrm>
            <a:off x="1553921" y="1379319"/>
            <a:ext cx="5919111" cy="2248024"/>
          </a:xfrm>
          <a:prstGeom prst="rect">
            <a:avLst/>
          </a:prstGeom>
        </p:spPr>
      </p:pic>
      <p:pic>
        <p:nvPicPr>
          <p:cNvPr id="19" name="Picture 18">
            <a:extLst>
              <a:ext uri="{FF2B5EF4-FFF2-40B4-BE49-F238E27FC236}">
                <a16:creationId xmlns:a16="http://schemas.microsoft.com/office/drawing/2014/main" id="{9E6E1046-CBDF-4ED4-AF33-3E40B8150DCF}"/>
              </a:ext>
            </a:extLst>
          </p:cNvPr>
          <p:cNvPicPr>
            <a:picLocks noChangeAspect="1"/>
          </p:cNvPicPr>
          <p:nvPr/>
        </p:nvPicPr>
        <p:blipFill>
          <a:blip r:embed="rId4"/>
          <a:stretch>
            <a:fillRect/>
          </a:stretch>
        </p:blipFill>
        <p:spPr>
          <a:xfrm>
            <a:off x="1553920" y="3834126"/>
            <a:ext cx="6096242" cy="460094"/>
          </a:xfrm>
          <a:prstGeom prst="rect">
            <a:avLst/>
          </a:prstGeom>
        </p:spPr>
      </p:pic>
      <p:pic>
        <p:nvPicPr>
          <p:cNvPr id="20" name="Picture 19">
            <a:extLst>
              <a:ext uri="{FF2B5EF4-FFF2-40B4-BE49-F238E27FC236}">
                <a16:creationId xmlns:a16="http://schemas.microsoft.com/office/drawing/2014/main" id="{56CE0D93-4B75-475B-832A-C15982BF02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809" y="5609107"/>
            <a:ext cx="304800" cy="257175"/>
          </a:xfrm>
          <a:prstGeom prst="rect">
            <a:avLst/>
          </a:prstGeom>
        </p:spPr>
      </p:pic>
      <p:pic>
        <p:nvPicPr>
          <p:cNvPr id="21" name="Picture 20">
            <a:extLst>
              <a:ext uri="{FF2B5EF4-FFF2-40B4-BE49-F238E27FC236}">
                <a16:creationId xmlns:a16="http://schemas.microsoft.com/office/drawing/2014/main" id="{D3E8C45E-FF8C-474C-AE9E-556835B20134}"/>
              </a:ext>
            </a:extLst>
          </p:cNvPr>
          <p:cNvPicPr>
            <a:picLocks noChangeAspect="1"/>
          </p:cNvPicPr>
          <p:nvPr/>
        </p:nvPicPr>
        <p:blipFill>
          <a:blip r:embed="rId6"/>
          <a:stretch>
            <a:fillRect/>
          </a:stretch>
        </p:blipFill>
        <p:spPr>
          <a:xfrm>
            <a:off x="1385466" y="4998261"/>
            <a:ext cx="6264696" cy="1649504"/>
          </a:xfrm>
          <a:prstGeom prst="rect">
            <a:avLst/>
          </a:prstGeom>
        </p:spPr>
      </p:pic>
    </p:spTree>
    <p:extLst>
      <p:ext uri="{BB962C8B-B14F-4D97-AF65-F5344CB8AC3E}">
        <p14:creationId xmlns:p14="http://schemas.microsoft.com/office/powerpoint/2010/main" val="1808265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
            <a:extLst>
              <a:ext uri="{FF2B5EF4-FFF2-40B4-BE49-F238E27FC236}">
                <a16:creationId xmlns:a16="http://schemas.microsoft.com/office/drawing/2014/main" id="{277CB709-5394-454E-A287-84090AFEB9C6}"/>
              </a:ext>
            </a:extLst>
          </p:cNvPr>
          <p:cNvSpPr>
            <a:spLocks noChangeArrowheads="1"/>
          </p:cNvSpPr>
          <p:nvPr/>
        </p:nvSpPr>
        <p:spPr bwMode="auto">
          <a:xfrm>
            <a:off x="377354" y="558998"/>
            <a:ext cx="10314457" cy="340519"/>
          </a:xfrm>
          <a:prstGeom prst="roundRect">
            <a:avLst/>
          </a:prstGeom>
          <a:solidFill>
            <a:schemeClr val="accent1">
              <a:lumMod val="40000"/>
              <a:lumOff val="60000"/>
            </a:schemeClr>
          </a:solidFill>
          <a:ln>
            <a:noFill/>
          </a:ln>
          <a:effectLst/>
        </p:spPr>
        <p:txBody>
          <a:bodyPr vert="horz" wrap="square" lIns="91440" tIns="45720" rIns="91440" bIns="45720" numCol="1" anchor="ctr" anchorCtr="0" compatLnSpc="1">
            <a:prstTxWarp prst="textNoShape">
              <a:avLst/>
            </a:prstTxWarp>
            <a:spAutoFit/>
          </a:bodyPr>
          <a:lstStyle/>
          <a:p>
            <a:pPr lvl="0" algn="ctr"/>
            <a:r>
              <a:rPr lang="pt-PT" altLang="pt-PT" sz="1400" b="1" dirty="0">
                <a:solidFill>
                  <a:schemeClr val="tx1"/>
                </a:solidFill>
              </a:rPr>
              <a:t>Examples</a:t>
            </a:r>
          </a:p>
        </p:txBody>
      </p:sp>
      <p:sp>
        <p:nvSpPr>
          <p:cNvPr id="15" name="Rectangle 1">
            <a:extLst>
              <a:ext uri="{FF2B5EF4-FFF2-40B4-BE49-F238E27FC236}">
                <a16:creationId xmlns:a16="http://schemas.microsoft.com/office/drawing/2014/main" id="{13142E34-9BF0-4D89-9AFD-6568A089254D}"/>
              </a:ext>
            </a:extLst>
          </p:cNvPr>
          <p:cNvSpPr>
            <a:spLocks noChangeArrowheads="1"/>
          </p:cNvSpPr>
          <p:nvPr/>
        </p:nvSpPr>
        <p:spPr bwMode="auto">
          <a:xfrm>
            <a:off x="-1" y="4067869"/>
            <a:ext cx="10691813" cy="51416"/>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lvl="0" algn="ctr"/>
            <a:endParaRPr lang="pt-PT" altLang="pt-PT" sz="100" b="1" dirty="0">
              <a:solidFill>
                <a:schemeClr val="tx1"/>
              </a:solidFill>
            </a:endParaRPr>
          </a:p>
        </p:txBody>
      </p:sp>
      <p:sp>
        <p:nvSpPr>
          <p:cNvPr id="8" name="Arrow: Bent 7">
            <a:extLst>
              <a:ext uri="{FF2B5EF4-FFF2-40B4-BE49-F238E27FC236}">
                <a16:creationId xmlns:a16="http://schemas.microsoft.com/office/drawing/2014/main" id="{FCC5F60B-3227-47AD-BDDA-0E921841340A}"/>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12" name="Picture 11">
            <a:extLst>
              <a:ext uri="{FF2B5EF4-FFF2-40B4-BE49-F238E27FC236}">
                <a16:creationId xmlns:a16="http://schemas.microsoft.com/office/drawing/2014/main" id="{04B9DC8A-3131-46B5-9DDB-D4CCBED95B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61" y="2128696"/>
            <a:ext cx="276225" cy="238125"/>
          </a:xfrm>
          <a:prstGeom prst="rect">
            <a:avLst/>
          </a:prstGeom>
        </p:spPr>
      </p:pic>
      <p:pic>
        <p:nvPicPr>
          <p:cNvPr id="16" name="Picture 15">
            <a:extLst>
              <a:ext uri="{FF2B5EF4-FFF2-40B4-BE49-F238E27FC236}">
                <a16:creationId xmlns:a16="http://schemas.microsoft.com/office/drawing/2014/main" id="{58C11882-9022-4E54-966D-466EF59BD641}"/>
              </a:ext>
            </a:extLst>
          </p:cNvPr>
          <p:cNvPicPr>
            <a:picLocks noChangeAspect="1"/>
          </p:cNvPicPr>
          <p:nvPr/>
        </p:nvPicPr>
        <p:blipFill>
          <a:blip r:embed="rId3"/>
          <a:stretch>
            <a:fillRect/>
          </a:stretch>
        </p:blipFill>
        <p:spPr>
          <a:xfrm>
            <a:off x="1612707" y="1194512"/>
            <a:ext cx="5173359" cy="2751248"/>
          </a:xfrm>
          <a:prstGeom prst="rect">
            <a:avLst/>
          </a:prstGeom>
        </p:spPr>
      </p:pic>
      <p:pic>
        <p:nvPicPr>
          <p:cNvPr id="17" name="Picture 16">
            <a:extLst>
              <a:ext uri="{FF2B5EF4-FFF2-40B4-BE49-F238E27FC236}">
                <a16:creationId xmlns:a16="http://schemas.microsoft.com/office/drawing/2014/main" id="{9523BBBB-3E48-4EB5-912F-D75E263CD0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0" y="5490787"/>
            <a:ext cx="314325" cy="352425"/>
          </a:xfrm>
          <a:prstGeom prst="rect">
            <a:avLst/>
          </a:prstGeom>
        </p:spPr>
      </p:pic>
      <p:pic>
        <p:nvPicPr>
          <p:cNvPr id="18" name="Picture 17">
            <a:extLst>
              <a:ext uri="{FF2B5EF4-FFF2-40B4-BE49-F238E27FC236}">
                <a16:creationId xmlns:a16="http://schemas.microsoft.com/office/drawing/2014/main" id="{997DB45A-9A58-453F-8933-75BDDED47C04}"/>
              </a:ext>
            </a:extLst>
          </p:cNvPr>
          <p:cNvPicPr>
            <a:picLocks noChangeAspect="1"/>
          </p:cNvPicPr>
          <p:nvPr/>
        </p:nvPicPr>
        <p:blipFill>
          <a:blip r:embed="rId5"/>
          <a:stretch>
            <a:fillRect/>
          </a:stretch>
        </p:blipFill>
        <p:spPr>
          <a:xfrm>
            <a:off x="1621908" y="4240754"/>
            <a:ext cx="5164157" cy="2842421"/>
          </a:xfrm>
          <a:prstGeom prst="rect">
            <a:avLst/>
          </a:prstGeom>
        </p:spPr>
      </p:pic>
    </p:spTree>
    <p:extLst>
      <p:ext uri="{BB962C8B-B14F-4D97-AF65-F5344CB8AC3E}">
        <p14:creationId xmlns:p14="http://schemas.microsoft.com/office/powerpoint/2010/main" val="315199834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a:extLst>
              <a:ext uri="{FF2B5EF4-FFF2-40B4-BE49-F238E27FC236}">
                <a16:creationId xmlns:a16="http://schemas.microsoft.com/office/drawing/2014/main" id="{788F07DE-567F-4DE4-B9EB-94FF0F4C790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11267" name="Date Placeholder 4">
            <a:extLst>
              <a:ext uri="{FF2B5EF4-FFF2-40B4-BE49-F238E27FC236}">
                <a16:creationId xmlns:a16="http://schemas.microsoft.com/office/drawing/2014/main" id="{E67C9A05-8B5C-40FF-BEAD-DC77725D79BA}"/>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1C4164E-EF5C-46B1-BFA1-0E0F0B42BAFC}"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11268" name="Rectangle 2">
            <a:extLst>
              <a:ext uri="{FF2B5EF4-FFF2-40B4-BE49-F238E27FC236}">
                <a16:creationId xmlns:a16="http://schemas.microsoft.com/office/drawing/2014/main" id="{8E35C286-A51F-463B-B6A4-F03A0956EBEC}"/>
              </a:ext>
            </a:extLst>
          </p:cNvPr>
          <p:cNvSpPr>
            <a:spLocks noGrp="1" noChangeArrowheads="1"/>
          </p:cNvSpPr>
          <p:nvPr>
            <p:ph type="title"/>
          </p:nvPr>
        </p:nvSpPr>
        <p:spPr>
          <a:xfrm>
            <a:off x="449263" y="611188"/>
            <a:ext cx="9642475" cy="549275"/>
          </a:xfrm>
        </p:spPr>
        <p:txBody>
          <a:bodyPr/>
          <a:lstStyle/>
          <a:p>
            <a:pPr eaLnBrk="1" hangingPunct="1"/>
            <a:r>
              <a:rPr lang="en-US" altLang="en-US" b="1" u="sng">
                <a:solidFill>
                  <a:srgbClr val="000000"/>
                </a:solidFill>
              </a:rPr>
              <a:t>Technical Inventive Steps</a:t>
            </a:r>
            <a:endParaRPr lang="fr-FR" altLang="en-US" b="1" u="sng">
              <a:solidFill>
                <a:srgbClr val="000000"/>
              </a:solidFill>
            </a:endParaRPr>
          </a:p>
        </p:txBody>
      </p:sp>
      <p:sp>
        <p:nvSpPr>
          <p:cNvPr id="11269" name="Rectangle 3">
            <a:extLst>
              <a:ext uri="{FF2B5EF4-FFF2-40B4-BE49-F238E27FC236}">
                <a16:creationId xmlns:a16="http://schemas.microsoft.com/office/drawing/2014/main" id="{FC78EFC9-BB1A-4F4F-BA16-1A85AD1F1E75}"/>
              </a:ext>
            </a:extLst>
          </p:cNvPr>
          <p:cNvSpPr>
            <a:spLocks noGrp="1" noChangeArrowheads="1"/>
          </p:cNvSpPr>
          <p:nvPr>
            <p:ph type="body" idx="1"/>
          </p:nvPr>
        </p:nvSpPr>
        <p:spPr>
          <a:xfrm>
            <a:off x="233363" y="1403350"/>
            <a:ext cx="9659937" cy="5494338"/>
          </a:xfrm>
        </p:spPr>
        <p:txBody>
          <a:bodyPr/>
          <a:lstStyle/>
          <a:p>
            <a:r>
              <a:rPr lang="en-US" altLang="en-US" sz="1600" b="0" dirty="0">
                <a:solidFill>
                  <a:srgbClr val="000000"/>
                </a:solidFill>
              </a:rPr>
              <a:t>We have highlighted in the “technique” as detailed between slides 6 to 62 the innovative steps. </a:t>
            </a:r>
          </a:p>
          <a:p>
            <a:r>
              <a:rPr lang="en-US" altLang="en-US" sz="1600" b="0" dirty="0">
                <a:solidFill>
                  <a:srgbClr val="000000"/>
                </a:solidFill>
              </a:rPr>
              <a:t>The overall sequence of steps and processing decisions ( for </a:t>
            </a:r>
            <a:r>
              <a:rPr lang="en-US" altLang="en-US" sz="1600" b="0" dirty="0" err="1">
                <a:solidFill>
                  <a:srgbClr val="000000"/>
                </a:solidFill>
              </a:rPr>
              <a:t>eg.</a:t>
            </a:r>
            <a:r>
              <a:rPr lang="en-US" altLang="en-US" sz="1600" b="0" dirty="0">
                <a:solidFill>
                  <a:srgbClr val="000000"/>
                </a:solidFill>
              </a:rPr>
              <a:t> in step 1 a decision was made to not use </a:t>
            </a:r>
            <a:r>
              <a:rPr lang="en-US" altLang="en-US" sz="1600" b="0" dirty="0" err="1">
                <a:solidFill>
                  <a:srgbClr val="000000"/>
                </a:solidFill>
              </a:rPr>
              <a:t>deliation</a:t>
            </a:r>
            <a:r>
              <a:rPr lang="en-US" altLang="en-US" sz="1600" b="0" dirty="0">
                <a:solidFill>
                  <a:srgbClr val="000000"/>
                </a:solidFill>
              </a:rPr>
              <a:t> and erosion operations so as to allow suitable processing downstream ) are crucial for the improved accuracy which was benchmarked against the most popular open-source OCR package available Tesseract.</a:t>
            </a:r>
          </a:p>
          <a:p>
            <a:r>
              <a:rPr lang="en-US" altLang="en-US" sz="1600" b="0" dirty="0">
                <a:solidFill>
                  <a:srgbClr val="000000"/>
                </a:solidFill>
              </a:rPr>
              <a:t>The overall flow of the algorithm is detailed in slide 62</a:t>
            </a:r>
          </a:p>
          <a:p>
            <a:r>
              <a:rPr lang="en-US" altLang="en-US" sz="1600" b="0" dirty="0">
                <a:solidFill>
                  <a:srgbClr val="000000"/>
                </a:solidFill>
              </a:rPr>
              <a:t>Use of GAN’s as outlined in slides 46-48 is not found in prior art and significantly improves our accuracy of the overall algorithm.</a:t>
            </a:r>
          </a:p>
          <a:p>
            <a:r>
              <a:rPr lang="en-US" altLang="en-US" sz="1600" b="0" dirty="0">
                <a:solidFill>
                  <a:srgbClr val="000000"/>
                </a:solidFill>
              </a:rPr>
              <a:t>The ensemble CNN techniques as we outlined between slides 53 and 59 are also unique with no parallels in prior art.</a:t>
            </a:r>
          </a:p>
          <a:p>
            <a:endParaRPr lang="en-US" altLang="en-US" sz="1600" b="0" dirty="0">
              <a:solidFill>
                <a:srgbClr val="000000"/>
              </a:solidFill>
            </a:endParaRPr>
          </a:p>
          <a:p>
            <a:endParaRPr lang="en-US" altLang="en-US" sz="1600" b="0" dirty="0">
              <a:solidFill>
                <a:srgbClr val="000000"/>
              </a:solidFill>
            </a:endParaRPr>
          </a:p>
          <a:p>
            <a:pPr lvl="1" eaLnBrk="1" hangingPunct="1">
              <a:lnSpc>
                <a:spcPct val="90000"/>
              </a:lnSpc>
            </a:pPr>
            <a:endParaRPr lang="en-US" altLang="en-US" sz="1400" dirty="0">
              <a:solidFill>
                <a:srgbClr val="000000"/>
              </a:solidFill>
            </a:endParaRPr>
          </a:p>
        </p:txBody>
      </p:sp>
    </p:spTree>
    <p:extLst>
      <p:ext uri="{BB962C8B-B14F-4D97-AF65-F5344CB8AC3E}">
        <p14:creationId xmlns:p14="http://schemas.microsoft.com/office/powerpoint/2010/main" val="24071153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7" name="Rectangle 3">
            <a:extLst>
              <a:ext uri="{FF2B5EF4-FFF2-40B4-BE49-F238E27FC236}">
                <a16:creationId xmlns:a16="http://schemas.microsoft.com/office/drawing/2014/main" id="{4D66F264-090C-49B6-A012-6CBADC9F0A2E}"/>
              </a:ext>
            </a:extLst>
          </p:cNvPr>
          <p:cNvSpPr>
            <a:spLocks noGrp="1" noChangeArrowheads="1"/>
          </p:cNvSpPr>
          <p:nvPr>
            <p:ph type="body" idx="1"/>
          </p:nvPr>
        </p:nvSpPr>
        <p:spPr>
          <a:xfrm>
            <a:off x="161131" y="1403350"/>
            <a:ext cx="10369550" cy="5494338"/>
          </a:xfrm>
        </p:spPr>
        <p:txBody>
          <a:bodyPr/>
          <a:lstStyle/>
          <a:p>
            <a:pPr marL="0" indent="0" eaLnBrk="1" hangingPunct="1">
              <a:spcBef>
                <a:spcPct val="0"/>
              </a:spcBef>
              <a:spcAft>
                <a:spcPct val="0"/>
              </a:spcAft>
              <a:buClrTx/>
              <a:buNone/>
            </a:pPr>
            <a:r>
              <a:rPr lang="fr-FR" altLang="en-US" sz="1600" b="0" dirty="0"/>
              <a:t>To potential fuel the discussion,  p</a:t>
            </a:r>
            <a:r>
              <a:rPr lang="en-US" altLang="en-US" sz="1600" b="0" dirty="0">
                <a:solidFill>
                  <a:srgbClr val="000000"/>
                </a:solidFill>
              </a:rPr>
              <a:t>provide (</a:t>
            </a:r>
            <a:r>
              <a:rPr lang="en-US" altLang="en-US" sz="1600" b="0" i="1" dirty="0">
                <a:solidFill>
                  <a:srgbClr val="000000"/>
                </a:solidFill>
              </a:rPr>
              <a:t>5 to 10</a:t>
            </a:r>
            <a:r>
              <a:rPr lang="en-US" altLang="en-US" sz="1600" b="0" dirty="0">
                <a:solidFill>
                  <a:srgbClr val="000000"/>
                </a:solidFill>
              </a:rPr>
              <a:t>) keywords that characterize uniquely your idea, and that could be used to search for Prior Art.</a:t>
            </a:r>
          </a:p>
          <a:p>
            <a:pPr marL="652462" lvl="2" indent="0" algn="just">
              <a:spcBef>
                <a:spcPct val="0"/>
              </a:spcBef>
              <a:buClr>
                <a:srgbClr val="2DB6B3"/>
              </a:buClr>
              <a:buNone/>
            </a:pPr>
            <a:endParaRPr lang="en-US" altLang="en-US" sz="1600" dirty="0">
              <a:solidFill>
                <a:srgbClr val="000000"/>
              </a:solidFill>
            </a:endParaRPr>
          </a:p>
          <a:p>
            <a:pPr marL="652462" lvl="2" indent="0" algn="just">
              <a:spcBef>
                <a:spcPct val="0"/>
              </a:spcBef>
              <a:buClr>
                <a:srgbClr val="2DB6B3"/>
              </a:buClr>
              <a:buNone/>
            </a:pPr>
            <a:endParaRPr lang="en-US" altLang="en-US" sz="1600" dirty="0">
              <a:solidFill>
                <a:srgbClr val="000000"/>
              </a:solidFill>
            </a:endParaRP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Optical character recognition in low resolution images.</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segmentation </a:t>
            </a:r>
            <a:r>
              <a:rPr lang="pt-PT" altLang="en-US" sz="1600" dirty="0">
                <a:solidFill>
                  <a:srgbClr val="000000"/>
                </a:solidFill>
              </a:rPr>
              <a:t>using 3-</a:t>
            </a:r>
            <a:r>
              <a:rPr lang="en-US" altLang="en-US" sz="1600" dirty="0">
                <a:solidFill>
                  <a:srgbClr val="000000"/>
                </a:solidFill>
              </a:rPr>
              <a:t>color channel images.</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segmentation using color dimensionality reduction.</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segmentation for intersected text</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segmentation of intersected letters using  time series principles.</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Classification using trained CNN with synthetic text-to-image data.</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Character Classification using trained CNN with synthetic data from Generative Adversarial Neural Networks.</a:t>
            </a:r>
          </a:p>
          <a:p>
            <a:pPr lvl="2" algn="just">
              <a:lnSpc>
                <a:spcPct val="150000"/>
              </a:lnSpc>
              <a:spcBef>
                <a:spcPct val="0"/>
              </a:spcBef>
              <a:buClr>
                <a:srgbClr val="0033CC"/>
              </a:buClr>
              <a:buFont typeface="Wingdings" panose="05000000000000000000" pitchFamily="2" charset="2"/>
              <a:buChar char="§"/>
            </a:pPr>
            <a:r>
              <a:rPr lang="en-US" altLang="en-US" sz="1600" dirty="0">
                <a:solidFill>
                  <a:srgbClr val="000000"/>
                </a:solidFill>
              </a:rPr>
              <a:t>Optical character recognition system with process steps , implemented as apis.</a:t>
            </a:r>
          </a:p>
          <a:p>
            <a:pPr eaLnBrk="1" hangingPunct="1">
              <a:spcBef>
                <a:spcPct val="0"/>
              </a:spcBef>
              <a:spcAft>
                <a:spcPct val="0"/>
              </a:spcAft>
              <a:buClrTx/>
              <a:buFontTx/>
              <a:buChar char="•"/>
            </a:pPr>
            <a:endParaRPr lang="fr-FR" altLang="en-US" sz="1600" b="0" dirty="0">
              <a:solidFill>
                <a:srgbClr val="000000"/>
              </a:solidFill>
            </a:endParaRPr>
          </a:p>
          <a:p>
            <a:pPr eaLnBrk="1" hangingPunct="1">
              <a:buFont typeface="Wingdings" panose="05000000000000000000" pitchFamily="2" charset="2"/>
              <a:buNone/>
            </a:pPr>
            <a:endParaRPr lang="fr-FR" altLang="en-US" sz="2600" b="0" dirty="0">
              <a:solidFill>
                <a:srgbClr val="000000"/>
              </a:solidFill>
            </a:endParaRPr>
          </a:p>
        </p:txBody>
      </p:sp>
      <p:sp>
        <p:nvSpPr>
          <p:cNvPr id="6" name="Rectangle 5">
            <a:extLst>
              <a:ext uri="{FF2B5EF4-FFF2-40B4-BE49-F238E27FC236}">
                <a16:creationId xmlns:a16="http://schemas.microsoft.com/office/drawing/2014/main" id="{FC7EEA73-CA2B-4CA5-B9EF-E403095C4785}"/>
              </a:ext>
            </a:extLst>
          </p:cNvPr>
          <p:cNvSpPr/>
          <p:nvPr/>
        </p:nvSpPr>
        <p:spPr bwMode="auto">
          <a:xfrm>
            <a:off x="161131" y="1430362"/>
            <a:ext cx="10369550" cy="549275"/>
          </a:xfrm>
          <a:prstGeom prst="rect">
            <a:avLst/>
          </a:prstGeom>
          <a:solidFill>
            <a:schemeClr val="accent5">
              <a:lumMod val="9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sp>
        <p:nvSpPr>
          <p:cNvPr id="13314" name="Footer Placeholder 3">
            <a:extLst>
              <a:ext uri="{FF2B5EF4-FFF2-40B4-BE49-F238E27FC236}">
                <a16:creationId xmlns:a16="http://schemas.microsoft.com/office/drawing/2014/main" id="{7E63E42F-0A98-467D-85B0-0DA618F0CF56}"/>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13315" name="Date Placeholder 4">
            <a:extLst>
              <a:ext uri="{FF2B5EF4-FFF2-40B4-BE49-F238E27FC236}">
                <a16:creationId xmlns:a16="http://schemas.microsoft.com/office/drawing/2014/main" id="{CD1CB01F-C2B3-4E40-AC2C-A9749300FFE8}"/>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60EDF3EE-B4D7-4D83-BB3C-C8A0FC696381}"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13316" name="Rectangle 2">
            <a:extLst>
              <a:ext uri="{FF2B5EF4-FFF2-40B4-BE49-F238E27FC236}">
                <a16:creationId xmlns:a16="http://schemas.microsoft.com/office/drawing/2014/main" id="{AC94C8C0-3ADD-462E-90E2-7EE41EEA5F44}"/>
              </a:ext>
            </a:extLst>
          </p:cNvPr>
          <p:cNvSpPr>
            <a:spLocks noGrp="1" noChangeArrowheads="1"/>
          </p:cNvSpPr>
          <p:nvPr>
            <p:ph type="title"/>
          </p:nvPr>
        </p:nvSpPr>
        <p:spPr>
          <a:xfrm>
            <a:off x="449263" y="611188"/>
            <a:ext cx="9642475" cy="549275"/>
          </a:xfrm>
        </p:spPr>
        <p:txBody>
          <a:bodyPr/>
          <a:lstStyle/>
          <a:p>
            <a:pPr eaLnBrk="1" hangingPunct="1"/>
            <a:r>
              <a:rPr lang="en-US" altLang="en-US" b="1" u="sng">
                <a:solidFill>
                  <a:srgbClr val="000000"/>
                </a:solidFill>
              </a:rPr>
              <a:t>Keywords</a:t>
            </a:r>
            <a:endParaRPr lang="fr-FR" altLang="en-US" b="1" u="sng">
              <a:solidFill>
                <a:srgbClr val="000000"/>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a:extLst>
              <a:ext uri="{FF2B5EF4-FFF2-40B4-BE49-F238E27FC236}">
                <a16:creationId xmlns:a16="http://schemas.microsoft.com/office/drawing/2014/main" id="{788F07DE-567F-4DE4-B9EB-94FF0F4C790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11267" name="Date Placeholder 4">
            <a:extLst>
              <a:ext uri="{FF2B5EF4-FFF2-40B4-BE49-F238E27FC236}">
                <a16:creationId xmlns:a16="http://schemas.microsoft.com/office/drawing/2014/main" id="{E67C9A05-8B5C-40FF-BEAD-DC77725D79BA}"/>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1C4164E-EF5C-46B1-BFA1-0E0F0B42BAFC}"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11268" name="Rectangle 2">
            <a:extLst>
              <a:ext uri="{FF2B5EF4-FFF2-40B4-BE49-F238E27FC236}">
                <a16:creationId xmlns:a16="http://schemas.microsoft.com/office/drawing/2014/main" id="{8E35C286-A51F-463B-B6A4-F03A0956EBEC}"/>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Claims</a:t>
            </a:r>
            <a:endParaRPr lang="fr-FR" altLang="en-US" b="1" u="sng" dirty="0">
              <a:solidFill>
                <a:srgbClr val="000000"/>
              </a:solidFill>
            </a:endParaRPr>
          </a:p>
        </p:txBody>
      </p:sp>
      <p:sp>
        <p:nvSpPr>
          <p:cNvPr id="11269" name="Rectangle 3">
            <a:extLst>
              <a:ext uri="{FF2B5EF4-FFF2-40B4-BE49-F238E27FC236}">
                <a16:creationId xmlns:a16="http://schemas.microsoft.com/office/drawing/2014/main" id="{FC78EFC9-BB1A-4F4F-BA16-1A85AD1F1E75}"/>
              </a:ext>
            </a:extLst>
          </p:cNvPr>
          <p:cNvSpPr>
            <a:spLocks noGrp="1" noChangeArrowheads="1"/>
          </p:cNvSpPr>
          <p:nvPr>
            <p:ph type="body" idx="1"/>
          </p:nvPr>
        </p:nvSpPr>
        <p:spPr>
          <a:xfrm>
            <a:off x="0" y="1331565"/>
            <a:ext cx="10691813" cy="8608593"/>
          </a:xfrm>
        </p:spPr>
        <p:txBody>
          <a:bodyPr/>
          <a:lstStyle/>
          <a:p>
            <a:pPr marL="390525" lvl="1" indent="0" eaLnBrk="1" hangingPunct="1">
              <a:lnSpc>
                <a:spcPct val="90000"/>
              </a:lnSpc>
              <a:buNone/>
            </a:pPr>
            <a:r>
              <a:rPr lang="pt-PT" sz="1400" dirty="0"/>
              <a:t>What is claimed is: </a:t>
            </a:r>
          </a:p>
          <a:p>
            <a:pPr marL="733425" lvl="1" indent="-342900" eaLnBrk="1" hangingPunct="1">
              <a:lnSpc>
                <a:spcPct val="90000"/>
              </a:lnSpc>
              <a:buFont typeface="+mj-lt"/>
              <a:buAutoNum type="arabicPeriod"/>
            </a:pPr>
            <a:r>
              <a:rPr lang="en-US" sz="1400" dirty="0">
                <a:highlight>
                  <a:srgbClr val="FFFF00"/>
                </a:highlight>
              </a:rPr>
              <a:t>The method of claim 1, wherein the text in the image dilated dynamically based on the image size following an exponential growth. (core)</a:t>
            </a:r>
          </a:p>
          <a:p>
            <a:pPr marL="733425" lvl="1" indent="-342900" eaLnBrk="1" hangingPunct="1">
              <a:lnSpc>
                <a:spcPct val="90000"/>
              </a:lnSpc>
              <a:buFont typeface="+mj-lt"/>
              <a:buAutoNum type="arabicPeriod"/>
            </a:pPr>
            <a:r>
              <a:rPr lang="en-US" sz="1400" dirty="0">
                <a:highlight>
                  <a:srgbClr val="FFFF00"/>
                </a:highlight>
              </a:rPr>
              <a:t>The method of claim 1, wherein each phase the segments are extracted from the original image and the preprocessing  steps are adapted based on the phase requirements.(core)</a:t>
            </a:r>
          </a:p>
          <a:p>
            <a:pPr marL="733425" lvl="1" indent="-342900" eaLnBrk="1" hangingPunct="1">
              <a:lnSpc>
                <a:spcPct val="90000"/>
              </a:lnSpc>
              <a:buFont typeface="+mj-lt"/>
              <a:buAutoNum type="arabicPeriod"/>
            </a:pPr>
            <a:r>
              <a:rPr lang="en-US" sz="1400" dirty="0">
                <a:highlight>
                  <a:srgbClr val="00FF00"/>
                </a:highlight>
              </a:rPr>
              <a:t>The method of claim 1, wherein sparse text in line segments is identified and segmented further to words.</a:t>
            </a:r>
          </a:p>
          <a:p>
            <a:pPr marL="733425" lvl="1" indent="-342900" eaLnBrk="1" hangingPunct="1">
              <a:lnSpc>
                <a:spcPct val="90000"/>
              </a:lnSpc>
              <a:buFont typeface="+mj-lt"/>
              <a:buAutoNum type="arabicPeriod"/>
            </a:pPr>
            <a:r>
              <a:rPr lang="en-US" sz="1400" dirty="0">
                <a:solidFill>
                  <a:srgbClr val="FF0000"/>
                </a:solidFill>
                <a:highlight>
                  <a:srgbClr val="00FFFF"/>
                </a:highlight>
              </a:rPr>
              <a:t>The method of claim 1, wherein the characters are segmented using 3 channel colors images.</a:t>
            </a:r>
          </a:p>
          <a:p>
            <a:pPr marL="733425" lvl="1" indent="-342900" eaLnBrk="1" hangingPunct="1">
              <a:lnSpc>
                <a:spcPct val="90000"/>
              </a:lnSpc>
              <a:buFont typeface="+mj-lt"/>
              <a:buAutoNum type="arabicPeriod"/>
            </a:pPr>
            <a:r>
              <a:rPr lang="pt-PT" sz="1400" dirty="0">
                <a:highlight>
                  <a:srgbClr val="00FFFF"/>
                </a:highlight>
              </a:rPr>
              <a:t>The method of claim 1, wherein the image color dimensions are reduced used color distance  measures.</a:t>
            </a:r>
          </a:p>
          <a:p>
            <a:pPr marL="733425" lvl="1" indent="-342900" eaLnBrk="1" hangingPunct="1">
              <a:lnSpc>
                <a:spcPct val="90000"/>
              </a:lnSpc>
              <a:buFont typeface="+mj-lt"/>
              <a:buAutoNum type="arabicPeriod"/>
            </a:pPr>
            <a:r>
              <a:rPr lang="en-US" sz="1400" dirty="0">
                <a:highlight>
                  <a:srgbClr val="00FFFF"/>
                </a:highlight>
              </a:rPr>
              <a:t>The method of claim 1 , to </a:t>
            </a:r>
            <a:r>
              <a:rPr lang="en-US" sz="1400" b="1" dirty="0">
                <a:highlight>
                  <a:srgbClr val="00FFFF"/>
                </a:highlight>
              </a:rPr>
              <a:t>detect</a:t>
            </a:r>
            <a:r>
              <a:rPr lang="en-US" sz="1400" dirty="0">
                <a:highlight>
                  <a:srgbClr val="00FFFF"/>
                </a:highlight>
              </a:rPr>
              <a:t> and remove underlines from the image text.</a:t>
            </a:r>
          </a:p>
          <a:p>
            <a:pPr marL="733425" lvl="1" indent="-342900" eaLnBrk="1" hangingPunct="1">
              <a:lnSpc>
                <a:spcPct val="90000"/>
              </a:lnSpc>
              <a:buFont typeface="+mj-lt"/>
              <a:buAutoNum type="arabicPeriod"/>
            </a:pPr>
            <a:r>
              <a:rPr lang="en-US" sz="1400" dirty="0">
                <a:solidFill>
                  <a:srgbClr val="FF0000"/>
                </a:solidFill>
                <a:highlight>
                  <a:srgbClr val="00FFFF"/>
                </a:highlight>
              </a:rPr>
              <a:t>The method of claim 1 , wherein the characters are segmented based on pixels chronologic behavior.</a:t>
            </a:r>
          </a:p>
          <a:p>
            <a:pPr marL="733425" lvl="1" indent="-342900" eaLnBrk="1" hangingPunct="1">
              <a:lnSpc>
                <a:spcPct val="90000"/>
              </a:lnSpc>
              <a:buFont typeface="+mj-lt"/>
              <a:buAutoNum type="arabicPeriod"/>
            </a:pPr>
            <a:r>
              <a:rPr lang="en-US" sz="1400" dirty="0">
                <a:highlight>
                  <a:srgbClr val="FFFF00"/>
                </a:highlight>
              </a:rPr>
              <a:t>The method of claim 2, wherein image is binarized black background and white text to direct the gradient descents and hence, the learning rate closer to the understudy text for the CNN classifiers.</a:t>
            </a:r>
            <a:endParaRPr lang="en-US" sz="1400" dirty="0">
              <a:solidFill>
                <a:srgbClr val="FF0000"/>
              </a:solidFill>
            </a:endParaRPr>
          </a:p>
          <a:p>
            <a:pPr marL="733425" lvl="1" indent="-342900" eaLnBrk="1" hangingPunct="1">
              <a:lnSpc>
                <a:spcPct val="90000"/>
              </a:lnSpc>
              <a:buFont typeface="+mj-lt"/>
              <a:buAutoNum type="arabicPeriod"/>
            </a:pPr>
            <a:r>
              <a:rPr lang="pt-PT" altLang="en-US" sz="1400" dirty="0">
                <a:solidFill>
                  <a:srgbClr val="FF0000"/>
                </a:solidFill>
                <a:highlight>
                  <a:srgbClr val="FFFF00"/>
                </a:highlight>
              </a:rPr>
              <a:t>The method of claim 2, wherein Generative adversial NN are used to </a:t>
            </a:r>
            <a:r>
              <a:rPr lang="pt-PT" altLang="en-US" sz="1400" b="1" dirty="0">
                <a:solidFill>
                  <a:srgbClr val="FF0000"/>
                </a:solidFill>
                <a:highlight>
                  <a:srgbClr val="FFFF00"/>
                </a:highlight>
              </a:rPr>
              <a:t>increase noise </a:t>
            </a:r>
            <a:r>
              <a:rPr lang="pt-PT" altLang="en-US" sz="1400" dirty="0">
                <a:solidFill>
                  <a:srgbClr val="FF0000"/>
                </a:solidFill>
                <a:highlight>
                  <a:srgbClr val="FFFF00"/>
                </a:highlight>
              </a:rPr>
              <a:t>and variation in the training dataset.</a:t>
            </a:r>
          </a:p>
          <a:p>
            <a:pPr marL="733425" lvl="1" indent="-342900" eaLnBrk="1" hangingPunct="1">
              <a:lnSpc>
                <a:spcPct val="90000"/>
              </a:lnSpc>
              <a:buFont typeface="+mj-lt"/>
              <a:buAutoNum type="arabicPeriod"/>
            </a:pPr>
            <a:r>
              <a:rPr lang="pt-PT" altLang="en-US" sz="1400" u="sng" dirty="0">
                <a:highlight>
                  <a:srgbClr val="C0C0C0"/>
                </a:highlight>
              </a:rPr>
              <a:t>The method of claim 2, wherein the  characters are classified based on 94 binary classifiers.</a:t>
            </a:r>
          </a:p>
          <a:p>
            <a:pPr marL="733425" lvl="1" indent="-342900" eaLnBrk="1" hangingPunct="1">
              <a:lnSpc>
                <a:spcPct val="90000"/>
              </a:lnSpc>
              <a:buFont typeface="+mj-lt"/>
              <a:buAutoNum type="arabicPeriod"/>
            </a:pPr>
            <a:r>
              <a:rPr lang="pt-PT" altLang="en-US" sz="1400" dirty="0">
                <a:highlight>
                  <a:srgbClr val="C0C0C0"/>
                </a:highlight>
              </a:rPr>
              <a:t>The method of claim 2, wherein the characters are gradually hierachical classified to their actual class.</a:t>
            </a:r>
          </a:p>
          <a:p>
            <a:pPr marL="390525" lvl="1" indent="0" eaLnBrk="1" hangingPunct="1">
              <a:lnSpc>
                <a:spcPct val="90000"/>
              </a:lnSpc>
              <a:buNone/>
            </a:pPr>
            <a:endParaRPr lang="en-US" sz="1400" dirty="0"/>
          </a:p>
          <a:p>
            <a:pPr marL="390525" lvl="1" indent="0" eaLnBrk="1" hangingPunct="1">
              <a:lnSpc>
                <a:spcPct val="90000"/>
              </a:lnSpc>
              <a:buNone/>
            </a:pPr>
            <a:endParaRPr lang="en-US" sz="1400" dirty="0"/>
          </a:p>
          <a:p>
            <a:pPr marL="390525" lvl="1" indent="0" eaLnBrk="1" hangingPunct="1">
              <a:lnSpc>
                <a:spcPct val="90000"/>
              </a:lnSpc>
              <a:buNone/>
            </a:pPr>
            <a:endParaRPr lang="en-US" altLang="en-US" sz="1400" dirty="0">
              <a:solidFill>
                <a:srgbClr val="000000"/>
              </a:solidFill>
            </a:endParaRPr>
          </a:p>
        </p:txBody>
      </p:sp>
    </p:spTree>
    <p:extLst>
      <p:ext uri="{BB962C8B-B14F-4D97-AF65-F5344CB8AC3E}">
        <p14:creationId xmlns:p14="http://schemas.microsoft.com/office/powerpoint/2010/main" val="400362203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Footer Placeholder 3">
            <a:extLst>
              <a:ext uri="{FF2B5EF4-FFF2-40B4-BE49-F238E27FC236}">
                <a16:creationId xmlns:a16="http://schemas.microsoft.com/office/drawing/2014/main" id="{788F07DE-567F-4DE4-B9EB-94FF0F4C7902}"/>
              </a:ext>
            </a:extLst>
          </p:cNvPr>
          <p:cNvSpPr>
            <a:spLocks noGrp="1"/>
          </p:cNvSpPr>
          <p:nvPr>
            <p:ph type="ftr" sz="quarter" idx="10"/>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r>
              <a:rPr lang="en-US" altLang="en-US" sz="1100" b="0">
                <a:solidFill>
                  <a:srgbClr val="FFFFFF"/>
                </a:solidFill>
              </a:rPr>
              <a:t>IBM Confidential</a:t>
            </a:r>
          </a:p>
        </p:txBody>
      </p:sp>
      <p:sp>
        <p:nvSpPr>
          <p:cNvPr id="11267" name="Date Placeholder 4">
            <a:extLst>
              <a:ext uri="{FF2B5EF4-FFF2-40B4-BE49-F238E27FC236}">
                <a16:creationId xmlns:a16="http://schemas.microsoft.com/office/drawing/2014/main" id="{E67C9A05-8B5C-40FF-BEAD-DC77725D79BA}"/>
              </a:ext>
            </a:extLst>
          </p:cNvPr>
          <p:cNvSpPr>
            <a:spLocks noGrp="1"/>
          </p:cNvSpPr>
          <p:nvPr>
            <p:ph type="dt"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1042988">
              <a:spcBef>
                <a:spcPct val="35000"/>
              </a:spcBef>
              <a:spcAft>
                <a:spcPct val="15000"/>
              </a:spcAft>
              <a:buClr>
                <a:schemeClr val="accent2"/>
              </a:buClr>
              <a:buFont typeface="Wingdings" panose="05000000000000000000" pitchFamily="2" charset="2"/>
              <a:buChar char="§"/>
              <a:defRPr sz="2700" b="1">
                <a:solidFill>
                  <a:schemeClr val="tx1"/>
                </a:solidFill>
                <a:latin typeface="Arial" panose="020B0604020202020204" pitchFamily="34" charset="0"/>
                <a:cs typeface="Arial" panose="020B0604020202020204" pitchFamily="34" charset="0"/>
              </a:defRPr>
            </a:lvl1pPr>
            <a:lvl2pPr marL="742950" indent="-285750" defTabSz="1042988">
              <a:spcBef>
                <a:spcPct val="25000"/>
              </a:spcBef>
              <a:spcAft>
                <a:spcPct val="15000"/>
              </a:spcAft>
              <a:buClr>
                <a:schemeClr val="accent2"/>
              </a:buClr>
              <a:buFont typeface="Arial" panose="020B0604020202020204" pitchFamily="34" charset="0"/>
              <a:buChar char="–"/>
              <a:defRPr sz="2500">
                <a:solidFill>
                  <a:schemeClr val="tx1"/>
                </a:solidFill>
                <a:latin typeface="Arial" panose="020B0604020202020204" pitchFamily="34" charset="0"/>
                <a:cs typeface="Arial" panose="020B0604020202020204" pitchFamily="34" charset="0"/>
              </a:defRPr>
            </a:lvl2pPr>
            <a:lvl3pPr marL="1143000" indent="-228600" defTabSz="1042988">
              <a:spcBef>
                <a:spcPct val="20000"/>
              </a:spcBef>
              <a:buClr>
                <a:schemeClr val="accent2"/>
              </a:buClr>
              <a:buChar char="•"/>
              <a:defRPr sz="2300">
                <a:solidFill>
                  <a:schemeClr val="tx1"/>
                </a:solidFill>
                <a:latin typeface="Arial" panose="020B0604020202020204" pitchFamily="34" charset="0"/>
                <a:cs typeface="Arial" panose="020B0604020202020204" pitchFamily="34" charset="0"/>
              </a:defRPr>
            </a:lvl3pPr>
            <a:lvl4pPr marL="1600200" indent="-228600" defTabSz="1042988">
              <a:spcBef>
                <a:spcPct val="20000"/>
              </a:spcBef>
              <a:buClr>
                <a:schemeClr val="accent2"/>
              </a:buClr>
              <a:buFont typeface="Arial" panose="020B0604020202020204" pitchFamily="34" charset="0"/>
              <a:buChar char="–"/>
              <a:defRPr sz="2100">
                <a:solidFill>
                  <a:schemeClr val="tx1"/>
                </a:solidFill>
                <a:latin typeface="Arial" panose="020B0604020202020204" pitchFamily="34" charset="0"/>
                <a:cs typeface="Arial" panose="020B0604020202020204" pitchFamily="34" charset="0"/>
              </a:defRPr>
            </a:lvl4pPr>
            <a:lvl5pPr marL="2057400" indent="-228600" defTabSz="1042988">
              <a:spcBef>
                <a:spcPct val="20000"/>
              </a:spcBef>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5pPr>
            <a:lvl6pPr marL="25146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6pPr>
            <a:lvl7pPr marL="29718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7pPr>
            <a:lvl8pPr marL="34290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8pPr>
            <a:lvl9pPr marL="3886200" indent="-228600" defTabSz="1042988" eaLnBrk="0" fontAlgn="base" hangingPunct="0">
              <a:spcBef>
                <a:spcPct val="20000"/>
              </a:spcBef>
              <a:spcAft>
                <a:spcPct val="0"/>
              </a:spcAft>
              <a:buClr>
                <a:schemeClr val="accent2"/>
              </a:buClr>
              <a:buFont typeface="Arial" panose="020B0604020202020204" pitchFamily="34" charset="0"/>
              <a:buChar char="&gt;"/>
              <a:defRPr sz="2100">
                <a:solidFill>
                  <a:schemeClr val="tx1"/>
                </a:solidFill>
                <a:latin typeface="Arial" panose="020B0604020202020204" pitchFamily="34" charset="0"/>
                <a:cs typeface="Arial" panose="020B0604020202020204" pitchFamily="34" charset="0"/>
              </a:defRPr>
            </a:lvl9pPr>
          </a:lstStyle>
          <a:p>
            <a:pPr>
              <a:spcBef>
                <a:spcPct val="0"/>
              </a:spcBef>
              <a:spcAft>
                <a:spcPct val="0"/>
              </a:spcAft>
              <a:buClrTx/>
              <a:buFontTx/>
              <a:buNone/>
            </a:pPr>
            <a:fld id="{31C4164E-EF5C-46B1-BFA1-0E0F0B42BAFC}" type="datetime1">
              <a:rPr lang="en-US" altLang="en-US" sz="1100" b="0" smtClean="0">
                <a:solidFill>
                  <a:srgbClr val="FFFFFF"/>
                </a:solidFill>
              </a:rPr>
              <a:pPr>
                <a:spcBef>
                  <a:spcPct val="0"/>
                </a:spcBef>
                <a:spcAft>
                  <a:spcPct val="0"/>
                </a:spcAft>
                <a:buClrTx/>
                <a:buFontTx/>
                <a:buNone/>
              </a:pPr>
              <a:t>7/7/2021</a:t>
            </a:fld>
            <a:endParaRPr lang="en-US" altLang="en-US" sz="1100" b="0">
              <a:solidFill>
                <a:srgbClr val="FFFFFF"/>
              </a:solidFill>
            </a:endParaRPr>
          </a:p>
        </p:txBody>
      </p:sp>
      <p:sp>
        <p:nvSpPr>
          <p:cNvPr id="11268" name="Rectangle 2">
            <a:extLst>
              <a:ext uri="{FF2B5EF4-FFF2-40B4-BE49-F238E27FC236}">
                <a16:creationId xmlns:a16="http://schemas.microsoft.com/office/drawing/2014/main" id="{8E35C286-A51F-463B-B6A4-F03A0956EBEC}"/>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Claims</a:t>
            </a:r>
            <a:endParaRPr lang="fr-FR" altLang="en-US" b="1" u="sng" dirty="0">
              <a:solidFill>
                <a:srgbClr val="000000"/>
              </a:solidFill>
            </a:endParaRPr>
          </a:p>
        </p:txBody>
      </p:sp>
      <p:sp>
        <p:nvSpPr>
          <p:cNvPr id="11269" name="Rectangle 3">
            <a:extLst>
              <a:ext uri="{FF2B5EF4-FFF2-40B4-BE49-F238E27FC236}">
                <a16:creationId xmlns:a16="http://schemas.microsoft.com/office/drawing/2014/main" id="{FC78EFC9-BB1A-4F4F-BA16-1A85AD1F1E75}"/>
              </a:ext>
            </a:extLst>
          </p:cNvPr>
          <p:cNvSpPr>
            <a:spLocks noGrp="1" noChangeArrowheads="1"/>
          </p:cNvSpPr>
          <p:nvPr>
            <p:ph type="body" idx="1"/>
          </p:nvPr>
        </p:nvSpPr>
        <p:spPr>
          <a:xfrm>
            <a:off x="0" y="1331565"/>
            <a:ext cx="10691813" cy="8608593"/>
          </a:xfrm>
        </p:spPr>
        <p:txBody>
          <a:bodyPr/>
          <a:lstStyle/>
          <a:p>
            <a:pPr marL="390525" lvl="1" indent="0" eaLnBrk="1" hangingPunct="1">
              <a:lnSpc>
                <a:spcPct val="90000"/>
              </a:lnSpc>
              <a:buNone/>
            </a:pPr>
            <a:r>
              <a:rPr lang="pt-PT" sz="1400" dirty="0"/>
              <a:t>What is claimed is: </a:t>
            </a:r>
          </a:p>
          <a:p>
            <a:pPr marL="733425" lvl="1" indent="-342900" eaLnBrk="1" hangingPunct="1">
              <a:lnSpc>
                <a:spcPct val="90000"/>
              </a:lnSpc>
              <a:buFont typeface="+mj-lt"/>
              <a:buAutoNum type="arabicPeriod"/>
            </a:pPr>
            <a:r>
              <a:rPr lang="en-US" sz="1400" dirty="0"/>
              <a:t>The creation of a quite generic character detection system </a:t>
            </a:r>
            <a:r>
              <a:rPr lang="pt-PT" altLang="en-US" sz="1400" dirty="0"/>
              <a:t>for computer applications</a:t>
            </a:r>
            <a:r>
              <a:rPr lang="en-US" sz="1400" dirty="0"/>
              <a:t>.</a:t>
            </a:r>
          </a:p>
          <a:p>
            <a:pPr marL="733425" lvl="1" indent="-342900" eaLnBrk="1" hangingPunct="1">
              <a:lnSpc>
                <a:spcPct val="90000"/>
              </a:lnSpc>
              <a:buFont typeface="+mj-lt"/>
              <a:buAutoNum type="arabicPeriod"/>
            </a:pPr>
            <a:r>
              <a:rPr lang="pt-PT" altLang="en-US" sz="1400" dirty="0"/>
              <a:t>The creation of a quite generic OCR algorithm for computer applications, that automatically identifies the coordinates of each text character and efficient returns the recognition independently of the page formatting.</a:t>
            </a:r>
            <a:endParaRPr lang="pt-PT" sz="1400" dirty="0"/>
          </a:p>
          <a:p>
            <a:pPr marL="733425" lvl="1" indent="-342900" eaLnBrk="1" hangingPunct="1">
              <a:lnSpc>
                <a:spcPct val="90000"/>
              </a:lnSpc>
              <a:buFont typeface="+mj-lt"/>
              <a:buAutoNum type="arabicPeriod"/>
            </a:pPr>
            <a:r>
              <a:rPr lang="en-US" sz="1400" dirty="0"/>
              <a:t>The method of claim 2, wherein image is inverted binarized (values 1 for text and 0 for the background) to direct the gradient descents and hence the learning rate closer to the text for the CNN classifiers.</a:t>
            </a:r>
          </a:p>
          <a:p>
            <a:pPr marL="733425" lvl="1" indent="-342900" eaLnBrk="1" hangingPunct="1">
              <a:lnSpc>
                <a:spcPct val="90000"/>
              </a:lnSpc>
              <a:buFont typeface="+mj-lt"/>
              <a:buAutoNum type="arabicPeriod"/>
            </a:pPr>
            <a:r>
              <a:rPr lang="en-US" sz="1400" dirty="0"/>
              <a:t>The method of claim 1, wherein the text in the image </a:t>
            </a:r>
            <a:r>
              <a:rPr lang="en-US" sz="1400" dirty="0" err="1"/>
              <a:t>deliated</a:t>
            </a:r>
            <a:r>
              <a:rPr lang="en-US" sz="1400" dirty="0"/>
              <a:t> based on the image attributes.</a:t>
            </a:r>
          </a:p>
          <a:p>
            <a:pPr marL="733425" lvl="1" indent="-342900" eaLnBrk="1" hangingPunct="1">
              <a:lnSpc>
                <a:spcPct val="90000"/>
              </a:lnSpc>
              <a:buFont typeface="+mj-lt"/>
              <a:buAutoNum type="arabicPeriod"/>
            </a:pPr>
            <a:r>
              <a:rPr lang="en-US" sz="1400" dirty="0"/>
              <a:t>The method of claim 1, wherein the image noise is slightly gradually removed to guarantee that text is not affected.</a:t>
            </a:r>
          </a:p>
          <a:p>
            <a:pPr marL="733425" lvl="1" indent="-342900" eaLnBrk="1" hangingPunct="1">
              <a:lnSpc>
                <a:spcPct val="90000"/>
              </a:lnSpc>
              <a:buFont typeface="+mj-lt"/>
              <a:buAutoNum type="arabicPeriod"/>
            </a:pPr>
            <a:r>
              <a:rPr lang="en-US" sz="1400" dirty="0"/>
              <a:t>The method of claim 1, wherein each phase the segments are extracted from the original image and the preprocessing  steps are adapted based on the phase requirements.</a:t>
            </a:r>
          </a:p>
          <a:p>
            <a:pPr marL="733425" lvl="1" indent="-342900" eaLnBrk="1" hangingPunct="1">
              <a:lnSpc>
                <a:spcPct val="90000"/>
              </a:lnSpc>
              <a:buFont typeface="+mj-lt"/>
              <a:buAutoNum type="arabicPeriod"/>
            </a:pPr>
            <a:r>
              <a:rPr lang="en-US" sz="1400" dirty="0"/>
              <a:t>The method of claim 1, wherein sparse text in line segments is identified and segmented further to words.</a:t>
            </a:r>
          </a:p>
          <a:p>
            <a:pPr marL="733425" lvl="1" indent="-342900" eaLnBrk="1" hangingPunct="1">
              <a:lnSpc>
                <a:spcPct val="90000"/>
              </a:lnSpc>
              <a:buFont typeface="+mj-lt"/>
              <a:buAutoNum type="arabicPeriod"/>
            </a:pPr>
            <a:r>
              <a:rPr lang="en-US" sz="1400" dirty="0">
                <a:solidFill>
                  <a:srgbClr val="FF0000"/>
                </a:solidFill>
              </a:rPr>
              <a:t>The method of claim 1, wherein the characters are segmented using 3 channel colors images.</a:t>
            </a:r>
          </a:p>
          <a:p>
            <a:pPr marL="733425" lvl="1" indent="-342900" eaLnBrk="1" hangingPunct="1">
              <a:lnSpc>
                <a:spcPct val="90000"/>
              </a:lnSpc>
              <a:buFont typeface="+mj-lt"/>
              <a:buAutoNum type="arabicPeriod"/>
            </a:pPr>
            <a:r>
              <a:rPr lang="pt-PT" sz="1400" dirty="0"/>
              <a:t>The method of claim 1, wherein the image color dimensions are reduced used color distance  measures.</a:t>
            </a:r>
          </a:p>
          <a:p>
            <a:pPr marL="733425" lvl="1" indent="-342900" eaLnBrk="1" hangingPunct="1">
              <a:lnSpc>
                <a:spcPct val="90000"/>
              </a:lnSpc>
              <a:buFont typeface="+mj-lt"/>
              <a:buAutoNum type="arabicPeriod"/>
            </a:pPr>
            <a:r>
              <a:rPr lang="en-US" sz="1400" dirty="0"/>
              <a:t>The method of claim 1 , to detect and remove underlines from the image text.</a:t>
            </a:r>
          </a:p>
          <a:p>
            <a:pPr marL="733425" lvl="1" indent="-342900" eaLnBrk="1" hangingPunct="1">
              <a:lnSpc>
                <a:spcPct val="90000"/>
              </a:lnSpc>
              <a:buFont typeface="+mj-lt"/>
              <a:buAutoNum type="arabicPeriod"/>
            </a:pPr>
            <a:r>
              <a:rPr lang="en-US" sz="1400" dirty="0">
                <a:solidFill>
                  <a:srgbClr val="FF0000"/>
                </a:solidFill>
              </a:rPr>
              <a:t>The method of claim 1 , wherein the characters are segmented based on pixels chronologic behavior.</a:t>
            </a:r>
          </a:p>
          <a:p>
            <a:pPr marL="733425" lvl="1" indent="-342900" eaLnBrk="1" hangingPunct="1">
              <a:lnSpc>
                <a:spcPct val="90000"/>
              </a:lnSpc>
              <a:buFont typeface="+mj-lt"/>
              <a:buAutoNum type="arabicPeriod"/>
            </a:pPr>
            <a:r>
              <a:rPr lang="pt-PT" altLang="en-US" sz="1400" dirty="0"/>
              <a:t>The method of claim 2 , wherein training dataset is provided as in-memory api.</a:t>
            </a:r>
          </a:p>
          <a:p>
            <a:pPr marL="733425" lvl="1" indent="-342900" eaLnBrk="1" hangingPunct="1">
              <a:lnSpc>
                <a:spcPct val="90000"/>
              </a:lnSpc>
              <a:buFont typeface="+mj-lt"/>
              <a:buAutoNum type="arabicPeriod"/>
            </a:pPr>
            <a:r>
              <a:rPr lang="pt-PT" altLang="en-US" sz="1400" dirty="0">
                <a:solidFill>
                  <a:srgbClr val="FF0000"/>
                </a:solidFill>
              </a:rPr>
              <a:t>The method of claim 2, wherein Generative adversial NN are used to increase noise and variation in the training dataset.</a:t>
            </a:r>
          </a:p>
          <a:p>
            <a:pPr marL="733425" lvl="1" indent="-342900" eaLnBrk="1" hangingPunct="1">
              <a:lnSpc>
                <a:spcPct val="90000"/>
              </a:lnSpc>
              <a:buFont typeface="+mj-lt"/>
              <a:buAutoNum type="arabicPeriod"/>
            </a:pPr>
            <a:r>
              <a:rPr lang="pt-PT" altLang="en-US" sz="1400" dirty="0"/>
              <a:t>The method of claim 2, wherein the  characters are classified based on 94 binary classifiers.</a:t>
            </a:r>
          </a:p>
          <a:p>
            <a:pPr marL="733425" lvl="1" indent="-342900" eaLnBrk="1" hangingPunct="1">
              <a:lnSpc>
                <a:spcPct val="90000"/>
              </a:lnSpc>
              <a:buFont typeface="+mj-lt"/>
              <a:buAutoNum type="arabicPeriod"/>
            </a:pPr>
            <a:r>
              <a:rPr lang="pt-PT" altLang="en-US" sz="1400" dirty="0"/>
              <a:t>The method of claim 2, wherein the characters are gradually hierachical classified to their actual class.</a:t>
            </a:r>
          </a:p>
          <a:p>
            <a:pPr marL="390525" lvl="1" indent="0" eaLnBrk="1" hangingPunct="1">
              <a:lnSpc>
                <a:spcPct val="90000"/>
              </a:lnSpc>
              <a:buNone/>
            </a:pPr>
            <a:endParaRPr lang="en-US" sz="1400" dirty="0"/>
          </a:p>
          <a:p>
            <a:pPr marL="390525" lvl="1" indent="0" eaLnBrk="1" hangingPunct="1">
              <a:lnSpc>
                <a:spcPct val="90000"/>
              </a:lnSpc>
              <a:buNone/>
            </a:pPr>
            <a:endParaRPr lang="en-US" sz="1400" dirty="0"/>
          </a:p>
          <a:p>
            <a:pPr marL="390525" lvl="1" indent="0" eaLnBrk="1" hangingPunct="1">
              <a:lnSpc>
                <a:spcPct val="90000"/>
              </a:lnSpc>
              <a:buNone/>
            </a:pPr>
            <a:endParaRPr lang="en-US" altLang="en-US" sz="1400" dirty="0">
              <a:solidFill>
                <a:srgbClr val="000000"/>
              </a:solidFill>
            </a:endParaRPr>
          </a:p>
        </p:txBody>
      </p:sp>
    </p:spTree>
    <p:extLst>
      <p:ext uri="{BB962C8B-B14F-4D97-AF65-F5344CB8AC3E}">
        <p14:creationId xmlns:p14="http://schemas.microsoft.com/office/powerpoint/2010/main" val="4220433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AD6ECF0-EC3D-46F2-A0D8-509D08AE1473}"/>
              </a:ext>
            </a:extLst>
          </p:cNvPr>
          <p:cNvPicPr>
            <a:picLocks noChangeAspect="1"/>
          </p:cNvPicPr>
          <p:nvPr/>
        </p:nvPicPr>
        <p:blipFill>
          <a:blip r:embed="rId3"/>
          <a:stretch>
            <a:fillRect/>
          </a:stretch>
        </p:blipFill>
        <p:spPr>
          <a:xfrm>
            <a:off x="1818390" y="1453314"/>
            <a:ext cx="6263820" cy="5236634"/>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
        <p:nvSpPr>
          <p:cNvPr id="2" name="Rectangle 1">
            <a:extLst>
              <a:ext uri="{FF2B5EF4-FFF2-40B4-BE49-F238E27FC236}">
                <a16:creationId xmlns:a16="http://schemas.microsoft.com/office/drawing/2014/main" id="{1FDFD78E-A7C9-43EB-8CED-D6EB88B22A31}"/>
              </a:ext>
            </a:extLst>
          </p:cNvPr>
          <p:cNvSpPr/>
          <p:nvPr/>
        </p:nvSpPr>
        <p:spPr bwMode="auto">
          <a:xfrm>
            <a:off x="1818390" y="1453313"/>
            <a:ext cx="6263820" cy="5236633"/>
          </a:xfrm>
          <a:prstGeom prst="rect">
            <a:avLst/>
          </a:prstGeom>
          <a:solidFill>
            <a:schemeClr val="accent3">
              <a:lumMod val="95000"/>
              <a:alpha val="83000"/>
            </a:schemeClr>
          </a:solidFill>
          <a:ln>
            <a:noFill/>
          </a:ln>
          <a:effectLst>
            <a:softEdge rad="63500"/>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pic>
        <p:nvPicPr>
          <p:cNvPr id="14" name="Picture 13">
            <a:extLst>
              <a:ext uri="{FF2B5EF4-FFF2-40B4-BE49-F238E27FC236}">
                <a16:creationId xmlns:a16="http://schemas.microsoft.com/office/drawing/2014/main" id="{3C624EE2-6E66-4053-B6A7-85F1F5E7F362}"/>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Layer>
                </a14:imgProps>
              </a:ext>
            </a:extLst>
          </a:blip>
          <a:stretch>
            <a:fillRect/>
          </a:stretch>
        </p:blipFill>
        <p:spPr>
          <a:xfrm>
            <a:off x="4192525" y="1934920"/>
            <a:ext cx="2358784" cy="495346"/>
          </a:xfrm>
          <a:prstGeom prst="rect">
            <a:avLst/>
          </a:prstGeom>
          <a:ln>
            <a:noFill/>
          </a:ln>
          <a:effectLst>
            <a:outerShdw blurRad="292100" dist="139700" dir="2700000" algn="tl" rotWithShape="0">
              <a:srgbClr val="333333">
                <a:alpha val="65000"/>
              </a:srgbClr>
            </a:outerShdw>
          </a:effectLst>
        </p:spPr>
      </p:pic>
      <p:sp>
        <p:nvSpPr>
          <p:cNvPr id="3" name="Arrow: Right 2">
            <a:extLst>
              <a:ext uri="{FF2B5EF4-FFF2-40B4-BE49-F238E27FC236}">
                <a16:creationId xmlns:a16="http://schemas.microsoft.com/office/drawing/2014/main" id="{5F0F8304-50B3-4036-B5D7-50FF3362F897}"/>
              </a:ext>
            </a:extLst>
          </p:cNvPr>
          <p:cNvSpPr/>
          <p:nvPr/>
        </p:nvSpPr>
        <p:spPr bwMode="auto">
          <a:xfrm>
            <a:off x="3689722" y="1993571"/>
            <a:ext cx="360040" cy="378043"/>
          </a:xfrm>
          <a:prstGeom prst="rightArrow">
            <a:avLst/>
          </a:prstGeom>
          <a:solidFill>
            <a:schemeClr val="accent4">
              <a:lumMod val="85000"/>
              <a:lumOff val="15000"/>
            </a:schemeClr>
          </a:solidFill>
          <a:ln>
            <a:noFill/>
          </a:ln>
          <a:effec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spTree>
    <p:extLst>
      <p:ext uri="{BB962C8B-B14F-4D97-AF65-F5344CB8AC3E}">
        <p14:creationId xmlns:p14="http://schemas.microsoft.com/office/powerpoint/2010/main" val="654556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1731D5FC-8015-4233-ADE1-2AEBE005C768}"/>
              </a:ext>
            </a:extLst>
          </p:cNvPr>
          <p:cNvSpPr/>
          <p:nvPr/>
        </p:nvSpPr>
        <p:spPr bwMode="auto">
          <a:xfrm>
            <a:off x="376932" y="1475509"/>
            <a:ext cx="6769174" cy="5544688"/>
          </a:xfrm>
          <a:prstGeom prst="rect">
            <a:avLst/>
          </a:prstGeom>
          <a:solidFill>
            <a:schemeClr val="tx2">
              <a:lumMod val="40000"/>
              <a:lumOff val="60000"/>
              <a:alpha val="20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pic>
        <p:nvPicPr>
          <p:cNvPr id="4" name="Picture 3">
            <a:extLst>
              <a:ext uri="{FF2B5EF4-FFF2-40B4-BE49-F238E27FC236}">
                <a16:creationId xmlns:a16="http://schemas.microsoft.com/office/drawing/2014/main" id="{C9E7AC6A-BE07-487C-BF50-1CF2669F0819}"/>
              </a:ext>
            </a:extLst>
          </p:cNvPr>
          <p:cNvPicPr>
            <a:picLocks noChangeAspect="1"/>
          </p:cNvPicPr>
          <p:nvPr/>
        </p:nvPicPr>
        <p:blipFill>
          <a:blip r:embed="rId3"/>
          <a:stretch>
            <a:fillRect/>
          </a:stretch>
        </p:blipFill>
        <p:spPr>
          <a:xfrm>
            <a:off x="521157" y="1750145"/>
            <a:ext cx="6494851" cy="5195881"/>
          </a:xfrm>
          <a:prstGeom prst="rect">
            <a:avLst/>
          </a:prstGeom>
        </p:spPr>
      </p:pic>
      <p:sp>
        <p:nvSpPr>
          <p:cNvPr id="10244" name="Rectangle 2">
            <a:extLst>
              <a:ext uri="{FF2B5EF4-FFF2-40B4-BE49-F238E27FC236}">
                <a16:creationId xmlns:a16="http://schemas.microsoft.com/office/drawing/2014/main" id="{6D44D964-4BDE-40E9-BB79-BC8398F9C004}"/>
              </a:ext>
            </a:extLst>
          </p:cNvPr>
          <p:cNvSpPr>
            <a:spLocks noGrp="1" noChangeArrowheads="1"/>
          </p:cNvSpPr>
          <p:nvPr>
            <p:ph type="title"/>
          </p:nvPr>
        </p:nvSpPr>
        <p:spPr>
          <a:xfrm>
            <a:off x="449263" y="611188"/>
            <a:ext cx="9642475" cy="549275"/>
          </a:xfrm>
        </p:spPr>
        <p:txBody>
          <a:bodyPr/>
          <a:lstStyle/>
          <a:p>
            <a:pPr eaLnBrk="1" hangingPunct="1"/>
            <a:r>
              <a:rPr lang="en-US" altLang="en-US" b="1" u="sng" dirty="0">
                <a:solidFill>
                  <a:srgbClr val="000000"/>
                </a:solidFill>
              </a:rPr>
              <a:t>Technical Solution and preferred embodiment</a:t>
            </a:r>
            <a:endParaRPr lang="fr-FR" altLang="en-US" b="1" u="sng" dirty="0">
              <a:solidFill>
                <a:srgbClr val="000000"/>
              </a:solidFill>
            </a:endParaRPr>
          </a:p>
        </p:txBody>
      </p:sp>
      <p:sp>
        <p:nvSpPr>
          <p:cNvPr id="8" name="Arrow: Bent 7">
            <a:extLst>
              <a:ext uri="{FF2B5EF4-FFF2-40B4-BE49-F238E27FC236}">
                <a16:creationId xmlns:a16="http://schemas.microsoft.com/office/drawing/2014/main" id="{E9F3A943-8AE4-4735-97D0-34B8531CFA75}"/>
              </a:ext>
            </a:extLst>
          </p:cNvPr>
          <p:cNvSpPr/>
          <p:nvPr/>
        </p:nvSpPr>
        <p:spPr bwMode="auto">
          <a:xfrm rot="5400000">
            <a:off x="95807" y="604281"/>
            <a:ext cx="274639" cy="288453"/>
          </a:xfrm>
          <a:prstGeom prst="bentArrow">
            <a:avLst>
              <a:gd name="adj1" fmla="val 38530"/>
              <a:gd name="adj2" fmla="val 50000"/>
              <a:gd name="adj3" fmla="val 25000"/>
              <a:gd name="adj4" fmla="val 43750"/>
            </a:avLst>
          </a:prstGeom>
          <a:solidFill>
            <a:schemeClr val="tx1">
              <a:lumMod val="85000"/>
              <a:lumOff val="15000"/>
            </a:schemeClr>
          </a:solidFill>
          <a:ln>
            <a:noFill/>
          </a:ln>
          <a:effectLst/>
        </p:spPr>
        <p:txBody>
          <a:bodyPr lIns="104999" tIns="52499" rIns="104999" bIns="52499"/>
          <a:lstStyle/>
          <a:p>
            <a:pPr defTabSz="1042988" eaLnBrk="1" hangingPunct="1">
              <a:defRPr/>
            </a:pPr>
            <a:endParaRPr lang="en-US">
              <a:latin typeface="Arial" charset="0"/>
              <a:cs typeface="Arial" charset="0"/>
            </a:endParaRPr>
          </a:p>
        </p:txBody>
      </p:sp>
      <p:graphicFrame>
        <p:nvGraphicFramePr>
          <p:cNvPr id="24" name="Table 23">
            <a:extLst>
              <a:ext uri="{FF2B5EF4-FFF2-40B4-BE49-F238E27FC236}">
                <a16:creationId xmlns:a16="http://schemas.microsoft.com/office/drawing/2014/main" id="{7E126FB1-CEB1-4034-BBEE-820738DBCC6A}"/>
              </a:ext>
            </a:extLst>
          </p:cNvPr>
          <p:cNvGraphicFramePr>
            <a:graphicFrameLocks noGrp="1"/>
          </p:cNvGraphicFramePr>
          <p:nvPr>
            <p:extLst>
              <p:ext uri="{D42A27DB-BD31-4B8C-83A1-F6EECF244321}">
                <p14:modId xmlns:p14="http://schemas.microsoft.com/office/powerpoint/2010/main" val="3191650180"/>
              </p:ext>
            </p:extLst>
          </p:nvPr>
        </p:nvGraphicFramePr>
        <p:xfrm>
          <a:off x="7823005" y="1871589"/>
          <a:ext cx="2491876" cy="4311525"/>
        </p:xfrm>
        <a:graphic>
          <a:graphicData uri="http://schemas.openxmlformats.org/drawingml/2006/table">
            <a:tbl>
              <a:tblPr>
                <a:tableStyleId>{5C22544A-7EE6-4342-B048-85BDC9FD1C3A}</a:tableStyleId>
              </a:tblPr>
              <a:tblGrid>
                <a:gridCol w="2491876">
                  <a:extLst>
                    <a:ext uri="{9D8B030D-6E8A-4147-A177-3AD203B41FA5}">
                      <a16:colId xmlns:a16="http://schemas.microsoft.com/office/drawing/2014/main" val="2484424921"/>
                    </a:ext>
                  </a:extLst>
                </a:gridCol>
              </a:tblGrid>
              <a:tr h="4311525">
                <a:tc>
                  <a:txBody>
                    <a:bodyPr/>
                    <a:lstStyle/>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size of the understudy images varies between 6KB to 878KB. </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maximum resolution is 2400x1848 pixels.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minimum resolution is 58x455 pixels.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images contain various colors and special effects icons.</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Icons are placed very close to the text.</a:t>
                      </a:r>
                    </a:p>
                    <a:p>
                      <a:pPr marL="285750" indent="-285750" algn="just">
                        <a:buFont typeface="Wingdings" panose="05000000000000000000" pitchFamily="2" charset="2"/>
                        <a:buChar char="§"/>
                      </a:pPr>
                      <a:endParaRPr lang="pt-PT" sz="1400" kern="1200" dirty="0">
                        <a:solidFill>
                          <a:schemeClr val="dk1"/>
                        </a:solidFill>
                        <a:effectLst/>
                        <a:latin typeface="+mn-lt"/>
                        <a:ea typeface="+mn-ea"/>
                        <a:cs typeface="+mn-cs"/>
                      </a:endParaRPr>
                    </a:p>
                    <a:p>
                      <a:pPr marL="285750" indent="-285750" algn="just">
                        <a:buFont typeface="Wingdings" panose="05000000000000000000" pitchFamily="2" charset="2"/>
                        <a:buChar char="§"/>
                      </a:pPr>
                      <a:r>
                        <a:rPr lang="pt-PT" sz="1400" kern="1200" dirty="0">
                          <a:solidFill>
                            <a:schemeClr val="dk1"/>
                          </a:solidFill>
                          <a:effectLst/>
                          <a:latin typeface="+mn-lt"/>
                          <a:ea typeface="+mn-ea"/>
                          <a:cs typeface="+mn-cs"/>
                        </a:rPr>
                        <a:t>The text is distributed among the whole image.</a:t>
                      </a:r>
                      <a:endParaRPr lang="en-US" altLang="en-US" sz="1400" b="0" dirty="0">
                        <a:solidFill>
                          <a:schemeClr val="accent4">
                            <a:lumMod val="85000"/>
                            <a:lumOff val="1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600" b="0" kern="1200" dirty="0">
                          <a:solidFill>
                            <a:schemeClr val="accent3">
                              <a:lumMod val="95000"/>
                            </a:schemeClr>
                          </a:solidFill>
                          <a:effectLst/>
                          <a:latin typeface="+mn-lt"/>
                          <a:ea typeface="+mn-ea"/>
                          <a:cs typeface="+mn-cs"/>
                        </a:rPr>
                        <a:t>s</a:t>
                      </a:r>
                      <a:endParaRPr lang="en-US" sz="600" kern="1200" dirty="0">
                        <a:solidFill>
                          <a:schemeClr val="accent3">
                            <a:lumMod val="95000"/>
                          </a:schemeClr>
                        </a:solidFill>
                        <a:effectLst/>
                        <a:latin typeface="+mn-lt"/>
                        <a:ea typeface="+mn-ea"/>
                        <a:cs typeface="+mn-cs"/>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sz="100" u="none" strike="noStrike" dirty="0">
                          <a:solidFill>
                            <a:schemeClr val="accent3">
                              <a:lumMod val="95000"/>
                            </a:schemeClr>
                          </a:solidFill>
                          <a:effectLst/>
                        </a:rPr>
                        <a:t>D</a:t>
                      </a:r>
                      <a:endParaRPr lang="en-US" sz="100" kern="1200" dirty="0">
                        <a:solidFill>
                          <a:schemeClr val="accent3">
                            <a:lumMod val="95000"/>
                          </a:schemeClr>
                        </a:solidFill>
                        <a:effectLst/>
                        <a:latin typeface="+mn-lt"/>
                        <a:ea typeface="+mn-ea"/>
                        <a:cs typeface="+mn-cs"/>
                      </a:endParaRPr>
                    </a:p>
                  </a:txBody>
                  <a:tcPr marL="6402" marR="6402" marT="6402" marB="0" anchor="ctr">
                    <a:noFill/>
                  </a:tcPr>
                </a:tc>
                <a:extLst>
                  <a:ext uri="{0D108BD9-81ED-4DB2-BD59-A6C34878D82A}">
                    <a16:rowId xmlns:a16="http://schemas.microsoft.com/office/drawing/2014/main" val="2629222232"/>
                  </a:ext>
                </a:extLst>
              </a:tr>
            </a:tbl>
          </a:graphicData>
        </a:graphic>
      </p:graphicFrame>
      <p:pic>
        <p:nvPicPr>
          <p:cNvPr id="5" name="Picture 4">
            <a:extLst>
              <a:ext uri="{FF2B5EF4-FFF2-40B4-BE49-F238E27FC236}">
                <a16:creationId xmlns:a16="http://schemas.microsoft.com/office/drawing/2014/main" id="{C3AB53D7-045F-49E7-9275-260382AB852F}"/>
              </a:ext>
            </a:extLst>
          </p:cNvPr>
          <p:cNvPicPr>
            <a:picLocks noChangeAspect="1"/>
          </p:cNvPicPr>
          <p:nvPr/>
        </p:nvPicPr>
        <p:blipFill>
          <a:blip r:embed="rId4"/>
          <a:stretch>
            <a:fillRect/>
          </a:stretch>
        </p:blipFill>
        <p:spPr>
          <a:xfrm>
            <a:off x="2825626" y="1276631"/>
            <a:ext cx="1584176" cy="346539"/>
          </a:xfrm>
          <a:prstGeom prst="rect">
            <a:avLst/>
          </a:prstGeom>
        </p:spPr>
      </p:pic>
      <p:sp>
        <p:nvSpPr>
          <p:cNvPr id="6" name="Rectangle 1">
            <a:extLst>
              <a:ext uri="{FF2B5EF4-FFF2-40B4-BE49-F238E27FC236}">
                <a16:creationId xmlns:a16="http://schemas.microsoft.com/office/drawing/2014/main" id="{16FDF2C2-81F0-4969-B48F-F1CE265A6EE9}"/>
              </a:ext>
            </a:extLst>
          </p:cNvPr>
          <p:cNvSpPr>
            <a:spLocks noChangeArrowheads="1"/>
          </p:cNvSpPr>
          <p:nvPr/>
        </p:nvSpPr>
        <p:spPr bwMode="auto">
          <a:xfrm>
            <a:off x="7722170" y="1425997"/>
            <a:ext cx="2491876" cy="340519"/>
          </a:xfrm>
          <a:prstGeom prst="roundRect">
            <a:avLst/>
          </a:prstGeom>
          <a:solidFill>
            <a:schemeClr val="accent3">
              <a:lumMod val="95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pt-PT" altLang="pt-PT" sz="1400" b="1" i="0" u="none" strike="noStrike" cap="none" normalizeH="0" baseline="0" dirty="0">
                <a:ln>
                  <a:noFill/>
                </a:ln>
                <a:solidFill>
                  <a:schemeClr val="tx1"/>
                </a:solidFill>
                <a:effectLst/>
                <a:latin typeface="+mn-lt"/>
              </a:rPr>
              <a:t>Morphology </a:t>
            </a:r>
          </a:p>
        </p:txBody>
      </p:sp>
      <p:sp>
        <p:nvSpPr>
          <p:cNvPr id="23" name="Flowchart: Alternate Process 22">
            <a:extLst>
              <a:ext uri="{FF2B5EF4-FFF2-40B4-BE49-F238E27FC236}">
                <a16:creationId xmlns:a16="http://schemas.microsoft.com/office/drawing/2014/main" id="{5B551741-92DB-4EAF-B4D1-4ACDF6A7B24F}"/>
              </a:ext>
            </a:extLst>
          </p:cNvPr>
          <p:cNvSpPr/>
          <p:nvPr/>
        </p:nvSpPr>
        <p:spPr bwMode="auto">
          <a:xfrm>
            <a:off x="11538594" y="2195661"/>
            <a:ext cx="914400" cy="612648"/>
          </a:xfrm>
          <a:prstGeom prst="flowChartAlternateProcess">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04999" tIns="52499" rIns="104999" bIns="52499" numCol="1" rtlCol="0" anchor="t" anchorCtr="0" compatLnSpc="1">
            <a:prstTxWarp prst="textNoShape">
              <a:avLst/>
            </a:prstTxWarp>
          </a:bodyPr>
          <a:lstStyle/>
          <a:p>
            <a:pPr marL="0" marR="0" indent="0" algn="l" defTabSz="1042988" rtl="0" eaLnBrk="1" fontAlgn="base" latinLnBrk="0" hangingPunct="1">
              <a:lnSpc>
                <a:spcPct val="100000"/>
              </a:lnSpc>
              <a:spcBef>
                <a:spcPct val="0"/>
              </a:spcBef>
              <a:spcAft>
                <a:spcPct val="0"/>
              </a:spcAft>
              <a:buClrTx/>
              <a:buSzTx/>
              <a:buFontTx/>
              <a:buNone/>
              <a:tabLst/>
            </a:pPr>
            <a:endParaRPr kumimoji="0" lang="en-US" sz="1100" b="0" i="0" u="none" strike="noStrike" cap="none" normalizeH="0" baseline="0">
              <a:ln>
                <a:noFill/>
              </a:ln>
              <a:solidFill>
                <a:srgbClr val="FFFFFF"/>
              </a:solidFill>
              <a:effectLst/>
              <a:latin typeface="Arial" charset="0"/>
              <a:cs typeface="Arial" charset="0"/>
            </a:endParaRPr>
          </a:p>
        </p:txBody>
      </p:sp>
      <p:graphicFrame>
        <p:nvGraphicFramePr>
          <p:cNvPr id="30" name="Table 29">
            <a:extLst>
              <a:ext uri="{FF2B5EF4-FFF2-40B4-BE49-F238E27FC236}">
                <a16:creationId xmlns:a16="http://schemas.microsoft.com/office/drawing/2014/main" id="{4BA99C7E-A5F9-43A0-B4E4-67A9B93138F6}"/>
              </a:ext>
            </a:extLst>
          </p:cNvPr>
          <p:cNvGraphicFramePr>
            <a:graphicFrameLocks noGrp="1"/>
          </p:cNvGraphicFramePr>
          <p:nvPr>
            <p:extLst>
              <p:ext uri="{D42A27DB-BD31-4B8C-83A1-F6EECF244321}">
                <p14:modId xmlns:p14="http://schemas.microsoft.com/office/powerpoint/2010/main" val="1253291158"/>
              </p:ext>
            </p:extLst>
          </p:nvPr>
        </p:nvGraphicFramePr>
        <p:xfrm>
          <a:off x="7722170" y="1822152"/>
          <a:ext cx="45719" cy="4311525"/>
        </p:xfrm>
        <a:graphic>
          <a:graphicData uri="http://schemas.openxmlformats.org/drawingml/2006/table">
            <a:tbl>
              <a:tblPr>
                <a:tableStyleId>{5C22544A-7EE6-4342-B048-85BDC9FD1C3A}</a:tableStyleId>
              </a:tblPr>
              <a:tblGrid>
                <a:gridCol w="45719">
                  <a:extLst>
                    <a:ext uri="{9D8B030D-6E8A-4147-A177-3AD203B41FA5}">
                      <a16:colId xmlns:a16="http://schemas.microsoft.com/office/drawing/2014/main" val="2484424921"/>
                    </a:ext>
                  </a:extLst>
                </a:gridCol>
              </a:tblGrid>
              <a:tr h="4311525">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endParaRPr lang="pt-PT" sz="600" u="none" strike="noStrike" dirty="0">
                        <a:effectLst/>
                      </a:endParaRPr>
                    </a:p>
                    <a:p>
                      <a:pPr algn="l" fontAlgn="ctr"/>
                      <a:endParaRPr lang="en-US" sz="1050" b="0" i="0" u="none" strike="noStrike" dirty="0">
                        <a:solidFill>
                          <a:srgbClr val="FF0000"/>
                        </a:solidFill>
                        <a:effectLst/>
                        <a:latin typeface="Calibri Light" panose="020F0302020204030204" pitchFamily="34" charset="0"/>
                      </a:endParaRPr>
                    </a:p>
                  </a:txBody>
                  <a:tcPr marL="6402" marR="6402" marT="6402" marB="0" anchor="ctr">
                    <a:solidFill>
                      <a:schemeClr val="accent3">
                        <a:lumMod val="95000"/>
                      </a:schemeClr>
                    </a:solidFill>
                  </a:tcPr>
                </a:tc>
                <a:extLst>
                  <a:ext uri="{0D108BD9-81ED-4DB2-BD59-A6C34878D82A}">
                    <a16:rowId xmlns:a16="http://schemas.microsoft.com/office/drawing/2014/main" val="2629222232"/>
                  </a:ext>
                </a:extLst>
              </a:tr>
            </a:tbl>
          </a:graphicData>
        </a:graphic>
      </p:graphicFrame>
    </p:spTree>
  </p:cSld>
  <p:clrMapOvr>
    <a:masterClrMapping/>
  </p:clrMapOvr>
</p:sld>
</file>

<file path=ppt/theme/theme1.xml><?xml version="1.0" encoding="utf-8"?>
<a:theme xmlns:a="http://schemas.openxmlformats.org/drawingml/2006/main" name="BluePearlBasic">
  <a:themeElements>
    <a:clrScheme name="BluePearlBasic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0909F9"/>
      </a:hlink>
      <a:folHlink>
        <a:srgbClr val="D18213"/>
      </a:folHlink>
    </a:clrScheme>
    <a:fontScheme name="BluePearlBasic">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04999" tIns="52499" rIns="104999" bIns="52499"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US" sz="1100" b="0" i="0" u="none" strike="noStrike" cap="none" normalizeH="0" baseline="0" smtClean="0">
            <a:ln>
              <a:noFill/>
            </a:ln>
            <a:solidFill>
              <a:srgbClr val="FFFFFF"/>
            </a:solidFill>
            <a:effectLst/>
            <a:latin typeface="Arial" charset="0"/>
            <a:cs typeface="Arial"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104999" tIns="52499" rIns="104999" bIns="52499" numCol="1" anchor="t" anchorCtr="0" compatLnSpc="1">
        <a:prstTxWarp prst="textNoShape">
          <a:avLst/>
        </a:prstTxWarp>
      </a:bodyPr>
      <a:lstStyle>
        <a:defPPr marL="0" marR="0" indent="0" algn="l" defTabSz="1042988" rtl="0" eaLnBrk="1" fontAlgn="base" latinLnBrk="0" hangingPunct="1">
          <a:lnSpc>
            <a:spcPct val="100000"/>
          </a:lnSpc>
          <a:spcBef>
            <a:spcPct val="0"/>
          </a:spcBef>
          <a:spcAft>
            <a:spcPct val="0"/>
          </a:spcAft>
          <a:buClrTx/>
          <a:buSzTx/>
          <a:buFontTx/>
          <a:buNone/>
          <a:tabLst/>
          <a:defRPr kumimoji="0" lang="en-US" sz="1100" b="0" i="0" u="none" strike="noStrike" cap="none" normalizeH="0" baseline="0" smtClean="0">
            <a:ln>
              <a:noFill/>
            </a:ln>
            <a:solidFill>
              <a:srgbClr val="FFFFFF"/>
            </a:solidFill>
            <a:effectLst/>
            <a:latin typeface="Arial" charset="0"/>
            <a:cs typeface="Arial" charset="0"/>
          </a:defRPr>
        </a:defPPr>
      </a:lstStyle>
    </a:lnDef>
  </a:objectDefaults>
  <a:extraClrSchemeLst>
    <a:extraClrScheme>
      <a:clrScheme name="BluePearlBasic 1">
        <a:dk1>
          <a:srgbClr val="000000"/>
        </a:dk1>
        <a:lt1>
          <a:srgbClr val="FFFFFF"/>
        </a:lt1>
        <a:dk2>
          <a:srgbClr val="7889FB"/>
        </a:dk2>
        <a:lt2>
          <a:srgbClr val="808080"/>
        </a:lt2>
        <a:accent1>
          <a:srgbClr val="7889FB"/>
        </a:accent1>
        <a:accent2>
          <a:srgbClr val="2DB6B3"/>
        </a:accent2>
        <a:accent3>
          <a:srgbClr val="FFFFFF"/>
        </a:accent3>
        <a:accent4>
          <a:srgbClr val="000000"/>
        </a:accent4>
        <a:accent5>
          <a:srgbClr val="BEC4FD"/>
        </a:accent5>
        <a:accent6>
          <a:srgbClr val="28A5A2"/>
        </a:accent6>
        <a:hlink>
          <a:srgbClr val="0909F9"/>
        </a:hlink>
        <a:folHlink>
          <a:srgbClr val="D18213"/>
        </a:folHlink>
      </a:clrScheme>
      <a:clrMap bg1="lt1" tx1="dk1" bg2="lt2" tx2="dk2" accent1="accent1" accent2="accent2" accent3="accent3" accent4="accent4" accent5="accent5" accent6="accent6" hlink="hlink" folHlink="folHlink"/>
    </a:extraClrScheme>
    <a:extraClrScheme>
      <a:clrScheme name="BluePearlBasic 2">
        <a:dk1>
          <a:srgbClr val="808080"/>
        </a:dk1>
        <a:lt1>
          <a:srgbClr val="FFFFFF"/>
        </a:lt1>
        <a:dk2>
          <a:srgbClr val="000000"/>
        </a:dk2>
        <a:lt2>
          <a:srgbClr val="CCCCFF"/>
        </a:lt2>
        <a:accent1>
          <a:srgbClr val="7889FB"/>
        </a:accent1>
        <a:accent2>
          <a:srgbClr val="DFFF66"/>
        </a:accent2>
        <a:accent3>
          <a:srgbClr val="AAAAAA"/>
        </a:accent3>
        <a:accent4>
          <a:srgbClr val="DADADA"/>
        </a:accent4>
        <a:accent5>
          <a:srgbClr val="BEC4FD"/>
        </a:accent5>
        <a:accent6>
          <a:srgbClr val="CAE75C"/>
        </a:accent6>
        <a:hlink>
          <a:srgbClr val="0909F9"/>
        </a:hlink>
        <a:folHlink>
          <a:srgbClr val="D1821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14224</TotalTime>
  <Words>7839</Words>
  <Application>Microsoft Office PowerPoint</Application>
  <PresentationFormat>Custom</PresentationFormat>
  <Paragraphs>1050</Paragraphs>
  <Slides>75</Slides>
  <Notes>69</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Arial Unicode MS</vt:lpstr>
      <vt:lpstr>Calibri</vt:lpstr>
      <vt:lpstr>Calibri Light</vt:lpstr>
      <vt:lpstr>Times New Roman</vt:lpstr>
      <vt:lpstr>Wingdings</vt:lpstr>
      <vt:lpstr>BluePearlBasic</vt:lpstr>
      <vt:lpstr>OCR An Improved method to detect characters in images</vt:lpstr>
      <vt:lpstr>Background and technical Problem</vt:lpstr>
      <vt:lpstr>Background and technical Problem</vt:lpstr>
      <vt:lpstr>Prior Art  </vt:lpstr>
      <vt:lpstr>Prior Art  </vt:lpstr>
      <vt:lpstr>Prior Art  </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Technical Solution and preferred embodiment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Technical Inventive Steps</vt:lpstr>
      <vt:lpstr>Keywords</vt:lpstr>
      <vt:lpstr>Claims</vt:lpstr>
      <vt:lpstr>Claims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BE03110</dc:creator>
  <cp:lastModifiedBy>Asimina Simota</cp:lastModifiedBy>
  <cp:revision>699</cp:revision>
  <dcterms:modified xsi:type="dcterms:W3CDTF">2021-07-07T11:11:47Z</dcterms:modified>
</cp:coreProperties>
</file>